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19"/>
  </p:notesMasterIdLst>
  <p:handoutMasterIdLst>
    <p:handoutMasterId r:id="rId20"/>
  </p:handoutMasterIdLst>
  <p:sldIdLst>
    <p:sldId id="272" r:id="rId3"/>
    <p:sldId id="319" r:id="rId4"/>
    <p:sldId id="257" r:id="rId5"/>
    <p:sldId id="321" r:id="rId6"/>
    <p:sldId id="320" r:id="rId7"/>
    <p:sldId id="327" r:id="rId8"/>
    <p:sldId id="322" r:id="rId9"/>
    <p:sldId id="328" r:id="rId10"/>
    <p:sldId id="329" r:id="rId11"/>
    <p:sldId id="330" r:id="rId12"/>
    <p:sldId id="331" r:id="rId13"/>
    <p:sldId id="332" r:id="rId14"/>
    <p:sldId id="326" r:id="rId15"/>
    <p:sldId id="325" r:id="rId16"/>
    <p:sldId id="287" r:id="rId17"/>
    <p:sldId id="312" r:id="rId18"/>
  </p:sldIdLst>
  <p:sldSz cx="9144000" cy="6858000" type="screen4x3"/>
  <p:notesSz cx="6980238"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A50021"/>
    <a:srgbClr val="FFFF99"/>
    <a:srgbClr val="564334"/>
    <a:srgbClr val="87A846"/>
    <a:srgbClr val="6D8838"/>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481" autoAdjust="0"/>
    <p:restoredTop sz="93813" autoAdjust="0"/>
  </p:normalViewPr>
  <p:slideViewPr>
    <p:cSldViewPr snapToObjects="1">
      <p:cViewPr varScale="1">
        <p:scale>
          <a:sx n="73" d="100"/>
          <a:sy n="73" d="100"/>
        </p:scale>
        <p:origin x="174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sz="quarter" idx="1"/>
          </p:nvPr>
        </p:nvSpPr>
        <p:spPr>
          <a:xfrm>
            <a:off x="3953853" y="0"/>
            <a:ext cx="3024770" cy="457200"/>
          </a:xfrm>
          <a:prstGeom prst="rect">
            <a:avLst/>
          </a:prstGeom>
        </p:spPr>
        <p:txBody>
          <a:bodyPr vert="horz" lIns="91003" tIns="45502" rIns="91003" bIns="45502" rtlCol="0"/>
          <a:lstStyle>
            <a:lvl1pPr algn="r">
              <a:defRPr sz="1200"/>
            </a:lvl1pPr>
          </a:lstStyle>
          <a:p>
            <a:fld id="{4416EE8B-AFFE-46CC-A7E2-600E8A5A5E57}" type="datetimeFigureOut">
              <a:rPr lang="es-ES" smtClean="0"/>
              <a:pPr/>
              <a:t>28/05/2021</a:t>
            </a:fld>
            <a:endParaRPr lang="es-ES"/>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003" tIns="45502" rIns="91003" bIns="45502"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idx="1"/>
          </p:nvPr>
        </p:nvSpPr>
        <p:spPr>
          <a:xfrm>
            <a:off x="3953853" y="0"/>
            <a:ext cx="3024770" cy="457200"/>
          </a:xfrm>
          <a:prstGeom prst="rect">
            <a:avLst/>
          </a:prstGeom>
        </p:spPr>
        <p:txBody>
          <a:bodyPr vert="horz" lIns="91003" tIns="45502" rIns="91003" bIns="45502" rtlCol="0"/>
          <a:lstStyle>
            <a:lvl1pPr algn="r">
              <a:defRPr sz="1200"/>
            </a:lvl1pPr>
          </a:lstStyle>
          <a:p>
            <a:fld id="{E8DF0198-4C94-44B1-8978-46F73354EBE8}" type="datetimeFigureOut">
              <a:rPr lang="es-ES" smtClean="0"/>
              <a:pPr/>
              <a:t>28/05/2021</a:t>
            </a:fld>
            <a:endParaRPr lang="es-ES"/>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003" tIns="45502" rIns="91003" bIns="45502" rtlCol="0" anchor="ctr"/>
          <a:lstStyle/>
          <a:p>
            <a:endParaRPr lang="es-ES"/>
          </a:p>
        </p:txBody>
      </p:sp>
      <p:sp>
        <p:nvSpPr>
          <p:cNvPr id="5" name="4 Marcador de notas"/>
          <p:cNvSpPr>
            <a:spLocks noGrp="1"/>
          </p:cNvSpPr>
          <p:nvPr>
            <p:ph type="body" sz="quarter" idx="3"/>
          </p:nvPr>
        </p:nvSpPr>
        <p:spPr>
          <a:xfrm>
            <a:off x="698024" y="4343401"/>
            <a:ext cx="5584190" cy="4114800"/>
          </a:xfrm>
          <a:prstGeom prst="rect">
            <a:avLst/>
          </a:prstGeom>
        </p:spPr>
        <p:txBody>
          <a:bodyPr vert="horz" lIns="91003" tIns="45502" rIns="91003" bIns="4550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003" tIns="45502" rIns="91003" bIns="45502"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a:t>
            </a:fld>
            <a:endParaRPr lang="es-ES"/>
          </a:p>
        </p:txBody>
      </p:sp>
    </p:spTree>
    <p:extLst>
      <p:ext uri="{BB962C8B-B14F-4D97-AF65-F5344CB8AC3E}">
        <p14:creationId xmlns:p14="http://schemas.microsoft.com/office/powerpoint/2010/main" val="130990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10</a:t>
            </a:fld>
            <a:endParaRPr lang="es-ES"/>
          </a:p>
        </p:txBody>
      </p:sp>
    </p:spTree>
    <p:extLst>
      <p:ext uri="{BB962C8B-B14F-4D97-AF65-F5344CB8AC3E}">
        <p14:creationId xmlns:p14="http://schemas.microsoft.com/office/powerpoint/2010/main" val="41072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11</a:t>
            </a:fld>
            <a:endParaRPr lang="es-ES"/>
          </a:p>
        </p:txBody>
      </p:sp>
    </p:spTree>
    <p:extLst>
      <p:ext uri="{BB962C8B-B14F-4D97-AF65-F5344CB8AC3E}">
        <p14:creationId xmlns:p14="http://schemas.microsoft.com/office/powerpoint/2010/main" val="295357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12</a:t>
            </a:fld>
            <a:endParaRPr lang="es-ES"/>
          </a:p>
        </p:txBody>
      </p:sp>
    </p:spTree>
    <p:extLst>
      <p:ext uri="{BB962C8B-B14F-4D97-AF65-F5344CB8AC3E}">
        <p14:creationId xmlns:p14="http://schemas.microsoft.com/office/powerpoint/2010/main" val="3955739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13</a:t>
            </a:fld>
            <a:endParaRPr lang="es-ES"/>
          </a:p>
        </p:txBody>
      </p:sp>
    </p:spTree>
    <p:extLst>
      <p:ext uri="{BB962C8B-B14F-4D97-AF65-F5344CB8AC3E}">
        <p14:creationId xmlns:p14="http://schemas.microsoft.com/office/powerpoint/2010/main" val="1730267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14</a:t>
            </a:fld>
            <a:endParaRPr lang="es-ES"/>
          </a:p>
        </p:txBody>
      </p:sp>
    </p:spTree>
    <p:extLst>
      <p:ext uri="{BB962C8B-B14F-4D97-AF65-F5344CB8AC3E}">
        <p14:creationId xmlns:p14="http://schemas.microsoft.com/office/powerpoint/2010/main" val="3272187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15</a:t>
            </a:fld>
            <a:endParaRPr lang="es-ES"/>
          </a:p>
        </p:txBody>
      </p:sp>
    </p:spTree>
    <p:extLst>
      <p:ext uri="{BB962C8B-B14F-4D97-AF65-F5344CB8AC3E}">
        <p14:creationId xmlns:p14="http://schemas.microsoft.com/office/powerpoint/2010/main" val="1733030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16</a:t>
            </a:fld>
            <a:endParaRPr lang="es-ES"/>
          </a:p>
        </p:txBody>
      </p:sp>
    </p:spTree>
    <p:extLst>
      <p:ext uri="{BB962C8B-B14F-4D97-AF65-F5344CB8AC3E}">
        <p14:creationId xmlns:p14="http://schemas.microsoft.com/office/powerpoint/2010/main" val="1911653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3497326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a:p>
        </p:txBody>
      </p:sp>
    </p:spTree>
    <p:extLst>
      <p:ext uri="{BB962C8B-B14F-4D97-AF65-F5344CB8AC3E}">
        <p14:creationId xmlns:p14="http://schemas.microsoft.com/office/powerpoint/2010/main" val="268717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474758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3701609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a:t>
            </a:fld>
            <a:endParaRPr lang="es-ES"/>
          </a:p>
        </p:txBody>
      </p:sp>
    </p:spTree>
    <p:extLst>
      <p:ext uri="{BB962C8B-B14F-4D97-AF65-F5344CB8AC3E}">
        <p14:creationId xmlns:p14="http://schemas.microsoft.com/office/powerpoint/2010/main" val="468013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a:t>
            </a:fld>
            <a:endParaRPr lang="es-ES"/>
          </a:p>
        </p:txBody>
      </p:sp>
    </p:spTree>
    <p:extLst>
      <p:ext uri="{BB962C8B-B14F-4D97-AF65-F5344CB8AC3E}">
        <p14:creationId xmlns:p14="http://schemas.microsoft.com/office/powerpoint/2010/main" val="945940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8</a:t>
            </a:fld>
            <a:endParaRPr lang="es-ES"/>
          </a:p>
        </p:txBody>
      </p:sp>
    </p:spTree>
    <p:extLst>
      <p:ext uri="{BB962C8B-B14F-4D97-AF65-F5344CB8AC3E}">
        <p14:creationId xmlns:p14="http://schemas.microsoft.com/office/powerpoint/2010/main" val="1252622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9</a:t>
            </a:fld>
            <a:endParaRPr lang="es-ES"/>
          </a:p>
        </p:txBody>
      </p:sp>
    </p:spTree>
    <p:extLst>
      <p:ext uri="{BB962C8B-B14F-4D97-AF65-F5344CB8AC3E}">
        <p14:creationId xmlns:p14="http://schemas.microsoft.com/office/powerpoint/2010/main" val="1813137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28/05/2021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28/05/2021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r>
              <a:rPr lang="es-ES" smtClean="0"/>
              <a:t>Fecha de impresión: </a:t>
            </a:r>
            <a:fld id="{52AAA591-02E3-4C18-BDEF-FE9EE6941BBB}" type="datetime1">
              <a:rPr lang="es-ES" smtClean="0"/>
              <a:t>28/05/2021</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A5104C8-7CBE-475B-8B80-B67C85252FD5}" type="datetime1">
              <a:rPr lang="es-ES" smtClean="0"/>
              <a:t>28/05/2021</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34324A6-9A0C-4177-B095-37F18F201903}" type="datetime1">
              <a:rPr lang="es-ES" smtClean="0"/>
              <a:t>28/05/2021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FA2DFC-28B1-4EF0-8854-55635D3015EE}" type="datetime1">
              <a:rPr lang="es-ES" smtClean="0"/>
              <a:t>28/05/2021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28/05/2021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8F8321C-05E6-4DF0-854C-845EF57E1A78}" type="datetime1">
              <a:rPr lang="es-ES" smtClean="0"/>
              <a:t>28/05/2021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D41D1F4-EDF3-4118-B9CA-4CE3412B8FA9}" type="datetime1">
              <a:rPr lang="es-ES" smtClean="0"/>
              <a:t>28/05/2021</a:t>
            </a:fld>
            <a:endParaRPr lang="es-ES"/>
          </a:p>
        </p:txBody>
      </p:sp>
      <p:sp>
        <p:nvSpPr>
          <p:cNvPr id="8" name="7 Marcador de pie de página"/>
          <p:cNvSpPr>
            <a:spLocks noGrp="1"/>
          </p:cNvSpPr>
          <p:nvPr>
            <p:ph type="ftr" sz="quarter" idx="11"/>
          </p:nvPr>
        </p:nvSpPr>
        <p:spPr/>
        <p:txBody>
          <a:bodyPr/>
          <a:lstStyle/>
          <a:p>
            <a:r>
              <a:rPr lang="es-ES" smtClean="0"/>
              <a:t>Versión: R6 - 14/11/2014</a:t>
            </a:r>
            <a:endParaRPr lang="es-ES"/>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AD0C972-A517-4560-A0F3-AE6EBCD890E6}" type="datetime1">
              <a:rPr lang="es-ES" smtClean="0"/>
              <a:t>28/05/2021</a:t>
            </a:fld>
            <a:endParaRPr lang="es-ES"/>
          </a:p>
        </p:txBody>
      </p:sp>
      <p:sp>
        <p:nvSpPr>
          <p:cNvPr id="4" name="3 Marcador de pie de página"/>
          <p:cNvSpPr>
            <a:spLocks noGrp="1"/>
          </p:cNvSpPr>
          <p:nvPr>
            <p:ph type="ftr" sz="quarter" idx="11"/>
          </p:nvPr>
        </p:nvSpPr>
        <p:spPr/>
        <p:txBody>
          <a:bodyPr/>
          <a:lstStyle/>
          <a:p>
            <a:r>
              <a:rPr lang="es-ES" smtClean="0"/>
              <a:t>Versión: R6 - 14/11/2014</a:t>
            </a:r>
            <a:endParaRPr lang="es-ES"/>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28/05/2021</a:t>
            </a:fld>
            <a:endParaRPr lang="es-ES" dirty="0"/>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28/05/2021</a:t>
            </a:fld>
            <a:endParaRPr lang="es-ES"/>
          </a:p>
        </p:txBody>
      </p:sp>
      <p:sp>
        <p:nvSpPr>
          <p:cNvPr id="3" name="2 Marcador de pie de página"/>
          <p:cNvSpPr>
            <a:spLocks noGrp="1"/>
          </p:cNvSpPr>
          <p:nvPr>
            <p:ph type="ftr" sz="quarter" idx="11"/>
          </p:nvPr>
        </p:nvSpPr>
        <p:spPr/>
        <p:txBody>
          <a:bodyPr/>
          <a:lstStyle/>
          <a:p>
            <a:r>
              <a:rPr lang="es-ES" smtClean="0"/>
              <a:t>Versión: R6 - 14/11/2014</a:t>
            </a:r>
            <a:endParaRPr lang="es-ES"/>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28/05/2021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28/05/2021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28/05/2021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28/05/2021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28/05/2021</a:t>
            </a:fld>
            <a:endParaRPr lang="es-ES"/>
          </a:p>
        </p:txBody>
      </p:sp>
      <p:sp>
        <p:nvSpPr>
          <p:cNvPr id="8" name="Footer Placeholder 7"/>
          <p:cNvSpPr>
            <a:spLocks noGrp="1"/>
          </p:cNvSpPr>
          <p:nvPr>
            <p:ph type="ftr" sz="quarter" idx="11"/>
          </p:nvPr>
        </p:nvSpPr>
        <p:spPr/>
        <p:txBody>
          <a:bodyPr/>
          <a:lstStyle/>
          <a:p>
            <a:r>
              <a:rPr lang="es-ES" smtClean="0"/>
              <a:t>Versión: R6 - 14/11/2014</a:t>
            </a:r>
            <a:endParaRPr lang="es-ES"/>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smtClean="0"/>
              <a:t>Fecha de impresión</a:t>
            </a:r>
            <a:r>
              <a:rPr lang="es-ES" smtClean="0"/>
              <a:t>: </a:t>
            </a:r>
            <a:fld id="{1ABCE90B-3C5E-4D3E-92BD-9F3D9180B9EA}" type="datetime1">
              <a:rPr lang="es-ES" smtClean="0"/>
              <a:t>28/05/2021</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smtClean="0"/>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28/05/2021</a:t>
            </a:fld>
            <a:endParaRPr lang="es-ES"/>
          </a:p>
        </p:txBody>
      </p:sp>
      <p:sp>
        <p:nvSpPr>
          <p:cNvPr id="3" name="Footer Placeholder 2"/>
          <p:cNvSpPr>
            <a:spLocks noGrp="1"/>
          </p:cNvSpPr>
          <p:nvPr>
            <p:ph type="ftr" sz="quarter" idx="11"/>
          </p:nvPr>
        </p:nvSpPr>
        <p:spPr/>
        <p:txBody>
          <a:bodyPr/>
          <a:lstStyle/>
          <a:p>
            <a:r>
              <a:rPr lang="es-ES" smtClean="0"/>
              <a:t>Versión: R6 - 14/11/2014</a:t>
            </a:r>
            <a:endParaRPr lang="es-ES"/>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28/05/2021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28/05/2021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smtClean="0"/>
              <a:t>Fecha de impresión</a:t>
            </a:r>
            <a:r>
              <a:rPr lang="es-ES" smtClean="0"/>
              <a:t>: </a:t>
            </a:r>
            <a:fld id="{ABB6C35B-15C9-4ADA-A31E-8BD1B9945545}" type="datetime1">
              <a:rPr lang="es-ES" smtClean="0"/>
              <a:t>28/05/2021</a:t>
            </a:fld>
            <a:r>
              <a:rPr lang="es-ES" smtClean="0"/>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smtClean="0"/>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timing>
    <p:tnLst>
      <p:par>
        <p:cTn id="1" dur="indefinite" restart="never" nodeType="tmRoot"/>
      </p:par>
    </p:tnLst>
  </p:timing>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28/05/2021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Versión: R6 - 14/11/2014</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27584" y="2204864"/>
            <a:ext cx="7636271" cy="150810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Gestión de la Calidad</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 I CUATRIMESTRE 2021</a:t>
            </a:r>
            <a:endPar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a:t>
            </a:fld>
            <a:endParaRPr lang="es-ES" dirty="0"/>
          </a:p>
        </p:txBody>
      </p:sp>
    </p:spTree>
    <p:extLst>
      <p:ext uri="{BB962C8B-B14F-4D97-AF65-F5344CB8AC3E}">
        <p14:creationId xmlns:p14="http://schemas.microsoft.com/office/powerpoint/2010/main" val="336718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10</a:t>
            </a:fld>
            <a:endParaRPr lang="es-ES"/>
          </a:p>
        </p:txBody>
      </p:sp>
      <p:sp>
        <p:nvSpPr>
          <p:cNvPr id="10" name="Rectángulo 9"/>
          <p:cNvSpPr/>
          <p:nvPr/>
        </p:nvSpPr>
        <p:spPr>
          <a:xfrm>
            <a:off x="572486" y="822955"/>
            <a:ext cx="8229600" cy="3785652"/>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endParaRPr lang="es-ES" sz="28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r>
              <a:rPr lang="es-CR" dirty="0" smtClean="0"/>
              <a:t>En </a:t>
            </a:r>
            <a:r>
              <a:rPr lang="es-CR" dirty="0"/>
              <a:t>lo relativo al Compendio y Actualización MOGRH se tiene la actualización de manuales restantes, la elaboración de la fase de transición DRH-DPI, atención de consultas diarias sobre el formato DPI. Además, se brindó capacitación a todas las Unidades DRH sobre formato DPI y en el uso de PENCIL para elaborar diagramas de flujo.</a:t>
            </a:r>
          </a:p>
          <a:p>
            <a:pPr marL="285750" indent="-285750" algn="just">
              <a:buFont typeface="Arial" panose="020B0604020202020204" pitchFamily="34" charset="0"/>
              <a:buChar char="•"/>
            </a:pPr>
            <a:r>
              <a:rPr lang="es-CR" dirty="0" smtClean="0"/>
              <a:t>Con </a:t>
            </a:r>
            <a:r>
              <a:rPr lang="es-CR" dirty="0"/>
              <a:t>respecto a la colaboración con materiales para el proceso de Inducción/Reinducción (manuales, guía, videos), se concluyó la documentación referente al manual, el cual está en proceso de revisión.</a:t>
            </a: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p:txBody>
      </p:sp>
    </p:spTree>
    <p:extLst>
      <p:ext uri="{BB962C8B-B14F-4D97-AF65-F5344CB8AC3E}">
        <p14:creationId xmlns:p14="http://schemas.microsoft.com/office/powerpoint/2010/main" val="1568339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11</a:t>
            </a:fld>
            <a:endParaRPr lang="es-ES"/>
          </a:p>
        </p:txBody>
      </p:sp>
      <p:sp>
        <p:nvSpPr>
          <p:cNvPr id="10" name="Rectángulo 9"/>
          <p:cNvSpPr/>
          <p:nvPr/>
        </p:nvSpPr>
        <p:spPr>
          <a:xfrm>
            <a:off x="572486" y="822955"/>
            <a:ext cx="8229600" cy="4339650"/>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endParaRPr lang="es-ES" sz="28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endParaRPr lang="es-CR" dirty="0" smtClean="0"/>
          </a:p>
          <a:p>
            <a:r>
              <a:rPr lang="es-CR" dirty="0" smtClean="0"/>
              <a:t>Además </a:t>
            </a:r>
            <a:r>
              <a:rPr lang="es-CR" dirty="0"/>
              <a:t>de los anteriores, se ha dado continuidad a las siguientes labores</a:t>
            </a:r>
            <a:r>
              <a:rPr lang="es-CR" dirty="0" smtClean="0"/>
              <a:t>:</a:t>
            </a:r>
          </a:p>
          <a:p>
            <a:endParaRPr lang="es-CR" dirty="0"/>
          </a:p>
          <a:p>
            <a:pPr marL="285750" lvl="0" indent="-285750">
              <a:buFont typeface="Arial" panose="020B0604020202020204" pitchFamily="34" charset="0"/>
              <a:buChar char="•"/>
            </a:pPr>
            <a:r>
              <a:rPr lang="es-CR" dirty="0"/>
              <a:t>Mantenimiento y fortalecimiento del </a:t>
            </a:r>
            <a:r>
              <a:rPr lang="es-CR" dirty="0" err="1"/>
              <a:t>Chatbot</a:t>
            </a:r>
            <a:r>
              <a:rPr lang="es-CR" dirty="0"/>
              <a:t>: Se han revisado todas las interacciones del </a:t>
            </a:r>
            <a:r>
              <a:rPr lang="es-CR" dirty="0" err="1"/>
              <a:t>Chatbot</a:t>
            </a:r>
            <a:r>
              <a:rPr lang="es-CR" dirty="0"/>
              <a:t> y a partir de ello, se incorpora información referente a las necesidades del público.</a:t>
            </a:r>
          </a:p>
          <a:p>
            <a:pPr marL="285750" lvl="0" indent="-285750">
              <a:buFont typeface="Arial" panose="020B0604020202020204" pitchFamily="34" charset="0"/>
              <a:buChar char="•"/>
            </a:pPr>
            <a:r>
              <a:rPr lang="es-CR" dirty="0"/>
              <a:t>Actualización continua de la información en el sitio web de la DRH, biblioteca virtual, actualización de políticas uso y mantenimiento cuentas de correo electrónico institucional</a:t>
            </a:r>
          </a:p>
          <a:p>
            <a:pPr marL="285750" lvl="0" indent="-285750">
              <a:buFont typeface="Arial" panose="020B0604020202020204" pitchFamily="34" charset="0"/>
              <a:buChar char="•"/>
            </a:pPr>
            <a:r>
              <a:rPr lang="es-CR" dirty="0"/>
              <a:t>EIDA (representación, secretaría): Se presenta el informe de labores 2020 y el plan de trabajo 2021.</a:t>
            </a:r>
          </a:p>
          <a:p>
            <a:pPr marL="285750" lvl="0" indent="-285750">
              <a:buFont typeface="Arial" panose="020B0604020202020204" pitchFamily="34" charset="0"/>
              <a:buChar char="•"/>
            </a:pPr>
            <a:r>
              <a:rPr lang="es-CR" dirty="0"/>
              <a:t>Aprovechamiento de los recursos tecnológicos (políticas y comunicación): Elaboración de cápsulas tecnológicas sobre instrumentos </a:t>
            </a:r>
            <a:r>
              <a:rPr lang="es-CR" dirty="0" smtClean="0"/>
              <a:t>disponibles</a:t>
            </a:r>
            <a:endParaRPr lang="es-CR" dirty="0"/>
          </a:p>
        </p:txBody>
      </p:sp>
    </p:spTree>
    <p:extLst>
      <p:ext uri="{BB962C8B-B14F-4D97-AF65-F5344CB8AC3E}">
        <p14:creationId xmlns:p14="http://schemas.microsoft.com/office/powerpoint/2010/main" val="34957284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12</a:t>
            </a:fld>
            <a:endParaRPr lang="es-ES"/>
          </a:p>
        </p:txBody>
      </p:sp>
      <p:sp>
        <p:nvSpPr>
          <p:cNvPr id="10" name="Rectángulo 9"/>
          <p:cNvSpPr/>
          <p:nvPr/>
        </p:nvSpPr>
        <p:spPr>
          <a:xfrm>
            <a:off x="572486" y="822955"/>
            <a:ext cx="8229600" cy="5170646"/>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endParaRPr lang="es-ES" sz="28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endParaRPr lang="es-CR" dirty="0" smtClean="0"/>
          </a:p>
          <a:p>
            <a:r>
              <a:rPr lang="es-CR" dirty="0" smtClean="0"/>
              <a:t>Además </a:t>
            </a:r>
            <a:r>
              <a:rPr lang="es-CR" dirty="0"/>
              <a:t>de los anteriores, se ha dado continuidad a las siguientes labores</a:t>
            </a:r>
            <a:r>
              <a:rPr lang="es-CR" dirty="0" smtClean="0"/>
              <a:t>:</a:t>
            </a:r>
          </a:p>
          <a:p>
            <a:r>
              <a:rPr lang="es-CR" sz="1600" i="1" dirty="0" smtClean="0"/>
              <a:t>(cont.)</a:t>
            </a:r>
            <a:endParaRPr lang="es-CR" sz="1600" i="1" dirty="0"/>
          </a:p>
          <a:p>
            <a:pPr marL="285750" lvl="0" indent="-285750">
              <a:buFont typeface="Arial" panose="020B0604020202020204" pitchFamily="34" charset="0"/>
              <a:buChar char="•"/>
            </a:pPr>
            <a:r>
              <a:rPr lang="es-CR" dirty="0" smtClean="0"/>
              <a:t>Apoyo </a:t>
            </a:r>
            <a:r>
              <a:rPr lang="es-CR" dirty="0"/>
              <a:t>a la comunicación de la DRH (</a:t>
            </a:r>
            <a:r>
              <a:rPr lang="es-CR" dirty="0" err="1"/>
              <a:t>DRH_Comunicaciones</a:t>
            </a:r>
            <a:r>
              <a:rPr lang="es-CR" dirty="0"/>
              <a:t>: correo electrónico, canal de </a:t>
            </a:r>
            <a:r>
              <a:rPr lang="es-CR" dirty="0" err="1"/>
              <a:t>Youtube</a:t>
            </a:r>
            <a:r>
              <a:rPr lang="es-CR" dirty="0"/>
              <a:t>, pensionados): Elaboración y divulgación de comunicados estipulados en el plan de acción y otros en colaboración a otras instancias de la DRH. Mayor visualización del contenido ya existente en el canal de YouTube, en certificaciones se pasó de 664 a 5.436 visitas y del procedimiento de nombramientos interinos Título II se pasó de 4.960 a 10.391 visitas.</a:t>
            </a:r>
          </a:p>
          <a:p>
            <a:pPr marL="285750" lvl="0" indent="-285750">
              <a:buFont typeface="Arial" panose="020B0604020202020204" pitchFamily="34" charset="0"/>
              <a:buChar char="•"/>
            </a:pPr>
            <a:r>
              <a:rPr lang="es-CR" dirty="0"/>
              <a:t>Equipo DRH - DRE: representación DRH y seguimiento de acuerdos.</a:t>
            </a:r>
          </a:p>
          <a:p>
            <a:pPr marL="285750" lvl="0" indent="-285750">
              <a:buFont typeface="Arial" panose="020B0604020202020204" pitchFamily="34" charset="0"/>
              <a:buChar char="•"/>
            </a:pPr>
            <a:r>
              <a:rPr lang="es-CR" dirty="0"/>
              <a:t>Comisión de Ética y Valores (representación): Fueron entregadas las matrices solicitadas por el comité de ética y valores del MEP y se inició la inducción de los colaboradores en el manual.</a:t>
            </a: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p:txBody>
      </p:sp>
    </p:spTree>
    <p:extLst>
      <p:ext uri="{BB962C8B-B14F-4D97-AF65-F5344CB8AC3E}">
        <p14:creationId xmlns:p14="http://schemas.microsoft.com/office/powerpoint/2010/main" val="1763503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13</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pic>
        <p:nvPicPr>
          <p:cNvPr id="7" name="Imagen 6"/>
          <p:cNvPicPr>
            <a:picLocks noChangeAspect="1"/>
          </p:cNvPicPr>
          <p:nvPr/>
        </p:nvPicPr>
        <p:blipFill rotWithShape="1">
          <a:blip r:embed="rId4"/>
          <a:srcRect t="7059"/>
          <a:stretch/>
        </p:blipFill>
        <p:spPr>
          <a:xfrm>
            <a:off x="179512" y="2780928"/>
            <a:ext cx="8030082" cy="2713392"/>
          </a:xfrm>
          <a:prstGeom prst="rect">
            <a:avLst/>
          </a:prstGeom>
        </p:spPr>
      </p:pic>
      <p:sp>
        <p:nvSpPr>
          <p:cNvPr id="12" name="CuadroTexto 11"/>
          <p:cNvSpPr txBox="1"/>
          <p:nvPr/>
        </p:nvSpPr>
        <p:spPr>
          <a:xfrm>
            <a:off x="1614314" y="2209034"/>
            <a:ext cx="5616624" cy="369332"/>
          </a:xfrm>
          <a:prstGeom prst="rect">
            <a:avLst/>
          </a:prstGeom>
          <a:noFill/>
        </p:spPr>
        <p:txBody>
          <a:bodyPr wrap="square" rtlCol="0">
            <a:spAutoFit/>
          </a:bodyPr>
          <a:lstStyle/>
          <a:p>
            <a:pPr algn="ctr"/>
            <a:r>
              <a:rPr lang="es-ES" dirty="0" smtClean="0"/>
              <a:t>Gráfico 2. </a:t>
            </a:r>
            <a:r>
              <a:rPr lang="es-ES" dirty="0"/>
              <a:t>Distribución del Trabajo de la UGC</a:t>
            </a:r>
            <a:endParaRPr lang="es-CR" dirty="0"/>
          </a:p>
        </p:txBody>
      </p:sp>
    </p:spTree>
    <p:extLst>
      <p:ext uri="{BB962C8B-B14F-4D97-AF65-F5344CB8AC3E}">
        <p14:creationId xmlns:p14="http://schemas.microsoft.com/office/powerpoint/2010/main" val="4418164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14</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pic>
        <p:nvPicPr>
          <p:cNvPr id="12" name="Imagen 11"/>
          <p:cNvPicPr>
            <a:picLocks noChangeAspect="1"/>
          </p:cNvPicPr>
          <p:nvPr/>
        </p:nvPicPr>
        <p:blipFill rotWithShape="1">
          <a:blip r:embed="rId4"/>
          <a:srcRect t="7780"/>
          <a:stretch/>
        </p:blipFill>
        <p:spPr>
          <a:xfrm>
            <a:off x="474474" y="2553374"/>
            <a:ext cx="8195051" cy="3550711"/>
          </a:xfrm>
          <a:prstGeom prst="rect">
            <a:avLst/>
          </a:prstGeom>
        </p:spPr>
      </p:pic>
      <p:sp>
        <p:nvSpPr>
          <p:cNvPr id="13" name="CuadroTexto 12"/>
          <p:cNvSpPr txBox="1"/>
          <p:nvPr/>
        </p:nvSpPr>
        <p:spPr>
          <a:xfrm>
            <a:off x="1614314" y="1977396"/>
            <a:ext cx="5616624" cy="369332"/>
          </a:xfrm>
          <a:prstGeom prst="rect">
            <a:avLst/>
          </a:prstGeom>
          <a:noFill/>
        </p:spPr>
        <p:txBody>
          <a:bodyPr wrap="square" rtlCol="0">
            <a:spAutoFit/>
          </a:bodyPr>
          <a:lstStyle/>
          <a:p>
            <a:pPr algn="ctr"/>
            <a:r>
              <a:rPr lang="es-ES" dirty="0" smtClean="0"/>
              <a:t>Gráfico 2. </a:t>
            </a:r>
            <a:r>
              <a:rPr lang="es-ES" dirty="0"/>
              <a:t>Estado actual de las acciones UGC</a:t>
            </a:r>
            <a:endParaRPr lang="es-CR" dirty="0"/>
          </a:p>
        </p:txBody>
      </p:sp>
    </p:spTree>
    <p:extLst>
      <p:ext uri="{BB962C8B-B14F-4D97-AF65-F5344CB8AC3E}">
        <p14:creationId xmlns:p14="http://schemas.microsoft.com/office/powerpoint/2010/main" val="1277729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15</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1601416" y="1950183"/>
            <a:ext cx="5616624" cy="646331"/>
          </a:xfrm>
          <a:prstGeom prst="rect">
            <a:avLst/>
          </a:prstGeom>
          <a:noFill/>
        </p:spPr>
        <p:txBody>
          <a:bodyPr wrap="square" rtlCol="0">
            <a:spAutoFit/>
          </a:bodyPr>
          <a:lstStyle/>
          <a:p>
            <a:pPr algn="ctr"/>
            <a:r>
              <a:rPr lang="es-ES" dirty="0" smtClean="0"/>
              <a:t>Gráfico </a:t>
            </a:r>
            <a:r>
              <a:rPr lang="es-ES" dirty="0" smtClean="0"/>
              <a:t>3. </a:t>
            </a:r>
            <a:r>
              <a:rPr lang="es-ES" dirty="0"/>
              <a:t>Clasificación de las demoras en los proyectos / actividades</a:t>
            </a:r>
            <a:endParaRPr lang="es-CR" dirty="0"/>
          </a:p>
        </p:txBody>
      </p:sp>
      <p:pic>
        <p:nvPicPr>
          <p:cNvPr id="6" name="Imagen 5"/>
          <p:cNvPicPr>
            <a:picLocks noChangeAspect="1"/>
          </p:cNvPicPr>
          <p:nvPr/>
        </p:nvPicPr>
        <p:blipFill>
          <a:blip r:embed="rId4"/>
          <a:stretch>
            <a:fillRect/>
          </a:stretch>
        </p:blipFill>
        <p:spPr>
          <a:xfrm>
            <a:off x="228315" y="2636912"/>
            <a:ext cx="8055724" cy="3046209"/>
          </a:xfrm>
          <a:prstGeom prst="rect">
            <a:avLst/>
          </a:prstGeom>
        </p:spPr>
      </p:pic>
    </p:spTree>
    <p:extLst>
      <p:ext uri="{BB962C8B-B14F-4D97-AF65-F5344CB8AC3E}">
        <p14:creationId xmlns:p14="http://schemas.microsoft.com/office/powerpoint/2010/main" val="3603931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16</a:t>
            </a:fld>
            <a:endParaRPr lang="es-ES"/>
          </a:p>
        </p:txBody>
      </p:sp>
      <p:sp>
        <p:nvSpPr>
          <p:cNvPr id="5" name="CuadroTexto 4"/>
          <p:cNvSpPr txBox="1"/>
          <p:nvPr/>
        </p:nvSpPr>
        <p:spPr>
          <a:xfrm>
            <a:off x="477888" y="1340768"/>
            <a:ext cx="8208912" cy="5155257"/>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marL="342900" indent="-342900" algn="just">
              <a:buFont typeface="+mj-lt"/>
              <a:buAutoNum type="arabicPeriod"/>
            </a:pPr>
            <a:r>
              <a:rPr lang="es-CR" dirty="0" smtClean="0"/>
              <a:t>El </a:t>
            </a:r>
            <a:r>
              <a:rPr lang="es-CR" dirty="0"/>
              <a:t>avance de las acciones operativas se ha visto impactado principalmente por la carga laboral interna derivada del ímpetu de sus integrantes, así como de las asignaciones varias en las que se ha involucrado a la Unidad, acrecentado por el hecho de ser un equipo relativamente pequeño (6 personas), una agenda ambiciosa y la salida de un integrante y el ingreso de uno </a:t>
            </a:r>
            <a:r>
              <a:rPr lang="es-CR" dirty="0" smtClean="0"/>
              <a:t>nuevo.</a:t>
            </a:r>
          </a:p>
          <a:p>
            <a:pPr marL="342900" indent="-342900" algn="just">
              <a:buFont typeface="+mj-lt"/>
              <a:buAutoNum type="arabicPeriod"/>
            </a:pPr>
            <a:endParaRPr lang="es-CR" dirty="0"/>
          </a:p>
          <a:p>
            <a:pPr marL="342900" indent="-342900" algn="just">
              <a:buFont typeface="+mj-lt"/>
              <a:buAutoNum type="arabicPeriod"/>
            </a:pPr>
            <a:r>
              <a:rPr lang="es-CR" dirty="0" smtClean="0"/>
              <a:t>Por </a:t>
            </a:r>
            <a:r>
              <a:rPr lang="es-CR" dirty="0"/>
              <a:t>otro lado, siendo que la naturaleza de los proyectos que administra la UGC son con participación de diferentes instancias tanto internas como externas a la DRH, así como internas y externas al MEP, y aunque la planificación contempla holguras en función de las dependencias, siempre se ha experimentado un impacto en tiempos de respuesta, validaciones y clarificaciones.</a:t>
            </a:r>
          </a:p>
          <a:p>
            <a:pPr marL="342900" indent="-342900" algn="just">
              <a:buFont typeface="+mj-lt"/>
              <a:buAutoNum type="arabicPeriod"/>
            </a:pPr>
            <a:endParaRPr lang="es-CR" dirty="0"/>
          </a:p>
          <a:p>
            <a:pPr marL="342900" indent="-342900" algn="just">
              <a:buFont typeface="+mj-lt"/>
              <a:buAutoNum type="arabicPeriod"/>
            </a:pPr>
            <a:endParaRPr lang="es-ES" sz="1400" dirty="0" smtClean="0">
              <a:latin typeface="Arial" panose="020B0604020202020204" pitchFamily="34" charset="0"/>
              <a:cs typeface="Arial" panose="020B0604020202020204" pitchFamily="34" charset="0"/>
            </a:endParaRPr>
          </a:p>
          <a:p>
            <a:endParaRPr lang="es-CR" dirty="0"/>
          </a:p>
        </p:txBody>
      </p:sp>
    </p:spTree>
    <p:extLst>
      <p:ext uri="{BB962C8B-B14F-4D97-AF65-F5344CB8AC3E}">
        <p14:creationId xmlns:p14="http://schemas.microsoft.com/office/powerpoint/2010/main" val="989238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1247406"/>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395536" y="2420888"/>
            <a:ext cx="8291264" cy="1754326"/>
          </a:xfrm>
          <a:prstGeom prst="rect">
            <a:avLst/>
          </a:prstGeom>
        </p:spPr>
        <p:txBody>
          <a:bodyPr wrap="square">
            <a:spAutoFit/>
          </a:bodyPr>
          <a:lstStyle/>
          <a:p>
            <a:pPr algn="just"/>
            <a:r>
              <a:rPr lang="es-CR" dirty="0">
                <a:latin typeface="Arial" panose="020B0604020202020204" pitchFamily="34" charset="0"/>
                <a:cs typeface="Arial" panose="020B0604020202020204" pitchFamily="34" charset="0"/>
              </a:rPr>
              <a:t>Incidir en la eficacia , eficiencia, efectividad, economía y éxito de la DRH mediante la implementación y actualización de su Sistema de Gestión Integral (SGI), la investigación, coordinación, evaluación y acompañamiento, través de proyectos relacionados con la investigación y desarrollo </a:t>
            </a:r>
            <a:r>
              <a:rPr lang="es-CR" dirty="0" smtClean="0">
                <a:latin typeface="Arial" panose="020B0604020202020204" pitchFamily="34" charset="0"/>
                <a:cs typeface="Arial" panose="020B0604020202020204" pitchFamily="34" charset="0"/>
              </a:rPr>
              <a:t>de</a:t>
            </a:r>
            <a:r>
              <a:rPr lang="es-CR" dirty="0" smtClean="0">
                <a:solidFill>
                  <a:srgbClr val="FF0000"/>
                </a:solidFill>
                <a:latin typeface="Arial" panose="020B0604020202020204" pitchFamily="34" charset="0"/>
                <a:cs typeface="Arial" panose="020B0604020202020204" pitchFamily="34" charset="0"/>
              </a:rPr>
              <a:t> </a:t>
            </a:r>
            <a:r>
              <a:rPr lang="es-CR" dirty="0" smtClean="0">
                <a:latin typeface="Arial" panose="020B0604020202020204" pitchFamily="34" charset="0"/>
                <a:cs typeface="Arial" panose="020B0604020202020204" pitchFamily="34" charset="0"/>
              </a:rPr>
              <a:t>la </a:t>
            </a:r>
            <a:r>
              <a:rPr lang="es-CR" dirty="0">
                <a:latin typeface="Arial" panose="020B0604020202020204" pitchFamily="34" charset="0"/>
                <a:cs typeface="Arial" panose="020B0604020202020204" pitchFamily="34" charset="0"/>
              </a:rPr>
              <a:t>gestión de la DRH, generando conocimiento e inteligencia institucional como insumo para la mejora de los procesos.</a:t>
            </a:r>
          </a:p>
        </p:txBody>
      </p:sp>
      <p:sp>
        <p:nvSpPr>
          <p:cNvPr id="5" name="Rectángulo 4"/>
          <p:cNvSpPr/>
          <p:nvPr/>
        </p:nvSpPr>
        <p:spPr>
          <a:xfrm>
            <a:off x="481905" y="3090168"/>
            <a:ext cx="8050535" cy="369332"/>
          </a:xfrm>
          <a:prstGeom prst="rect">
            <a:avLst/>
          </a:prstGeom>
        </p:spPr>
        <p:txBody>
          <a:bodyPr wrap="square">
            <a:spAutoFit/>
          </a:bodyPr>
          <a:lstStyle/>
          <a:p>
            <a:pPr algn="just"/>
            <a:endParaRPr lang="es-CR" dirty="0"/>
          </a:p>
        </p:txBody>
      </p:sp>
    </p:spTree>
    <p:extLst>
      <p:ext uri="{BB962C8B-B14F-4D97-AF65-F5344CB8AC3E}">
        <p14:creationId xmlns:p14="http://schemas.microsoft.com/office/powerpoint/2010/main" val="373975543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3</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74293" y="548680"/>
            <a:ext cx="8114314" cy="5663089"/>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endParaRPr lang="es-ES" sz="2800" b="1" u="sng" dirty="0" smtClean="0">
              <a:solidFill>
                <a:schemeClr val="tx2"/>
              </a:solidFill>
              <a:latin typeface="Arial" panose="020B0604020202020204" pitchFamily="34" charset="0"/>
            </a:endParaRPr>
          </a:p>
          <a:p>
            <a:pPr algn="just"/>
            <a:endParaRPr lang="es-ES" sz="1400" b="1" u="sng" dirty="0">
              <a:solidFill>
                <a:schemeClr val="tx2"/>
              </a:solidFill>
              <a:latin typeface="Arial" panose="020B0604020202020204" pitchFamily="34" charset="0"/>
            </a:endParaRPr>
          </a:p>
          <a:p>
            <a:pPr algn="just"/>
            <a:r>
              <a:rPr lang="es-CR" dirty="0" smtClean="0"/>
              <a:t>Siendo </a:t>
            </a:r>
            <a:r>
              <a:rPr lang="es-CR" dirty="0"/>
              <a:t>nuestra labor sustantiva el incidir en el éxito de la DRH mediante el desarrollo y acompañamiento en proyectos de innovación y mejora de la gestión de la DRH, los resultados que se exponen se enmarcan en los diferentes proyectos que la UGC lidera o bien tiene participación:</a:t>
            </a:r>
          </a:p>
          <a:p>
            <a:pPr algn="just"/>
            <a:endParaRPr lang="es-CR" dirty="0" smtClean="0"/>
          </a:p>
          <a:p>
            <a:pPr algn="just"/>
            <a:r>
              <a:rPr lang="es-CR" dirty="0" smtClean="0"/>
              <a:t>Entre los logros y productos durante el I cuatrimestre 2021 destacamos:</a:t>
            </a:r>
          </a:p>
          <a:p>
            <a:pPr algn="just"/>
            <a:endParaRPr lang="es-CR" dirty="0" smtClean="0"/>
          </a:p>
          <a:p>
            <a:pPr marL="285750" indent="-285750" algn="just">
              <a:buFont typeface="Arial" panose="020B0604020202020204" pitchFamily="34" charset="0"/>
              <a:buChar char="•"/>
            </a:pPr>
            <a:r>
              <a:rPr lang="es-CR" dirty="0" smtClean="0"/>
              <a:t>Avance </a:t>
            </a:r>
            <a:r>
              <a:rPr lang="es-CR" dirty="0"/>
              <a:t>con el 78% de los mapeos de subprocesos de la DRH (14 de 18).</a:t>
            </a:r>
          </a:p>
          <a:p>
            <a:pPr marL="285750" indent="-285750" algn="just">
              <a:buFont typeface="Arial" panose="020B0604020202020204" pitchFamily="34" charset="0"/>
              <a:buChar char="•"/>
            </a:pPr>
            <a:r>
              <a:rPr lang="es-CR" dirty="0" smtClean="0"/>
              <a:t>Elaboración </a:t>
            </a:r>
            <a:r>
              <a:rPr lang="es-CR" dirty="0"/>
              <a:t>de propuesta inicial de mapa de procesos DRH</a:t>
            </a:r>
          </a:p>
          <a:p>
            <a:pPr marL="285750" indent="-285750" algn="just">
              <a:buFont typeface="Arial" panose="020B0604020202020204" pitchFamily="34" charset="0"/>
              <a:buChar char="•"/>
            </a:pPr>
            <a:r>
              <a:rPr lang="es-CR" dirty="0" smtClean="0"/>
              <a:t>Socialización </a:t>
            </a:r>
            <a:r>
              <a:rPr lang="es-CR" dirty="0"/>
              <a:t>de necesidades con la empresa TRS sobre el sistema de Trazabilidad. Proyección de Presupuesto 2022. Análisis preliminar del sistema de correspondencia.</a:t>
            </a:r>
          </a:p>
          <a:p>
            <a:pPr marL="285750" indent="-285750" algn="just">
              <a:buFont typeface="Arial" panose="020B0604020202020204" pitchFamily="34" charset="0"/>
              <a:buChar char="•"/>
            </a:pPr>
            <a:r>
              <a:rPr lang="es-CR" dirty="0" smtClean="0"/>
              <a:t>Sobre </a:t>
            </a:r>
            <a:r>
              <a:rPr lang="es-CR" dirty="0"/>
              <a:t>el proceso de Gestión de la Planificación de Recursos Humanos del MEP en la DRH se logra la Matriz POA actualizada y divulgada a los ECI de la DRH.</a:t>
            </a: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420915"/>
            <a:ext cx="8229600" cy="5155257"/>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4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r>
              <a:rPr lang="es-CR" dirty="0" smtClean="0"/>
              <a:t>Sobre </a:t>
            </a:r>
            <a:r>
              <a:rPr lang="es-CR" dirty="0"/>
              <a:t>el Programa Indicadores de Gestión:</a:t>
            </a:r>
          </a:p>
          <a:p>
            <a:pPr lvl="1" algn="just"/>
            <a:r>
              <a:rPr lang="es-CR" dirty="0" smtClean="0"/>
              <a:t> 1</a:t>
            </a:r>
            <a:r>
              <a:rPr lang="es-CR" dirty="0"/>
              <a:t>. Creación base de datos de indicadores SIGEC (Sistema de Indicadores de Gestión Claves).</a:t>
            </a:r>
          </a:p>
          <a:p>
            <a:pPr lvl="1" algn="just"/>
            <a:r>
              <a:rPr lang="es-CR" dirty="0" smtClean="0"/>
              <a:t>2</a:t>
            </a:r>
            <a:r>
              <a:rPr lang="es-CR" dirty="0"/>
              <a:t>. Mapeo de procesos de todas las Unidades DRH (a excepción de las del Departamento de Asignación de Recurso Humano</a:t>
            </a:r>
            <a:r>
              <a:rPr lang="es-CR" dirty="0" smtClean="0"/>
              <a:t>)</a:t>
            </a:r>
          </a:p>
          <a:p>
            <a:pPr lvl="1" algn="just"/>
            <a:r>
              <a:rPr lang="es-CR" dirty="0" smtClean="0"/>
              <a:t> 3</a:t>
            </a:r>
            <a:r>
              <a:rPr lang="es-CR" dirty="0"/>
              <a:t>. Capacitación y construcción de indicadores de las Unidades de los Departamentos: Remuneraciones, Gestión Disciplinaria, Gestión de Trámites y Servicios (de este último, sólo faltan las Unidades de Archivo y Gestión de Reclamos Administrativos)</a:t>
            </a:r>
          </a:p>
          <a:p>
            <a:pPr marL="285750" indent="-285750" algn="just">
              <a:buFont typeface="Arial" panose="020B0604020202020204" pitchFamily="34" charset="0"/>
              <a:buChar char="•"/>
            </a:pPr>
            <a:r>
              <a:rPr lang="es-CR" dirty="0"/>
              <a:t>En el marco del Proyecto de DRH Accesible se logró el apoyo del Instituto Hellen </a:t>
            </a:r>
            <a:r>
              <a:rPr lang="es-CR" dirty="0" err="1"/>
              <a:t>Keller</a:t>
            </a:r>
            <a:r>
              <a:rPr lang="es-CR" dirty="0"/>
              <a:t> para el desarrollo del proyecto, adicionalmente se presentó el plan de trabajo a la jefatura. Hay un avance respecto a la planificación, sin embargo, aún no se concluye.</a:t>
            </a: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9422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617088"/>
            <a:ext cx="8229600" cy="4662815"/>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4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r>
              <a:rPr lang="es-CR" dirty="0" smtClean="0"/>
              <a:t>Sobre </a:t>
            </a:r>
            <a:r>
              <a:rPr lang="es-CR" dirty="0"/>
              <a:t>el Programa de Acreditaciones que No Corresponden (ANC), se logrado:</a:t>
            </a:r>
            <a:endParaRPr lang="es-CR" sz="1600" dirty="0"/>
          </a:p>
          <a:p>
            <a:pPr marL="742950" lvl="1" indent="-285750">
              <a:buFont typeface="Arial" panose="020B0604020202020204" pitchFamily="34" charset="0"/>
              <a:buChar char="•"/>
            </a:pPr>
            <a:r>
              <a:rPr lang="es-CR" dirty="0"/>
              <a:t>Rediseño del proceso de ceses de nombramientos a lo interno del DARH.</a:t>
            </a:r>
            <a:endParaRPr lang="es-CR" sz="1600" dirty="0"/>
          </a:p>
          <a:p>
            <a:pPr marL="742950" lvl="1" indent="-285750">
              <a:buFont typeface="Arial" panose="020B0604020202020204" pitchFamily="34" charset="0"/>
              <a:buChar char="•"/>
            </a:pPr>
            <a:r>
              <a:rPr lang="es-CR" dirty="0"/>
              <a:t>Digitalización del proceso de ceses de nombramientos mediante un formulario.</a:t>
            </a:r>
            <a:endParaRPr lang="es-CR" sz="1600" dirty="0"/>
          </a:p>
          <a:p>
            <a:pPr marL="742950" lvl="1" indent="-285750">
              <a:buFont typeface="Arial" panose="020B0604020202020204" pitchFamily="34" charset="0"/>
              <a:buChar char="•"/>
            </a:pPr>
            <a:r>
              <a:rPr lang="es-CR" dirty="0"/>
              <a:t>Plan de acción para la disminución de ANC. </a:t>
            </a:r>
            <a:endParaRPr lang="es-CR" sz="1600" dirty="0"/>
          </a:p>
          <a:p>
            <a:pPr marL="742950" lvl="1" indent="-285750">
              <a:buFont typeface="Arial" panose="020B0604020202020204" pitchFamily="34" charset="0"/>
              <a:buChar char="•"/>
            </a:pPr>
            <a:r>
              <a:rPr lang="es-CR" dirty="0"/>
              <a:t>Se capacitó al personal con respecto al nuevo proceso mejorado de ceses de nombramientos. </a:t>
            </a:r>
            <a:endParaRPr lang="es-CR" sz="1600" dirty="0"/>
          </a:p>
          <a:p>
            <a:pPr marL="742950" lvl="1" indent="-285750">
              <a:buFont typeface="Arial" panose="020B0604020202020204" pitchFamily="34" charset="0"/>
              <a:buChar char="•"/>
            </a:pPr>
            <a:r>
              <a:rPr lang="es-CR" dirty="0"/>
              <a:t>Atención de casos puntuales de ANC con sus respectivos planes de acción. </a:t>
            </a:r>
            <a:endParaRPr lang="es-CR" sz="1600" dirty="0"/>
          </a:p>
          <a:p>
            <a:pPr marL="742950" lvl="1" indent="-285750">
              <a:buFont typeface="Arial" panose="020B0604020202020204" pitchFamily="34" charset="0"/>
              <a:buChar char="•"/>
            </a:pPr>
            <a:r>
              <a:rPr lang="es-CR" dirty="0"/>
              <a:t>Se realizó una delimitación del alcance del proceso a intervenir. (Adelanto de presentación de Cuadros de Situación Real).</a:t>
            </a:r>
            <a:endParaRPr lang="es-CR" sz="1600" dirty="0"/>
          </a:p>
          <a:p>
            <a:pPr marL="742950" lvl="1" indent="-285750">
              <a:buFont typeface="Arial" panose="020B0604020202020204" pitchFamily="34" charset="0"/>
              <a:buChar char="•"/>
            </a:pPr>
            <a:r>
              <a:rPr lang="es-CR" dirty="0"/>
              <a:t>Se diagramó el proceso de disminución de lecciones y sus flujos de información y comunicación para realizar las mejoras al proceso que correspondan</a:t>
            </a:r>
            <a:r>
              <a:rPr lang="es-CR" dirty="0" smtClean="0"/>
              <a:t>.</a:t>
            </a: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181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6</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617088"/>
            <a:ext cx="8229600" cy="5401479"/>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p>
          <a:p>
            <a:pPr algn="ctr">
              <a:lnSpc>
                <a:spcPct val="150000"/>
              </a:lnSpc>
            </a:pPr>
            <a:endParaRPr lang="es-ES" sz="14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r>
              <a:rPr lang="es-CR" dirty="0" smtClean="0"/>
              <a:t>Sobre </a:t>
            </a:r>
            <a:r>
              <a:rPr lang="es-CR" dirty="0"/>
              <a:t>el Programa de Acreditaciones que No Corresponden (ANC), se logrado</a:t>
            </a:r>
            <a:r>
              <a:rPr lang="es-CR" dirty="0" smtClean="0"/>
              <a:t>:</a:t>
            </a:r>
          </a:p>
          <a:p>
            <a:pPr algn="just"/>
            <a:r>
              <a:rPr lang="es-CR" sz="1600" i="1" dirty="0" smtClean="0"/>
              <a:t>(cont.)</a:t>
            </a:r>
            <a:endParaRPr lang="es-CR" sz="1600" i="1" dirty="0"/>
          </a:p>
          <a:p>
            <a:pPr marL="742950" lvl="1" indent="-285750">
              <a:buFont typeface="Arial" panose="020B0604020202020204" pitchFamily="34" charset="0"/>
              <a:buChar char="•"/>
            </a:pPr>
            <a:r>
              <a:rPr lang="es-CR" dirty="0" smtClean="0"/>
              <a:t>Mapeo </a:t>
            </a:r>
            <a:r>
              <a:rPr lang="es-CR" dirty="0"/>
              <a:t>del proceso de permisos para la detección de oportunidades de mejora.</a:t>
            </a:r>
            <a:endParaRPr lang="es-CR" sz="1600" dirty="0"/>
          </a:p>
          <a:p>
            <a:pPr marL="742950" lvl="1" indent="-285750">
              <a:buFont typeface="Arial" panose="020B0604020202020204" pitchFamily="34" charset="0"/>
              <a:buChar char="•"/>
            </a:pPr>
            <a:r>
              <a:rPr lang="es-CR" dirty="0"/>
              <a:t>Plan de acción para atención de sumas giradas de más.</a:t>
            </a:r>
            <a:endParaRPr lang="es-CR" sz="1600" dirty="0"/>
          </a:p>
          <a:p>
            <a:pPr marL="742950" lvl="1" indent="-285750">
              <a:buFont typeface="Arial" panose="020B0604020202020204" pitchFamily="34" charset="0"/>
              <a:buChar char="•"/>
            </a:pPr>
            <a:r>
              <a:rPr lang="es-CR" dirty="0"/>
              <a:t>Digitalización del proceso de recepción de permisos sin goce de salario a través de formularios.</a:t>
            </a:r>
            <a:endParaRPr lang="es-CR" sz="1600" dirty="0"/>
          </a:p>
          <a:p>
            <a:pPr marL="742950" lvl="1" indent="-285750">
              <a:buFont typeface="Arial" panose="020B0604020202020204" pitchFamily="34" charset="0"/>
              <a:buChar char="•"/>
            </a:pPr>
            <a:r>
              <a:rPr lang="es-CR" dirty="0"/>
              <a:t>Sesiones informativas a colaboradores de la DRH.</a:t>
            </a:r>
            <a:endParaRPr lang="es-CR" sz="1600" dirty="0"/>
          </a:p>
          <a:p>
            <a:pPr marL="742950" lvl="1" indent="-285750">
              <a:buFont typeface="Arial" panose="020B0604020202020204" pitchFamily="34" charset="0"/>
              <a:buChar char="•"/>
            </a:pPr>
            <a:r>
              <a:rPr lang="es-CR" dirty="0"/>
              <a:t>Charla SGM: Somos un único proceso (jefaturas y coordinaciones).</a:t>
            </a:r>
            <a:endParaRPr lang="es-CR" sz="1600" dirty="0"/>
          </a:p>
          <a:p>
            <a:pPr marL="742950" lvl="1" indent="-285750">
              <a:buFont typeface="Arial" panose="020B0604020202020204" pitchFamily="34" charset="0"/>
              <a:buChar char="•"/>
            </a:pPr>
            <a:r>
              <a:rPr lang="es-CR" dirty="0"/>
              <a:t>Multimedia relacionada a las SGM: Video “¿Qué debo hacer cuándo sospecho que se generaron SGM”?</a:t>
            </a:r>
            <a:endParaRPr lang="es-CR" sz="1600" dirty="0"/>
          </a:p>
          <a:p>
            <a:pPr marL="742950" lvl="1" indent="-285750">
              <a:buFont typeface="Arial" panose="020B0604020202020204" pitchFamily="34" charset="0"/>
              <a:buChar char="•"/>
            </a:pPr>
            <a:r>
              <a:rPr lang="es-CR" dirty="0"/>
              <a:t>Equipo Enlaces – UCA: Implementación de formulario digital para el reporte de posibles SGM.</a:t>
            </a:r>
            <a:endParaRPr lang="es-CR" sz="1600" dirty="0"/>
          </a:p>
          <a:p>
            <a:pPr marL="742950" lvl="1" indent="-285750">
              <a:buFont typeface="Arial" panose="020B0604020202020204" pitchFamily="34" charset="0"/>
              <a:buChar char="•"/>
            </a:pPr>
            <a:r>
              <a:rPr lang="es-CR" dirty="0"/>
              <a:t>Herramienta de monitoreo de SGM.</a:t>
            </a:r>
            <a:endParaRPr lang="es-CR" sz="1600" dirty="0"/>
          </a:p>
          <a:p>
            <a:pPr marL="285750" indent="-285750" algn="just">
              <a:buFont typeface="Arial" panose="020B0604020202020204" pitchFamily="34" charset="0"/>
              <a:buChar char="•"/>
            </a:pPr>
            <a:endParaRPr lang="es-CR" dirty="0"/>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1187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7</a:t>
            </a:fld>
            <a:endParaRPr lang="es-ES"/>
          </a:p>
        </p:txBody>
      </p:sp>
      <p:sp>
        <p:nvSpPr>
          <p:cNvPr id="10" name="Rectángulo 9"/>
          <p:cNvSpPr/>
          <p:nvPr/>
        </p:nvSpPr>
        <p:spPr>
          <a:xfrm>
            <a:off x="572486" y="822955"/>
            <a:ext cx="8229600" cy="5170646"/>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endParaRPr lang="es-ES" sz="28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r>
              <a:rPr lang="es-CR" dirty="0" smtClean="0"/>
              <a:t>Como </a:t>
            </a:r>
            <a:r>
              <a:rPr lang="es-CR" dirty="0"/>
              <a:t>avance del proyecto de Mercadeo Interno de la Dirección de Recursos Humanos se tiene la identificación de la línea base de la percepción de la imagen y los servicios de la DRH, así como la definición de un plan de acción para la promoción de los esfuerzos y resultados realizados por las diferentes áreas de la DRH.</a:t>
            </a:r>
          </a:p>
          <a:p>
            <a:pPr marL="285750" indent="-285750" algn="just">
              <a:buFont typeface="Arial" panose="020B0604020202020204" pitchFamily="34" charset="0"/>
              <a:buChar char="•"/>
            </a:pPr>
            <a:r>
              <a:rPr lang="es-CR" dirty="0" smtClean="0"/>
              <a:t>Con </a:t>
            </a:r>
            <a:r>
              <a:rPr lang="es-CR" dirty="0"/>
              <a:t>respecto a la participación en el Proyecto de Mejora Gestión de Reclamos se tiene un avance importante en la herramienta de cálculos: 2 ciclos de pruebas y únicamente 6 requerimientos pendientes. Por otro lado, la empresa del sistema de trazabilidad ha completado las configuraciones y se encuentran en pruebas por parte de UGR.</a:t>
            </a:r>
          </a:p>
          <a:p>
            <a:pPr marL="285750" indent="-285750" algn="just">
              <a:buFont typeface="Arial" panose="020B0604020202020204" pitchFamily="34" charset="0"/>
              <a:buChar char="•"/>
            </a:pPr>
            <a:r>
              <a:rPr lang="es-CR" dirty="0" smtClean="0"/>
              <a:t>Sobre </a:t>
            </a:r>
            <a:r>
              <a:rPr lang="es-CR" dirty="0"/>
              <a:t>el Programa de formación técnica: se ha realizado la recopilación de información, la identificación de herramientas virtuales a utilizar, así como la elaboración de boletines electrónicos.</a:t>
            </a: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p:txBody>
      </p:sp>
    </p:spTree>
    <p:extLst>
      <p:ext uri="{BB962C8B-B14F-4D97-AF65-F5344CB8AC3E}">
        <p14:creationId xmlns:p14="http://schemas.microsoft.com/office/powerpoint/2010/main" val="32145901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8</a:t>
            </a:fld>
            <a:endParaRPr lang="es-ES"/>
          </a:p>
        </p:txBody>
      </p:sp>
      <p:sp>
        <p:nvSpPr>
          <p:cNvPr id="10" name="Rectángulo 9"/>
          <p:cNvSpPr/>
          <p:nvPr/>
        </p:nvSpPr>
        <p:spPr>
          <a:xfrm>
            <a:off x="572486" y="822955"/>
            <a:ext cx="8229600" cy="4893647"/>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endParaRPr lang="es-ES" sz="28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r>
              <a:rPr lang="es-CR" dirty="0" smtClean="0"/>
              <a:t>En </a:t>
            </a:r>
            <a:r>
              <a:rPr lang="es-CR" dirty="0"/>
              <a:t>lo relativo al Fortalecimiento integral de proceso de gestión de cobros administrativos se recibe la aprobación del ACP por parte de la Oficina de Proyectos Tecnológicos de la DIG y se continúa con el desarrollo de los requerimientos del Sistema en sesiones semanales de trabajo colaborativo, además de sesiones de consulta a otras instancias (MH y CINT).</a:t>
            </a:r>
          </a:p>
          <a:p>
            <a:pPr marL="285750" indent="-285750" algn="just">
              <a:buFont typeface="Arial" panose="020B0604020202020204" pitchFamily="34" charset="0"/>
              <a:buChar char="•"/>
            </a:pPr>
            <a:r>
              <a:rPr lang="es-CR" dirty="0" smtClean="0"/>
              <a:t>Sobre </a:t>
            </a:r>
            <a:r>
              <a:rPr lang="es-CR" dirty="0"/>
              <a:t>la participación en la implementación del Modelo de Evaluación del Desempeño, se ha avanzado en la elaboración de los documentos. Pendiente de validaciones de las partes interesadas. Así como la coordinación de diversas gestiones con instancias internas y externas al MEP.</a:t>
            </a:r>
          </a:p>
          <a:p>
            <a:pPr marL="285750" indent="-285750" algn="just">
              <a:buFont typeface="Arial" panose="020B0604020202020204" pitchFamily="34" charset="0"/>
              <a:buChar char="•"/>
            </a:pPr>
            <a:r>
              <a:rPr lang="es-CR" dirty="0" smtClean="0"/>
              <a:t>Sobre </a:t>
            </a:r>
            <a:r>
              <a:rPr lang="es-CR" dirty="0"/>
              <a:t>el apoyo en el proyecto de Reorganización de la estructura de la DRH se remitió la propuesta a la DPI para revisión y validación; así como una exposición de resultados a partes interesadas.</a:t>
            </a: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endParaRPr lang="es-CR" dirty="0" smtClean="0"/>
          </a:p>
        </p:txBody>
      </p:sp>
    </p:spTree>
    <p:extLst>
      <p:ext uri="{BB962C8B-B14F-4D97-AF65-F5344CB8AC3E}">
        <p14:creationId xmlns:p14="http://schemas.microsoft.com/office/powerpoint/2010/main" val="683230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9</a:t>
            </a:fld>
            <a:endParaRPr lang="es-ES"/>
          </a:p>
        </p:txBody>
      </p:sp>
      <p:sp>
        <p:nvSpPr>
          <p:cNvPr id="10" name="Rectángulo 9"/>
          <p:cNvSpPr/>
          <p:nvPr/>
        </p:nvSpPr>
        <p:spPr>
          <a:xfrm>
            <a:off x="572486" y="822955"/>
            <a:ext cx="8229600" cy="4616648"/>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Resultados</a:t>
            </a:r>
            <a:endParaRPr lang="es-ES" sz="2800" b="1" u="sng" dirty="0" smtClean="0">
              <a:solidFill>
                <a:schemeClr val="tx2"/>
              </a:solidFill>
              <a:latin typeface="Arial" panose="020B0604020202020204" pitchFamily="34" charset="0"/>
            </a:endParaRPr>
          </a:p>
          <a:p>
            <a:pPr marL="285750" indent="-285750" algn="just">
              <a:buFont typeface="Arial" panose="020B0604020202020204" pitchFamily="34" charset="0"/>
              <a:buChar char="•"/>
            </a:pPr>
            <a:endParaRPr lang="es-CR" dirty="0" smtClean="0"/>
          </a:p>
          <a:p>
            <a:pPr marL="285750" indent="-285750" algn="just">
              <a:buFont typeface="Arial" panose="020B0604020202020204" pitchFamily="34" charset="0"/>
              <a:buChar char="•"/>
            </a:pPr>
            <a:r>
              <a:rPr lang="es-CR" dirty="0" smtClean="0"/>
              <a:t>Como </a:t>
            </a:r>
            <a:r>
              <a:rPr lang="es-CR" dirty="0"/>
              <a:t>avance del Desarrollo de la Campaña de Salud Mental, se tiene el plan de gestión del proyecto actualizado y facilitado al CPPCR, equipo UNED-UNA y Despacho Viceministerio Académico para su valoración. Además, se procedió con la revisión del cuestionario con el equipo UNED-UNA.</a:t>
            </a:r>
          </a:p>
          <a:p>
            <a:pPr marL="285750" indent="-285750" algn="just">
              <a:buFont typeface="Arial" panose="020B0604020202020204" pitchFamily="34" charset="0"/>
              <a:buChar char="•"/>
            </a:pPr>
            <a:r>
              <a:rPr lang="es-CR" dirty="0" smtClean="0"/>
              <a:t>Se </a:t>
            </a:r>
            <a:r>
              <a:rPr lang="es-CR" dirty="0"/>
              <a:t>le brindó soporte a UGAL en lo solicitado para el fortalecimiento del control de asistencia.</a:t>
            </a:r>
          </a:p>
          <a:p>
            <a:pPr marL="285750" indent="-285750" algn="just">
              <a:buFont typeface="Arial" panose="020B0604020202020204" pitchFamily="34" charset="0"/>
              <a:buChar char="•"/>
            </a:pPr>
            <a:r>
              <a:rPr lang="es-CR" dirty="0" smtClean="0"/>
              <a:t>En </a:t>
            </a:r>
            <a:r>
              <a:rPr lang="es-CR" dirty="0"/>
              <a:t>cuanto al apoyo a desarrollo documental de estrategia de inclusión laboral de personas funcionarias del MEP con discapacidad, se participó en la elaboración de la propuesta de estrategia institucional, socializada con CENAREC.</a:t>
            </a:r>
          </a:p>
          <a:p>
            <a:pPr marL="285750" indent="-285750" algn="just">
              <a:buFont typeface="Arial" panose="020B0604020202020204" pitchFamily="34" charset="0"/>
              <a:buChar char="•"/>
            </a:pPr>
            <a:r>
              <a:rPr lang="es-CR" dirty="0" smtClean="0"/>
              <a:t>La </a:t>
            </a:r>
            <a:r>
              <a:rPr lang="es-CR" dirty="0"/>
              <a:t>actualización del Reglamento Autónomo del MEP fue aprobada y dispuesta para envío a Despacho Ministerial.</a:t>
            </a:r>
          </a:p>
          <a:p>
            <a:pPr marL="285750" indent="-285750" algn="just">
              <a:buFont typeface="Arial" panose="020B0604020202020204" pitchFamily="34" charset="0"/>
              <a:buChar char="•"/>
            </a:pPr>
            <a:endParaRPr lang="es-CR" dirty="0" smtClean="0"/>
          </a:p>
        </p:txBody>
      </p:sp>
    </p:spTree>
    <p:extLst>
      <p:ext uri="{BB962C8B-B14F-4D97-AF65-F5344CB8AC3E}">
        <p14:creationId xmlns:p14="http://schemas.microsoft.com/office/powerpoint/2010/main" val="4290295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23725</TotalTime>
  <Words>1667</Words>
  <Application>Microsoft Office PowerPoint</Application>
  <PresentationFormat>Presentación en pantalla (4:3)</PresentationFormat>
  <Paragraphs>158</Paragraphs>
  <Slides>16</Slides>
  <Notes>16</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16</vt:i4>
      </vt:variant>
    </vt:vector>
  </HeadingPairs>
  <TitlesOfParts>
    <vt:vector size="22" baseType="lpstr">
      <vt:lpstr>Arial</vt:lpstr>
      <vt:lpstr>Calibri</vt:lpstr>
      <vt:lpstr>Constantia</vt:lpstr>
      <vt:lpstr>Wingdings 2</vt:lpstr>
      <vt:lpstr>Flujo</vt:lpstr>
      <vt:lpstr>Diseño personalizado</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Luis Daniel Soto Trujillo</cp:lastModifiedBy>
  <cp:revision>849</cp:revision>
  <cp:lastPrinted>2014-11-26T16:11:40Z</cp:lastPrinted>
  <dcterms:created xsi:type="dcterms:W3CDTF">2011-07-08T13:19:55Z</dcterms:created>
  <dcterms:modified xsi:type="dcterms:W3CDTF">2021-05-28T21:38:22Z</dcterms:modified>
</cp:coreProperties>
</file>