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1"/>
    <p:sldMasterId id="2147484418" r:id="rId2"/>
  </p:sldMasterIdLst>
  <p:notesMasterIdLst>
    <p:notesMasterId r:id="rId61"/>
  </p:notesMasterIdLst>
  <p:handoutMasterIdLst>
    <p:handoutMasterId r:id="rId62"/>
  </p:handoutMasterIdLst>
  <p:sldIdLst>
    <p:sldId id="272" r:id="rId3"/>
    <p:sldId id="319" r:id="rId4"/>
    <p:sldId id="320" r:id="rId5"/>
    <p:sldId id="321" r:id="rId6"/>
    <p:sldId id="322" r:id="rId7"/>
    <p:sldId id="323" r:id="rId8"/>
    <p:sldId id="324" r:id="rId9"/>
    <p:sldId id="325" r:id="rId10"/>
    <p:sldId id="326" r:id="rId11"/>
    <p:sldId id="327" r:id="rId12"/>
    <p:sldId id="328" r:id="rId13"/>
    <p:sldId id="330" r:id="rId14"/>
    <p:sldId id="331" r:id="rId15"/>
    <p:sldId id="329" r:id="rId16"/>
    <p:sldId id="334" r:id="rId17"/>
    <p:sldId id="335" r:id="rId18"/>
    <p:sldId id="336" r:id="rId19"/>
    <p:sldId id="337" r:id="rId20"/>
    <p:sldId id="338" r:id="rId21"/>
    <p:sldId id="343" r:id="rId22"/>
    <p:sldId id="344" r:id="rId23"/>
    <p:sldId id="345" r:id="rId24"/>
    <p:sldId id="346" r:id="rId25"/>
    <p:sldId id="347" r:id="rId26"/>
    <p:sldId id="348" r:id="rId27"/>
    <p:sldId id="349" r:id="rId28"/>
    <p:sldId id="350" r:id="rId29"/>
    <p:sldId id="375" r:id="rId30"/>
    <p:sldId id="351" r:id="rId31"/>
    <p:sldId id="393" r:id="rId32"/>
    <p:sldId id="352" r:id="rId33"/>
    <p:sldId id="353" r:id="rId34"/>
    <p:sldId id="390" r:id="rId35"/>
    <p:sldId id="354" r:id="rId36"/>
    <p:sldId id="356" r:id="rId37"/>
    <p:sldId id="359" r:id="rId38"/>
    <p:sldId id="360" r:id="rId39"/>
    <p:sldId id="362" r:id="rId40"/>
    <p:sldId id="386" r:id="rId41"/>
    <p:sldId id="365" r:id="rId42"/>
    <p:sldId id="366" r:id="rId43"/>
    <p:sldId id="367" r:id="rId44"/>
    <p:sldId id="368" r:id="rId45"/>
    <p:sldId id="369" r:id="rId46"/>
    <p:sldId id="391" r:id="rId47"/>
    <p:sldId id="392" r:id="rId48"/>
    <p:sldId id="395" r:id="rId49"/>
    <p:sldId id="318" r:id="rId50"/>
    <p:sldId id="257" r:id="rId51"/>
    <p:sldId id="396" r:id="rId52"/>
    <p:sldId id="397" r:id="rId53"/>
    <p:sldId id="398" r:id="rId54"/>
    <p:sldId id="399" r:id="rId55"/>
    <p:sldId id="400" r:id="rId56"/>
    <p:sldId id="401" r:id="rId57"/>
    <p:sldId id="402" r:id="rId58"/>
    <p:sldId id="287" r:id="rId59"/>
    <p:sldId id="403" r:id="rId60"/>
  </p:sldIdLst>
  <p:sldSz cx="9144000" cy="6858000" type="screen4x3"/>
  <p:notesSz cx="6980238"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9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orar" initials="j"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A50021"/>
    <a:srgbClr val="FFFF99"/>
    <a:srgbClr val="564334"/>
    <a:srgbClr val="87A846"/>
    <a:srgbClr val="6D8838"/>
    <a:srgbClr val="F2F2F2"/>
    <a:srgbClr val="DDDDDD"/>
    <a:srgbClr val="EAEAEA"/>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481" autoAdjust="0"/>
    <p:restoredTop sz="93813" autoAdjust="0"/>
  </p:normalViewPr>
  <p:slideViewPr>
    <p:cSldViewPr snapToObjects="1">
      <p:cViewPr varScale="1">
        <p:scale>
          <a:sx n="86" d="100"/>
          <a:sy n="86" d="100"/>
        </p:scale>
        <p:origin x="1819" y="5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346"/>
    </p:cViewPr>
  </p:sorterViewPr>
  <p:notesViewPr>
    <p:cSldViewPr snapToObjects="1" showGuides="1">
      <p:cViewPr varScale="1">
        <p:scale>
          <a:sx n="38" d="100"/>
          <a:sy n="38" d="100"/>
        </p:scale>
        <p:origin x="-2328" y="-77"/>
      </p:cViewPr>
      <p:guideLst>
        <p:guide orient="horz" pos="2880"/>
        <p:guide pos="2199"/>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commentAuthors" Target="commentAuthor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notesMaster" Target="notesMasters/notesMaster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a:p>
        </p:txBody>
      </p:sp>
      <p:sp>
        <p:nvSpPr>
          <p:cNvPr id="3" name="2 Marcador de fecha"/>
          <p:cNvSpPr>
            <a:spLocks noGrp="1"/>
          </p:cNvSpPr>
          <p:nvPr>
            <p:ph type="dt" sz="quarter" idx="1"/>
          </p:nvPr>
        </p:nvSpPr>
        <p:spPr>
          <a:xfrm>
            <a:off x="3953853" y="0"/>
            <a:ext cx="3024770" cy="457200"/>
          </a:xfrm>
          <a:prstGeom prst="rect">
            <a:avLst/>
          </a:prstGeom>
        </p:spPr>
        <p:txBody>
          <a:bodyPr vert="horz" lIns="91003" tIns="45502" rIns="91003" bIns="45502" rtlCol="0"/>
          <a:lstStyle>
            <a:lvl1pPr algn="r">
              <a:defRPr sz="1200"/>
            </a:lvl1pPr>
          </a:lstStyle>
          <a:p>
            <a:fld id="{4416EE8B-AFFE-46CC-A7E2-600E8A5A5E57}" type="datetimeFigureOut">
              <a:rPr lang="es-ES" smtClean="0"/>
              <a:pPr/>
              <a:t>03/06/2021</a:t>
            </a:fld>
            <a:endParaRPr lang="es-ES"/>
          </a:p>
        </p:txBody>
      </p:sp>
      <p:sp>
        <p:nvSpPr>
          <p:cNvPr id="4" name="3 Marcador de pie de página"/>
          <p:cNvSpPr>
            <a:spLocks noGrp="1"/>
          </p:cNvSpPr>
          <p:nvPr>
            <p:ph type="ftr" sz="quarter" idx="2"/>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53853" y="8685213"/>
            <a:ext cx="3024770" cy="457200"/>
          </a:xfrm>
          <a:prstGeom prst="rect">
            <a:avLst/>
          </a:prstGeom>
        </p:spPr>
        <p:txBody>
          <a:bodyPr vert="horz" lIns="91003" tIns="45502" rIns="91003" bIns="45502" rtlCol="0" anchor="b"/>
          <a:lstStyle>
            <a:lvl1pPr algn="r">
              <a:defRPr sz="1200"/>
            </a:lvl1pPr>
          </a:lstStyle>
          <a:p>
            <a:fld id="{BD43EB7E-9C31-4E6D-8AB3-82204240B4BF}" type="slidenum">
              <a:rPr lang="es-ES" smtClean="0"/>
              <a:pPr/>
              <a:t>‹Nº›</a:t>
            </a:fld>
            <a:endParaRPr lang="es-ES"/>
          </a:p>
        </p:txBody>
      </p:sp>
    </p:spTree>
    <p:extLst>
      <p:ext uri="{BB962C8B-B14F-4D97-AF65-F5344CB8AC3E}">
        <p14:creationId xmlns:p14="http://schemas.microsoft.com/office/powerpoint/2010/main" val="3543348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a:p>
        </p:txBody>
      </p:sp>
      <p:sp>
        <p:nvSpPr>
          <p:cNvPr id="3" name="2 Marcador de fecha"/>
          <p:cNvSpPr>
            <a:spLocks noGrp="1"/>
          </p:cNvSpPr>
          <p:nvPr>
            <p:ph type="dt" idx="1"/>
          </p:nvPr>
        </p:nvSpPr>
        <p:spPr>
          <a:xfrm>
            <a:off x="3953853" y="0"/>
            <a:ext cx="3024770" cy="457200"/>
          </a:xfrm>
          <a:prstGeom prst="rect">
            <a:avLst/>
          </a:prstGeom>
        </p:spPr>
        <p:txBody>
          <a:bodyPr vert="horz" lIns="91003" tIns="45502" rIns="91003" bIns="45502" rtlCol="0"/>
          <a:lstStyle>
            <a:lvl1pPr algn="r">
              <a:defRPr sz="1200"/>
            </a:lvl1pPr>
          </a:lstStyle>
          <a:p>
            <a:fld id="{E8DF0198-4C94-44B1-8978-46F73354EBE8}" type="datetimeFigureOut">
              <a:rPr lang="es-ES" smtClean="0"/>
              <a:pPr/>
              <a:t>03/06/2021</a:t>
            </a:fld>
            <a:endParaRPr lang="es-ES"/>
          </a:p>
        </p:txBody>
      </p:sp>
      <p:sp>
        <p:nvSpPr>
          <p:cNvPr id="4" name="3 Marcador de imagen de diapositiva"/>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003" tIns="45502" rIns="91003" bIns="45502" rtlCol="0" anchor="ctr"/>
          <a:lstStyle/>
          <a:p>
            <a:endParaRPr lang="es-ES"/>
          </a:p>
        </p:txBody>
      </p:sp>
      <p:sp>
        <p:nvSpPr>
          <p:cNvPr id="5" name="4 Marcador de notas"/>
          <p:cNvSpPr>
            <a:spLocks noGrp="1"/>
          </p:cNvSpPr>
          <p:nvPr>
            <p:ph type="body" sz="quarter" idx="3"/>
          </p:nvPr>
        </p:nvSpPr>
        <p:spPr>
          <a:xfrm>
            <a:off x="698024" y="4343401"/>
            <a:ext cx="5584190" cy="4114800"/>
          </a:xfrm>
          <a:prstGeom prst="rect">
            <a:avLst/>
          </a:prstGeom>
        </p:spPr>
        <p:txBody>
          <a:bodyPr vert="horz" lIns="91003" tIns="45502" rIns="91003" bIns="45502"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53853" y="8685213"/>
            <a:ext cx="3024770" cy="457200"/>
          </a:xfrm>
          <a:prstGeom prst="rect">
            <a:avLst/>
          </a:prstGeom>
        </p:spPr>
        <p:txBody>
          <a:bodyPr vert="horz" lIns="91003" tIns="45502" rIns="91003" bIns="45502" rtlCol="0" anchor="b"/>
          <a:lstStyle>
            <a:lvl1pPr algn="r">
              <a:defRPr sz="1200"/>
            </a:lvl1pPr>
          </a:lstStyle>
          <a:p>
            <a:fld id="{E3CCFBC4-9DE3-4C91-811D-3C8D2A7DD187}" type="slidenum">
              <a:rPr lang="es-ES" smtClean="0"/>
              <a:pPr/>
              <a:t>‹Nº›</a:t>
            </a:fld>
            <a:endParaRPr lang="es-ES"/>
          </a:p>
        </p:txBody>
      </p:sp>
    </p:spTree>
    <p:extLst>
      <p:ext uri="{BB962C8B-B14F-4D97-AF65-F5344CB8AC3E}">
        <p14:creationId xmlns:p14="http://schemas.microsoft.com/office/powerpoint/2010/main" val="16570800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a:t>
            </a:fld>
            <a:endParaRPr lang="es-ES"/>
          </a:p>
        </p:txBody>
      </p:sp>
    </p:spTree>
    <p:extLst>
      <p:ext uri="{BB962C8B-B14F-4D97-AF65-F5344CB8AC3E}">
        <p14:creationId xmlns:p14="http://schemas.microsoft.com/office/powerpoint/2010/main" val="130990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10</a:t>
            </a:fld>
            <a:endParaRPr lang="es-ES"/>
          </a:p>
        </p:txBody>
      </p:sp>
    </p:spTree>
    <p:extLst>
      <p:ext uri="{BB962C8B-B14F-4D97-AF65-F5344CB8AC3E}">
        <p14:creationId xmlns:p14="http://schemas.microsoft.com/office/powerpoint/2010/main" val="3820169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11</a:t>
            </a:fld>
            <a:endParaRPr lang="es-ES"/>
          </a:p>
        </p:txBody>
      </p:sp>
    </p:spTree>
    <p:extLst>
      <p:ext uri="{BB962C8B-B14F-4D97-AF65-F5344CB8AC3E}">
        <p14:creationId xmlns:p14="http://schemas.microsoft.com/office/powerpoint/2010/main" val="251287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12</a:t>
            </a:fld>
            <a:endParaRPr lang="es-ES"/>
          </a:p>
        </p:txBody>
      </p:sp>
    </p:spTree>
    <p:extLst>
      <p:ext uri="{BB962C8B-B14F-4D97-AF65-F5344CB8AC3E}">
        <p14:creationId xmlns:p14="http://schemas.microsoft.com/office/powerpoint/2010/main" val="1746097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13</a:t>
            </a:fld>
            <a:endParaRPr lang="es-ES"/>
          </a:p>
        </p:txBody>
      </p:sp>
    </p:spTree>
    <p:extLst>
      <p:ext uri="{BB962C8B-B14F-4D97-AF65-F5344CB8AC3E}">
        <p14:creationId xmlns:p14="http://schemas.microsoft.com/office/powerpoint/2010/main" val="21301726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14</a:t>
            </a:fld>
            <a:endParaRPr lang="es-ES"/>
          </a:p>
        </p:txBody>
      </p:sp>
    </p:spTree>
    <p:extLst>
      <p:ext uri="{BB962C8B-B14F-4D97-AF65-F5344CB8AC3E}">
        <p14:creationId xmlns:p14="http://schemas.microsoft.com/office/powerpoint/2010/main" val="7731399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15</a:t>
            </a:fld>
            <a:endParaRPr lang="es-ES"/>
          </a:p>
        </p:txBody>
      </p:sp>
    </p:spTree>
    <p:extLst>
      <p:ext uri="{BB962C8B-B14F-4D97-AF65-F5344CB8AC3E}">
        <p14:creationId xmlns:p14="http://schemas.microsoft.com/office/powerpoint/2010/main" val="5268756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16</a:t>
            </a:fld>
            <a:endParaRPr lang="es-ES"/>
          </a:p>
        </p:txBody>
      </p:sp>
    </p:spTree>
    <p:extLst>
      <p:ext uri="{BB962C8B-B14F-4D97-AF65-F5344CB8AC3E}">
        <p14:creationId xmlns:p14="http://schemas.microsoft.com/office/powerpoint/2010/main" val="18024811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17</a:t>
            </a:fld>
            <a:endParaRPr lang="es-ES"/>
          </a:p>
        </p:txBody>
      </p:sp>
    </p:spTree>
    <p:extLst>
      <p:ext uri="{BB962C8B-B14F-4D97-AF65-F5344CB8AC3E}">
        <p14:creationId xmlns:p14="http://schemas.microsoft.com/office/powerpoint/2010/main" val="19116538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18</a:t>
            </a:fld>
            <a:endParaRPr lang="es-ES"/>
          </a:p>
        </p:txBody>
      </p:sp>
    </p:spTree>
    <p:extLst>
      <p:ext uri="{BB962C8B-B14F-4D97-AF65-F5344CB8AC3E}">
        <p14:creationId xmlns:p14="http://schemas.microsoft.com/office/powerpoint/2010/main" val="12948322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19</a:t>
            </a:fld>
            <a:endParaRPr lang="es-ES"/>
          </a:p>
        </p:txBody>
      </p:sp>
    </p:spTree>
    <p:extLst>
      <p:ext uri="{BB962C8B-B14F-4D97-AF65-F5344CB8AC3E}">
        <p14:creationId xmlns:p14="http://schemas.microsoft.com/office/powerpoint/2010/main" val="4236254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a:t>
            </a:fld>
            <a:endParaRPr lang="es-ES"/>
          </a:p>
        </p:txBody>
      </p:sp>
    </p:spTree>
    <p:extLst>
      <p:ext uri="{BB962C8B-B14F-4D97-AF65-F5344CB8AC3E}">
        <p14:creationId xmlns:p14="http://schemas.microsoft.com/office/powerpoint/2010/main" val="1309909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20</a:t>
            </a:fld>
            <a:endParaRPr lang="es-ES"/>
          </a:p>
        </p:txBody>
      </p:sp>
    </p:spTree>
    <p:extLst>
      <p:ext uri="{BB962C8B-B14F-4D97-AF65-F5344CB8AC3E}">
        <p14:creationId xmlns:p14="http://schemas.microsoft.com/office/powerpoint/2010/main" val="3977252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21</a:t>
            </a:fld>
            <a:endParaRPr lang="es-ES"/>
          </a:p>
        </p:txBody>
      </p:sp>
    </p:spTree>
    <p:extLst>
      <p:ext uri="{BB962C8B-B14F-4D97-AF65-F5344CB8AC3E}">
        <p14:creationId xmlns:p14="http://schemas.microsoft.com/office/powerpoint/2010/main" val="19692238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23</a:t>
            </a:fld>
            <a:endParaRPr lang="es-ES"/>
          </a:p>
        </p:txBody>
      </p:sp>
    </p:spTree>
    <p:extLst>
      <p:ext uri="{BB962C8B-B14F-4D97-AF65-F5344CB8AC3E}">
        <p14:creationId xmlns:p14="http://schemas.microsoft.com/office/powerpoint/2010/main" val="38592246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24</a:t>
            </a:fld>
            <a:endParaRPr lang="es-ES"/>
          </a:p>
        </p:txBody>
      </p:sp>
    </p:spTree>
    <p:extLst>
      <p:ext uri="{BB962C8B-B14F-4D97-AF65-F5344CB8AC3E}">
        <p14:creationId xmlns:p14="http://schemas.microsoft.com/office/powerpoint/2010/main" val="35127524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34</a:t>
            </a:fld>
            <a:endParaRPr lang="es-ES"/>
          </a:p>
        </p:txBody>
      </p:sp>
    </p:spTree>
    <p:extLst>
      <p:ext uri="{BB962C8B-B14F-4D97-AF65-F5344CB8AC3E}">
        <p14:creationId xmlns:p14="http://schemas.microsoft.com/office/powerpoint/2010/main" val="31484338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35</a:t>
            </a:fld>
            <a:endParaRPr lang="es-ES"/>
          </a:p>
        </p:txBody>
      </p:sp>
    </p:spTree>
    <p:extLst>
      <p:ext uri="{BB962C8B-B14F-4D97-AF65-F5344CB8AC3E}">
        <p14:creationId xmlns:p14="http://schemas.microsoft.com/office/powerpoint/2010/main" val="28304534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42</a:t>
            </a:fld>
            <a:endParaRPr lang="es-ES"/>
          </a:p>
        </p:txBody>
      </p:sp>
    </p:spTree>
    <p:extLst>
      <p:ext uri="{BB962C8B-B14F-4D97-AF65-F5344CB8AC3E}">
        <p14:creationId xmlns:p14="http://schemas.microsoft.com/office/powerpoint/2010/main" val="3177079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47</a:t>
            </a:fld>
            <a:endParaRPr lang="es-ES" dirty="0"/>
          </a:p>
        </p:txBody>
      </p:sp>
    </p:spTree>
    <p:extLst>
      <p:ext uri="{BB962C8B-B14F-4D97-AF65-F5344CB8AC3E}">
        <p14:creationId xmlns:p14="http://schemas.microsoft.com/office/powerpoint/2010/main" val="1309909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48</a:t>
            </a:fld>
            <a:endParaRPr lang="es-ES" dirty="0"/>
          </a:p>
        </p:txBody>
      </p:sp>
    </p:spTree>
    <p:extLst>
      <p:ext uri="{BB962C8B-B14F-4D97-AF65-F5344CB8AC3E}">
        <p14:creationId xmlns:p14="http://schemas.microsoft.com/office/powerpoint/2010/main" val="41613567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49</a:t>
            </a:fld>
            <a:endParaRPr lang="es-ES" dirty="0"/>
          </a:p>
        </p:txBody>
      </p:sp>
    </p:spTree>
    <p:extLst>
      <p:ext uri="{BB962C8B-B14F-4D97-AF65-F5344CB8AC3E}">
        <p14:creationId xmlns:p14="http://schemas.microsoft.com/office/powerpoint/2010/main" val="2687173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a:t>
            </a:fld>
            <a:endParaRPr lang="es-ES"/>
          </a:p>
        </p:txBody>
      </p:sp>
    </p:spTree>
    <p:extLst>
      <p:ext uri="{BB962C8B-B14F-4D97-AF65-F5344CB8AC3E}">
        <p14:creationId xmlns:p14="http://schemas.microsoft.com/office/powerpoint/2010/main" val="41613567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50</a:t>
            </a:fld>
            <a:endParaRPr lang="es-ES" dirty="0"/>
          </a:p>
        </p:txBody>
      </p:sp>
    </p:spTree>
    <p:extLst>
      <p:ext uri="{BB962C8B-B14F-4D97-AF65-F5344CB8AC3E}">
        <p14:creationId xmlns:p14="http://schemas.microsoft.com/office/powerpoint/2010/main" val="13877567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52</a:t>
            </a:fld>
            <a:endParaRPr lang="es-ES" dirty="0"/>
          </a:p>
        </p:txBody>
      </p:sp>
    </p:spTree>
    <p:extLst>
      <p:ext uri="{BB962C8B-B14F-4D97-AF65-F5344CB8AC3E}">
        <p14:creationId xmlns:p14="http://schemas.microsoft.com/office/powerpoint/2010/main" val="4125670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53</a:t>
            </a:fld>
            <a:endParaRPr lang="es-ES" dirty="0"/>
          </a:p>
        </p:txBody>
      </p:sp>
    </p:spTree>
    <p:extLst>
      <p:ext uri="{BB962C8B-B14F-4D97-AF65-F5344CB8AC3E}">
        <p14:creationId xmlns:p14="http://schemas.microsoft.com/office/powerpoint/2010/main" val="42402165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55</a:t>
            </a:fld>
            <a:endParaRPr lang="es-ES" dirty="0"/>
          </a:p>
        </p:txBody>
      </p:sp>
    </p:spTree>
    <p:extLst>
      <p:ext uri="{BB962C8B-B14F-4D97-AF65-F5344CB8AC3E}">
        <p14:creationId xmlns:p14="http://schemas.microsoft.com/office/powerpoint/2010/main" val="24277120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57</a:t>
            </a:fld>
            <a:endParaRPr lang="es-ES" dirty="0"/>
          </a:p>
        </p:txBody>
      </p:sp>
    </p:spTree>
    <p:extLst>
      <p:ext uri="{BB962C8B-B14F-4D97-AF65-F5344CB8AC3E}">
        <p14:creationId xmlns:p14="http://schemas.microsoft.com/office/powerpoint/2010/main" val="17330305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58</a:t>
            </a:fld>
            <a:endParaRPr lang="es-ES" dirty="0"/>
          </a:p>
        </p:txBody>
      </p:sp>
    </p:spTree>
    <p:extLst>
      <p:ext uri="{BB962C8B-B14F-4D97-AF65-F5344CB8AC3E}">
        <p14:creationId xmlns:p14="http://schemas.microsoft.com/office/powerpoint/2010/main" val="2113087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a:t>
            </a:fld>
            <a:endParaRPr lang="es-ES"/>
          </a:p>
        </p:txBody>
      </p:sp>
    </p:spTree>
    <p:extLst>
      <p:ext uri="{BB962C8B-B14F-4D97-AF65-F5344CB8AC3E}">
        <p14:creationId xmlns:p14="http://schemas.microsoft.com/office/powerpoint/2010/main" val="2687173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a:t>
            </a:fld>
            <a:endParaRPr lang="es-ES"/>
          </a:p>
        </p:txBody>
      </p:sp>
    </p:spTree>
    <p:extLst>
      <p:ext uri="{BB962C8B-B14F-4D97-AF65-F5344CB8AC3E}">
        <p14:creationId xmlns:p14="http://schemas.microsoft.com/office/powerpoint/2010/main" val="2126478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a:t>
            </a:fld>
            <a:endParaRPr lang="es-ES"/>
          </a:p>
        </p:txBody>
      </p:sp>
    </p:spTree>
    <p:extLst>
      <p:ext uri="{BB962C8B-B14F-4D97-AF65-F5344CB8AC3E}">
        <p14:creationId xmlns:p14="http://schemas.microsoft.com/office/powerpoint/2010/main" val="2779045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7</a:t>
            </a:fld>
            <a:endParaRPr lang="es-ES"/>
          </a:p>
        </p:txBody>
      </p:sp>
    </p:spTree>
    <p:extLst>
      <p:ext uri="{BB962C8B-B14F-4D97-AF65-F5344CB8AC3E}">
        <p14:creationId xmlns:p14="http://schemas.microsoft.com/office/powerpoint/2010/main" val="392513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8</a:t>
            </a:fld>
            <a:endParaRPr lang="es-ES"/>
          </a:p>
        </p:txBody>
      </p:sp>
    </p:spTree>
    <p:extLst>
      <p:ext uri="{BB962C8B-B14F-4D97-AF65-F5344CB8AC3E}">
        <p14:creationId xmlns:p14="http://schemas.microsoft.com/office/powerpoint/2010/main" val="1733030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9</a:t>
            </a:fld>
            <a:endParaRPr lang="es-ES"/>
          </a:p>
        </p:txBody>
      </p:sp>
    </p:spTree>
    <p:extLst>
      <p:ext uri="{BB962C8B-B14F-4D97-AF65-F5344CB8AC3E}">
        <p14:creationId xmlns:p14="http://schemas.microsoft.com/office/powerpoint/2010/main" val="1210879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7" name="Slide Number Placeholder 26"/>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F388986A-A184-4909-9DD6-BF1D881F94F8}" type="datetime1">
              <a:rPr lang="es-ES" smtClean="0"/>
              <a:t>03/06/2021</a:t>
            </a:fld>
            <a:endParaRPr lang="es-ES"/>
          </a:p>
        </p:txBody>
      </p:sp>
      <p:sp>
        <p:nvSpPr>
          <p:cNvPr id="5" name="Footer Placeholder 4"/>
          <p:cNvSpPr>
            <a:spLocks noGrp="1"/>
          </p:cNvSpPr>
          <p:nvPr>
            <p:ph type="ftr" sz="quarter" idx="11"/>
          </p:nvPr>
        </p:nvSpPr>
        <p:spPr/>
        <p:txBody>
          <a:bodyPr/>
          <a:lstStyle/>
          <a:p>
            <a:r>
              <a:rPr lang="es-ES"/>
              <a:t>Versión: R6 - 14/11/2014</a:t>
            </a:r>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0ECC9179-CAD8-4ED7-B509-044297F837D2}" type="datetime1">
              <a:rPr lang="es-ES" smtClean="0"/>
              <a:t>03/06/2021</a:t>
            </a:fld>
            <a:endParaRPr lang="es-ES"/>
          </a:p>
        </p:txBody>
      </p:sp>
      <p:sp>
        <p:nvSpPr>
          <p:cNvPr id="5" name="Footer Placeholder 4"/>
          <p:cNvSpPr>
            <a:spLocks noGrp="1"/>
          </p:cNvSpPr>
          <p:nvPr>
            <p:ph type="ftr" sz="quarter" idx="11"/>
          </p:nvPr>
        </p:nvSpPr>
        <p:spPr/>
        <p:txBody>
          <a:bodyPr/>
          <a:lstStyle/>
          <a:p>
            <a:r>
              <a:rPr lang="es-ES"/>
              <a:t>Versión: R6 - 14/11/2014</a:t>
            </a:r>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r>
              <a:rPr lang="es-ES"/>
              <a:t>Fecha de impresión: </a:t>
            </a:r>
            <a:fld id="{52AAA591-02E3-4C18-BDEF-FE9EE6941BBB}" type="datetime1">
              <a:rPr lang="es-ES" smtClean="0"/>
              <a:t>03/06/2021</a:t>
            </a:fld>
            <a:endParaRPr lang="es-ES" dirty="0"/>
          </a:p>
        </p:txBody>
      </p:sp>
      <p:sp>
        <p:nvSpPr>
          <p:cNvPr id="4" name="3 Marcador de pie de página"/>
          <p:cNvSpPr>
            <a:spLocks noGrp="1"/>
          </p:cNvSpPr>
          <p:nvPr>
            <p:ph type="ftr" sz="quarter" idx="11"/>
          </p:nvPr>
        </p:nvSpPr>
        <p:spPr/>
        <p:txBody>
          <a:bodyPr/>
          <a:lstStyle/>
          <a:p>
            <a:r>
              <a:rPr lang="es-ES"/>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297043473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4A5104C8-7CBE-475B-8B80-B67C85252FD5}" type="datetime1">
              <a:rPr lang="es-ES" smtClean="0"/>
              <a:t>03/06/2021</a:t>
            </a:fld>
            <a:endParaRPr lang="es-ES" dirty="0"/>
          </a:p>
        </p:txBody>
      </p:sp>
      <p:sp>
        <p:nvSpPr>
          <p:cNvPr id="4" name="3 Marcador de pie de página"/>
          <p:cNvSpPr>
            <a:spLocks noGrp="1"/>
          </p:cNvSpPr>
          <p:nvPr>
            <p:ph type="ftr" sz="quarter" idx="11"/>
          </p:nvPr>
        </p:nvSpPr>
        <p:spPr/>
        <p:txBody>
          <a:bodyPr/>
          <a:lstStyle/>
          <a:p>
            <a:r>
              <a:rPr lang="es-ES"/>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58482466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334324A6-9A0C-4177-B095-37F18F201903}" type="datetime1">
              <a:rPr lang="es-ES" smtClean="0"/>
              <a:t>03/06/2021</a:t>
            </a:fld>
            <a:endParaRPr lang="es-ES"/>
          </a:p>
        </p:txBody>
      </p:sp>
      <p:sp>
        <p:nvSpPr>
          <p:cNvPr id="5" name="4 Marcador de pie de página"/>
          <p:cNvSpPr>
            <a:spLocks noGrp="1"/>
          </p:cNvSpPr>
          <p:nvPr>
            <p:ph type="ftr" sz="quarter" idx="11"/>
          </p:nvPr>
        </p:nvSpPr>
        <p:spPr/>
        <p:txBody>
          <a:bodyPr/>
          <a:lstStyle/>
          <a:p>
            <a:r>
              <a:rPr lang="es-ES"/>
              <a:t>Versión: R6 - 14/11/2014</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4013674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B0FA2DFC-28B1-4EF0-8854-55635D3015EE}" type="datetime1">
              <a:rPr lang="es-ES" smtClean="0"/>
              <a:t>03/06/2021</a:t>
            </a:fld>
            <a:endParaRPr lang="es-ES"/>
          </a:p>
        </p:txBody>
      </p:sp>
      <p:sp>
        <p:nvSpPr>
          <p:cNvPr id="5" name="4 Marcador de pie de página"/>
          <p:cNvSpPr>
            <a:spLocks noGrp="1"/>
          </p:cNvSpPr>
          <p:nvPr>
            <p:ph type="ftr" sz="quarter" idx="11"/>
          </p:nvPr>
        </p:nvSpPr>
        <p:spPr/>
        <p:txBody>
          <a:bodyPr/>
          <a:lstStyle/>
          <a:p>
            <a:r>
              <a:rPr lang="es-ES"/>
              <a:t>Versión: R6 - 14/11/2014</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086972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FE8B20B8-90A3-424D-A855-5FAB20831201}" type="datetime1">
              <a:rPr lang="es-ES" smtClean="0"/>
              <a:t>03/06/2021</a:t>
            </a:fld>
            <a:endParaRPr lang="es-ES"/>
          </a:p>
        </p:txBody>
      </p:sp>
      <p:sp>
        <p:nvSpPr>
          <p:cNvPr id="5" name="4 Marcador de pie de página"/>
          <p:cNvSpPr>
            <a:spLocks noGrp="1"/>
          </p:cNvSpPr>
          <p:nvPr>
            <p:ph type="ftr" sz="quarter" idx="11"/>
          </p:nvPr>
        </p:nvSpPr>
        <p:spPr/>
        <p:txBody>
          <a:bodyPr/>
          <a:lstStyle/>
          <a:p>
            <a:r>
              <a:rPr lang="es-ES"/>
              <a:t>Versión: R6 - 14/11/2014</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915336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E8F8321C-05E6-4DF0-854C-845EF57E1A78}" type="datetime1">
              <a:rPr lang="es-ES" smtClean="0"/>
              <a:t>03/06/2021</a:t>
            </a:fld>
            <a:endParaRPr lang="es-ES"/>
          </a:p>
        </p:txBody>
      </p:sp>
      <p:sp>
        <p:nvSpPr>
          <p:cNvPr id="6" name="5 Marcador de pie de página"/>
          <p:cNvSpPr>
            <a:spLocks noGrp="1"/>
          </p:cNvSpPr>
          <p:nvPr>
            <p:ph type="ftr" sz="quarter" idx="11"/>
          </p:nvPr>
        </p:nvSpPr>
        <p:spPr/>
        <p:txBody>
          <a:bodyPr/>
          <a:lstStyle/>
          <a:p>
            <a:r>
              <a:rPr lang="es-ES"/>
              <a:t>Versión: R6 - 14/11/2014</a:t>
            </a:r>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545070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0D41D1F4-EDF3-4118-B9CA-4CE3412B8FA9}" type="datetime1">
              <a:rPr lang="es-ES" smtClean="0"/>
              <a:t>03/06/2021</a:t>
            </a:fld>
            <a:endParaRPr lang="es-ES"/>
          </a:p>
        </p:txBody>
      </p:sp>
      <p:sp>
        <p:nvSpPr>
          <p:cNvPr id="8" name="7 Marcador de pie de página"/>
          <p:cNvSpPr>
            <a:spLocks noGrp="1"/>
          </p:cNvSpPr>
          <p:nvPr>
            <p:ph type="ftr" sz="quarter" idx="11"/>
          </p:nvPr>
        </p:nvSpPr>
        <p:spPr/>
        <p:txBody>
          <a:bodyPr/>
          <a:lstStyle/>
          <a:p>
            <a:r>
              <a:rPr lang="es-ES"/>
              <a:t>Versión: R6 - 14/11/2014</a:t>
            </a:r>
          </a:p>
        </p:txBody>
      </p:sp>
      <p:sp>
        <p:nvSpPr>
          <p:cNvPr id="9" name="8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761806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BAD0C972-A517-4560-A0F3-AE6EBCD890E6}" type="datetime1">
              <a:rPr lang="es-ES" smtClean="0"/>
              <a:t>03/06/2021</a:t>
            </a:fld>
            <a:endParaRPr lang="es-ES"/>
          </a:p>
        </p:txBody>
      </p:sp>
      <p:sp>
        <p:nvSpPr>
          <p:cNvPr id="4" name="3 Marcador de pie de página"/>
          <p:cNvSpPr>
            <a:spLocks noGrp="1"/>
          </p:cNvSpPr>
          <p:nvPr>
            <p:ph type="ftr" sz="quarter" idx="11"/>
          </p:nvPr>
        </p:nvSpPr>
        <p:spPr/>
        <p:txBody>
          <a:bodyPr/>
          <a:lstStyle/>
          <a:p>
            <a:r>
              <a:rPr lang="es-ES"/>
              <a:t>Versión: R6 - 14/11/2014</a:t>
            </a:r>
          </a:p>
        </p:txBody>
      </p:sp>
      <p:sp>
        <p:nvSpPr>
          <p:cNvPr id="5" name="4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75357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CEB463AA-3D0C-4BAE-B551-9239BA18950D}" type="datetime1">
              <a:rPr lang="es-ES" smtClean="0"/>
              <a:t>03/06/2021</a:t>
            </a:fld>
            <a:endParaRPr lang="es-ES" dirty="0"/>
          </a:p>
        </p:txBody>
      </p:sp>
      <p:sp>
        <p:nvSpPr>
          <p:cNvPr id="5" name="Footer Placeholder 4"/>
          <p:cNvSpPr>
            <a:spLocks noGrp="1"/>
          </p:cNvSpPr>
          <p:nvPr>
            <p:ph type="ftr" sz="quarter" idx="11"/>
          </p:nvPr>
        </p:nvSpPr>
        <p:spPr/>
        <p:txBody>
          <a:bodyPr/>
          <a:lstStyle/>
          <a:p>
            <a:r>
              <a:rPr lang="es-ES"/>
              <a:t>Versión: R6 - 14/11/2014</a:t>
            </a:r>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61E966E-B054-4921-831F-890153A2E715}" type="datetime1">
              <a:rPr lang="es-ES" smtClean="0"/>
              <a:t>03/06/2021</a:t>
            </a:fld>
            <a:endParaRPr lang="es-ES"/>
          </a:p>
        </p:txBody>
      </p:sp>
      <p:sp>
        <p:nvSpPr>
          <p:cNvPr id="3" name="2 Marcador de pie de página"/>
          <p:cNvSpPr>
            <a:spLocks noGrp="1"/>
          </p:cNvSpPr>
          <p:nvPr>
            <p:ph type="ftr" sz="quarter" idx="11"/>
          </p:nvPr>
        </p:nvSpPr>
        <p:spPr/>
        <p:txBody>
          <a:bodyPr/>
          <a:lstStyle/>
          <a:p>
            <a:r>
              <a:rPr lang="es-ES"/>
              <a:t>Versión: R6 - 14/11/2014</a:t>
            </a:r>
          </a:p>
        </p:txBody>
      </p:sp>
      <p:sp>
        <p:nvSpPr>
          <p:cNvPr id="4" name="3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300956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CDEB1B4-D806-4849-B1A1-E1D28F0DBC83}" type="datetime1">
              <a:rPr lang="es-ES" smtClean="0"/>
              <a:t>03/06/2021</a:t>
            </a:fld>
            <a:endParaRPr lang="es-ES"/>
          </a:p>
        </p:txBody>
      </p:sp>
      <p:sp>
        <p:nvSpPr>
          <p:cNvPr id="6" name="5 Marcador de pie de página"/>
          <p:cNvSpPr>
            <a:spLocks noGrp="1"/>
          </p:cNvSpPr>
          <p:nvPr>
            <p:ph type="ftr" sz="quarter" idx="11"/>
          </p:nvPr>
        </p:nvSpPr>
        <p:spPr/>
        <p:txBody>
          <a:bodyPr/>
          <a:lstStyle/>
          <a:p>
            <a:r>
              <a:rPr lang="es-ES"/>
              <a:t>Versión: R6 - 14/11/2014</a:t>
            </a:r>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351495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3322F1B-9825-48C0-85C8-C4C2EB519618}" type="datetime1">
              <a:rPr lang="es-ES" smtClean="0"/>
              <a:t>03/06/2021</a:t>
            </a:fld>
            <a:endParaRPr lang="es-ES"/>
          </a:p>
        </p:txBody>
      </p:sp>
      <p:sp>
        <p:nvSpPr>
          <p:cNvPr id="6" name="5 Marcador de pie de página"/>
          <p:cNvSpPr>
            <a:spLocks noGrp="1"/>
          </p:cNvSpPr>
          <p:nvPr>
            <p:ph type="ftr" sz="quarter" idx="11"/>
          </p:nvPr>
        </p:nvSpPr>
        <p:spPr/>
        <p:txBody>
          <a:bodyPr/>
          <a:lstStyle/>
          <a:p>
            <a:r>
              <a:rPr lang="es-ES"/>
              <a:t>Versión: R6 - 14/11/2014</a:t>
            </a:r>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685741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pie de página"/>
          <p:cNvSpPr>
            <a:spLocks noGrp="1"/>
          </p:cNvSpPr>
          <p:nvPr>
            <p:ph type="ftr" sz="quarter" idx="11"/>
          </p:nvPr>
        </p:nvSpPr>
        <p:spPr/>
        <p:txBody>
          <a:bodyPr/>
          <a:lstStyle/>
          <a:p>
            <a:r>
              <a:rPr lang="es-ES"/>
              <a:t>Versión: R6 - 14/11/2014</a:t>
            </a:r>
            <a:endParaRPr lang="es-ES" dirty="0"/>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376334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109812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Date Placeholder 3"/>
          <p:cNvSpPr>
            <a:spLocks noGrp="1"/>
          </p:cNvSpPr>
          <p:nvPr>
            <p:ph type="dt" sz="half" idx="10"/>
          </p:nvPr>
        </p:nvSpPr>
        <p:spPr/>
        <p:txBody>
          <a:bodyPr/>
          <a:lstStyle/>
          <a:p>
            <a:fld id="{35F1C14D-5E2D-40D6-BEC7-7E7FED11E778}" type="datetime1">
              <a:rPr lang="es-ES" smtClean="0"/>
              <a:t>03/06/2021</a:t>
            </a:fld>
            <a:endParaRPr lang="es-ES"/>
          </a:p>
        </p:txBody>
      </p:sp>
      <p:sp>
        <p:nvSpPr>
          <p:cNvPr id="5" name="Footer Placeholder 4"/>
          <p:cNvSpPr>
            <a:spLocks noGrp="1"/>
          </p:cNvSpPr>
          <p:nvPr>
            <p:ph type="ftr" sz="quarter" idx="11"/>
          </p:nvPr>
        </p:nvSpPr>
        <p:spPr/>
        <p:txBody>
          <a:bodyPr/>
          <a:lstStyle/>
          <a:p>
            <a:r>
              <a:rPr lang="es-ES"/>
              <a:t>Versión: R6 - 14/11/2014</a:t>
            </a:r>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DA44651E-989F-416E-B5CC-A4851CE8C8BD}" type="datetime1">
              <a:rPr lang="es-ES" smtClean="0"/>
              <a:t>03/06/2021</a:t>
            </a:fld>
            <a:endParaRPr lang="es-ES"/>
          </a:p>
        </p:txBody>
      </p:sp>
      <p:sp>
        <p:nvSpPr>
          <p:cNvPr id="6" name="Footer Placeholder 5"/>
          <p:cNvSpPr>
            <a:spLocks noGrp="1"/>
          </p:cNvSpPr>
          <p:nvPr>
            <p:ph type="ftr" sz="quarter" idx="11"/>
          </p:nvPr>
        </p:nvSpPr>
        <p:spPr/>
        <p:txBody>
          <a:bodyPr/>
          <a:lstStyle/>
          <a:p>
            <a:r>
              <a:rPr lang="es-ES"/>
              <a:t>Versión: R6 - 14/11/2014</a:t>
            </a:r>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Date Placeholder 6"/>
          <p:cNvSpPr>
            <a:spLocks noGrp="1"/>
          </p:cNvSpPr>
          <p:nvPr>
            <p:ph type="dt" sz="half" idx="10"/>
          </p:nvPr>
        </p:nvSpPr>
        <p:spPr/>
        <p:txBody>
          <a:bodyPr/>
          <a:lstStyle/>
          <a:p>
            <a:fld id="{94B1D715-C23E-456B-AA07-4D7CF518A839}" type="datetime1">
              <a:rPr lang="es-ES" smtClean="0"/>
              <a:t>03/06/2021</a:t>
            </a:fld>
            <a:endParaRPr lang="es-ES"/>
          </a:p>
        </p:txBody>
      </p:sp>
      <p:sp>
        <p:nvSpPr>
          <p:cNvPr id="8" name="Footer Placeholder 7"/>
          <p:cNvSpPr>
            <a:spLocks noGrp="1"/>
          </p:cNvSpPr>
          <p:nvPr>
            <p:ph type="ftr" sz="quarter" idx="11"/>
          </p:nvPr>
        </p:nvSpPr>
        <p:spPr/>
        <p:txBody>
          <a:bodyPr/>
          <a:lstStyle/>
          <a:p>
            <a:r>
              <a:rPr lang="es-ES"/>
              <a:t>Versión: R6 - 14/11/2014</a:t>
            </a:r>
          </a:p>
        </p:txBody>
      </p:sp>
      <p:sp>
        <p:nvSpPr>
          <p:cNvPr id="9" name="Slide Number Placeholder 8"/>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Date Placeholder 2"/>
          <p:cNvSpPr>
            <a:spLocks noGrp="1"/>
          </p:cNvSpPr>
          <p:nvPr>
            <p:ph type="dt" sz="half" idx="10"/>
          </p:nvPr>
        </p:nvSpPr>
        <p:spPr/>
        <p:txBody>
          <a:bodyPr/>
          <a:lstStyle/>
          <a:p>
            <a:r>
              <a:rPr lang="es-ES" dirty="0"/>
              <a:t>Fecha de impresión</a:t>
            </a:r>
            <a:r>
              <a:rPr lang="es-ES"/>
              <a:t>: </a:t>
            </a:r>
            <a:fld id="{1ABCE90B-3C5E-4D3E-92BD-9F3D9180B9EA}" type="datetime1">
              <a:rPr lang="es-ES" smtClean="0"/>
              <a:t>03/06/2021</a:t>
            </a:fld>
            <a:endParaRPr lang="es-ES" dirty="0"/>
          </a:p>
        </p:txBody>
      </p:sp>
      <p:sp>
        <p:nvSpPr>
          <p:cNvPr id="4" name="Footer Placeholder 3"/>
          <p:cNvSpPr>
            <a:spLocks noGrp="1"/>
          </p:cNvSpPr>
          <p:nvPr>
            <p:ph type="ftr" sz="quarter" idx="11"/>
          </p:nvPr>
        </p:nvSpPr>
        <p:spPr>
          <a:xfrm>
            <a:off x="3635896" y="6356350"/>
            <a:ext cx="2383904" cy="365125"/>
          </a:xfrm>
        </p:spPr>
        <p:txBody>
          <a:bodyPr/>
          <a:lstStyle/>
          <a:p>
            <a:r>
              <a:rPr lang="es-ES"/>
              <a:t>Versión: R6 - 14/11/2014</a:t>
            </a:r>
            <a:endParaRPr lang="es-ES" dirty="0"/>
          </a:p>
        </p:txBody>
      </p:sp>
      <p:sp>
        <p:nvSpPr>
          <p:cNvPr id="5" name="Slide Number Placeholder 4"/>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D5BFD-60D0-4D20-81A2-2481AE254581}" type="datetime1">
              <a:rPr lang="es-ES" smtClean="0"/>
              <a:t>03/06/2021</a:t>
            </a:fld>
            <a:endParaRPr lang="es-ES"/>
          </a:p>
        </p:txBody>
      </p:sp>
      <p:sp>
        <p:nvSpPr>
          <p:cNvPr id="3" name="Footer Placeholder 2"/>
          <p:cNvSpPr>
            <a:spLocks noGrp="1"/>
          </p:cNvSpPr>
          <p:nvPr>
            <p:ph type="ftr" sz="quarter" idx="11"/>
          </p:nvPr>
        </p:nvSpPr>
        <p:spPr/>
        <p:txBody>
          <a:bodyPr/>
          <a:lstStyle/>
          <a:p>
            <a:r>
              <a:rPr lang="es-ES"/>
              <a:t>Versión: R6 - 14/11/2014</a:t>
            </a:r>
          </a:p>
        </p:txBody>
      </p:sp>
      <p:sp>
        <p:nvSpPr>
          <p:cNvPr id="4" name="Slide Number Placeholder 3"/>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8A3C7122-12F5-4F86-9E7F-C6F9AB9AEF30}" type="datetime1">
              <a:rPr lang="es-ES" smtClean="0"/>
              <a:t>03/06/2021</a:t>
            </a:fld>
            <a:endParaRPr lang="es-ES"/>
          </a:p>
        </p:txBody>
      </p:sp>
      <p:sp>
        <p:nvSpPr>
          <p:cNvPr id="6" name="Footer Placeholder 5"/>
          <p:cNvSpPr>
            <a:spLocks noGrp="1"/>
          </p:cNvSpPr>
          <p:nvPr>
            <p:ph type="ftr" sz="quarter" idx="11"/>
          </p:nvPr>
        </p:nvSpPr>
        <p:spPr/>
        <p:txBody>
          <a:bodyPr/>
          <a:lstStyle/>
          <a:p>
            <a:r>
              <a:rPr lang="es-ES"/>
              <a:t>Versión: R6 - 14/11/2014</a:t>
            </a:r>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Date Placeholder 4"/>
          <p:cNvSpPr>
            <a:spLocks noGrp="1"/>
          </p:cNvSpPr>
          <p:nvPr>
            <p:ph type="dt" sz="half" idx="10"/>
          </p:nvPr>
        </p:nvSpPr>
        <p:spPr/>
        <p:txBody>
          <a:bodyPr/>
          <a:lstStyle/>
          <a:p>
            <a:fld id="{DD5839FA-7982-4179-B8C4-59DEA1A564C7}" type="datetime1">
              <a:rPr lang="es-ES" smtClean="0"/>
              <a:t>03/06/2021</a:t>
            </a:fld>
            <a:endParaRPr lang="es-ES"/>
          </a:p>
        </p:txBody>
      </p:sp>
      <p:sp>
        <p:nvSpPr>
          <p:cNvPr id="6" name="Footer Placeholder 5"/>
          <p:cNvSpPr>
            <a:spLocks noGrp="1"/>
          </p:cNvSpPr>
          <p:nvPr>
            <p:ph type="ftr" sz="quarter" idx="11"/>
          </p:nvPr>
        </p:nvSpPr>
        <p:spPr/>
        <p:txBody>
          <a:bodyPr/>
          <a:lstStyle/>
          <a:p>
            <a:r>
              <a:rPr lang="es-ES"/>
              <a:t>Versión: R6 - 14/11/2014</a:t>
            </a:r>
          </a:p>
        </p:txBody>
      </p:sp>
      <p:sp>
        <p:nvSpPr>
          <p:cNvPr id="7" name="Slide Number Placeholder 6"/>
          <p:cNvSpPr>
            <a:spLocks noGrp="1"/>
          </p:cNvSpPr>
          <p:nvPr>
            <p:ph type="sldNum" sz="quarter" idx="12"/>
          </p:nvPr>
        </p:nvSpPr>
        <p:spPr>
          <a:xfrm>
            <a:off x="8077200" y="6356350"/>
            <a:ext cx="609600" cy="365125"/>
          </a:xfrm>
        </p:spPr>
        <p:txBody>
          <a:bodyPr/>
          <a:lstStyle/>
          <a:p>
            <a:fld id="{577E2933-750B-4D76-BF9B-1A9D34EBAF29}" type="slidenum">
              <a:rPr lang="es-ES" smtClean="0"/>
              <a:pPr/>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dirty="0"/>
              <a:t>Fecha de impresión</a:t>
            </a:r>
            <a:r>
              <a:rPr lang="es-ES"/>
              <a:t>: </a:t>
            </a:r>
            <a:fld id="{ABB6C35B-15C9-4ADA-A31E-8BD1B9945545}" type="datetime1">
              <a:rPr lang="es-ES" smtClean="0"/>
              <a:t>03/06/2021</a:t>
            </a:fld>
            <a:r>
              <a:rPr lang="es-ES"/>
              <a:t> </a:t>
            </a:r>
            <a:endParaRPr lang="es-ES" dirty="0"/>
          </a:p>
        </p:txBody>
      </p:sp>
      <p:sp>
        <p:nvSpPr>
          <p:cNvPr id="22" name="Footer Placeholder 21"/>
          <p:cNvSpPr>
            <a:spLocks noGrp="1"/>
          </p:cNvSpPr>
          <p:nvPr>
            <p:ph type="ftr" sz="quarter" idx="3"/>
          </p:nvPr>
        </p:nvSpPr>
        <p:spPr>
          <a:xfrm>
            <a:off x="3851920" y="6356350"/>
            <a:ext cx="216788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a:t>Versión: R6 - 14/11/2014</a:t>
            </a:r>
            <a:endParaRPr lang="es-E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7E2933-750B-4D76-BF9B-1A9D34EBAF29}" type="slidenum">
              <a:rPr lang="es-ES" smtClean="0"/>
              <a:pPr/>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 id="2147484416" r:id="rId12"/>
    <p:sldLayoutId id="2147484417" r:id="rId13"/>
  </p:sldLayoutIdLst>
  <p:transition>
    <p:fade/>
  </p:transition>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28789-FB1D-48F1-B279-8EB59489E36B}" type="datetime1">
              <a:rPr lang="es-ES" smtClean="0"/>
              <a:t>03/06/2021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a:t>Versión: R6 - 14/11/2014</a:t>
            </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455DB-2C2B-4058-962C-E88281323B77}" type="slidenum">
              <a:rPr lang="es-ES" smtClean="0"/>
              <a:t>‹Nº›</a:t>
            </a:fld>
            <a:endParaRPr lang="es-ES"/>
          </a:p>
        </p:txBody>
      </p:sp>
    </p:spTree>
    <p:extLst>
      <p:ext uri="{BB962C8B-B14F-4D97-AF65-F5344CB8AC3E}">
        <p14:creationId xmlns:p14="http://schemas.microsoft.com/office/powerpoint/2010/main" val="3273404121"/>
      </p:ext>
    </p:extLst>
  </p:cSld>
  <p:clrMap bg1="lt1" tx1="dk1" bg2="lt2" tx2="dk2" accent1="accent1" accent2="accent2" accent3="accent3" accent4="accent4" accent5="accent5" accent6="accent6" hlink="hlink" folHlink="folHlink"/>
  <p:sldLayoutIdLst>
    <p:sldLayoutId id="2147484419" r:id="rId1"/>
    <p:sldLayoutId id="2147484420" r:id="rId2"/>
    <p:sldLayoutId id="2147484421" r:id="rId3"/>
    <p:sldLayoutId id="2147484422" r:id="rId4"/>
    <p:sldLayoutId id="2147484423" r:id="rId5"/>
    <p:sldLayoutId id="2147484424" r:id="rId6"/>
    <p:sldLayoutId id="2147484425" r:id="rId7"/>
    <p:sldLayoutId id="2147484426" r:id="rId8"/>
    <p:sldLayoutId id="2147484427" r:id="rId9"/>
    <p:sldLayoutId id="2147484428" r:id="rId10"/>
    <p:sldLayoutId id="214748442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Excel_Worksheet.xlsx"/><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1938992"/>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Departamento de Promoción del Recurso Humano</a:t>
            </a:r>
          </a:p>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 I CUATRIMESTRE 2021</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1</a:t>
            </a:fld>
            <a:endParaRPr lang="es-ES" dirty="0"/>
          </a:p>
        </p:txBody>
      </p:sp>
    </p:spTree>
    <p:extLst>
      <p:ext uri="{BB962C8B-B14F-4D97-AF65-F5344CB8AC3E}">
        <p14:creationId xmlns:p14="http://schemas.microsoft.com/office/powerpoint/2010/main" val="3367186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10</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5" name="Tabla 4"/>
          <p:cNvGraphicFramePr>
            <a:graphicFrameLocks noGrp="1"/>
          </p:cNvGraphicFramePr>
          <p:nvPr/>
        </p:nvGraphicFramePr>
        <p:xfrm>
          <a:off x="2222717" y="1831176"/>
          <a:ext cx="4698566" cy="4783935"/>
        </p:xfrm>
        <a:graphic>
          <a:graphicData uri="http://schemas.openxmlformats.org/drawingml/2006/table">
            <a:tbl>
              <a:tblPr firstRow="1" firstCol="1" bandRow="1">
                <a:tableStyleId>{5C22544A-7EE6-4342-B048-85BDC9FD1C3A}</a:tableStyleId>
              </a:tblPr>
              <a:tblGrid>
                <a:gridCol w="1528741">
                  <a:extLst>
                    <a:ext uri="{9D8B030D-6E8A-4147-A177-3AD203B41FA5}">
                      <a16:colId xmlns:a16="http://schemas.microsoft.com/office/drawing/2014/main" val="20000"/>
                    </a:ext>
                  </a:extLst>
                </a:gridCol>
                <a:gridCol w="2115691">
                  <a:extLst>
                    <a:ext uri="{9D8B030D-6E8A-4147-A177-3AD203B41FA5}">
                      <a16:colId xmlns:a16="http://schemas.microsoft.com/office/drawing/2014/main" val="20001"/>
                    </a:ext>
                  </a:extLst>
                </a:gridCol>
                <a:gridCol w="1054134">
                  <a:extLst>
                    <a:ext uri="{9D8B030D-6E8A-4147-A177-3AD203B41FA5}">
                      <a16:colId xmlns:a16="http://schemas.microsoft.com/office/drawing/2014/main" val="20002"/>
                    </a:ext>
                  </a:extLst>
                </a:gridCol>
              </a:tblGrid>
              <a:tr h="222064">
                <a:tc>
                  <a:txBody>
                    <a:bodyPr/>
                    <a:lstStyle/>
                    <a:p>
                      <a:pPr algn="ctr">
                        <a:spcAft>
                          <a:spcPts val="0"/>
                        </a:spcAft>
                      </a:pPr>
                      <a:r>
                        <a:rPr lang="es-CR" sz="800" dirty="0">
                          <a:effectLst/>
                        </a:rPr>
                        <a:t>LICENCIA</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ctr">
                        <a:spcAft>
                          <a:spcPts val="0"/>
                        </a:spcAft>
                      </a:pPr>
                      <a:r>
                        <a:rPr lang="es-CR" sz="800">
                          <a:effectLst/>
                        </a:rPr>
                        <a:t>DEFINICION</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ctr">
                        <a:spcAft>
                          <a:spcPts val="0"/>
                        </a:spcAft>
                      </a:pPr>
                      <a:r>
                        <a:rPr lang="es-CR" sz="800" dirty="0">
                          <a:effectLst/>
                        </a:rPr>
                        <a:t>CANTIDAD 2021</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extLst>
                  <a:ext uri="{0D108BD9-81ED-4DB2-BD59-A6C34878D82A}">
                    <a16:rowId xmlns:a16="http://schemas.microsoft.com/office/drawing/2014/main" val="10000"/>
                  </a:ext>
                </a:extLst>
              </a:tr>
              <a:tr h="1026191">
                <a:tc>
                  <a:txBody>
                    <a:bodyPr/>
                    <a:lstStyle/>
                    <a:p>
                      <a:pPr>
                        <a:spcAft>
                          <a:spcPts val="0"/>
                        </a:spcAft>
                      </a:pPr>
                      <a:r>
                        <a:rPr lang="es-CR" sz="800" dirty="0">
                          <a:effectLst/>
                        </a:rPr>
                        <a:t>Premio Mauro Fernandez (Decreto Ejecutivo n° 37729-MEP, de fecha 01 de febrero del 2013, específicamente el artículo 20 inciso d) reformado en el Decreto Ejecutivo n° 38622-MEP del 19 de agosto del 2014)</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just">
                        <a:spcAft>
                          <a:spcPts val="0"/>
                        </a:spcAft>
                      </a:pPr>
                      <a:r>
                        <a:rPr lang="es-CR" sz="800" dirty="0">
                          <a:effectLst/>
                        </a:rPr>
                        <a:t>Licencia con goce de salario completo para realizar estudios de libre elección, investigación o acción social, durante un año.</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ctr">
                        <a:spcAft>
                          <a:spcPts val="0"/>
                        </a:spcAft>
                      </a:pPr>
                      <a:r>
                        <a:rPr lang="es-CR" sz="800" dirty="0">
                          <a:effectLst/>
                          <a:latin typeface="+mn-lt"/>
                          <a:ea typeface="+mn-ea"/>
                          <a:cs typeface="+mn-cs"/>
                        </a:rPr>
                        <a:t>0</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extLst>
                  <a:ext uri="{0D108BD9-81ED-4DB2-BD59-A6C34878D82A}">
                    <a16:rowId xmlns:a16="http://schemas.microsoft.com/office/drawing/2014/main" val="10001"/>
                  </a:ext>
                </a:extLst>
              </a:tr>
              <a:tr h="910757">
                <a:tc>
                  <a:txBody>
                    <a:bodyPr/>
                    <a:lstStyle/>
                    <a:p>
                      <a:pPr>
                        <a:spcAft>
                          <a:spcPts val="0"/>
                        </a:spcAft>
                      </a:pPr>
                      <a:r>
                        <a:rPr lang="es-CR" sz="800" dirty="0">
                          <a:effectLst/>
                        </a:rPr>
                        <a:t>Licencia Capacitarse en uso de Animal de Asistencia (Decreto Ejecutivo n° 36296-MP-MTSS, del 27 de octubre del 2010 y la Ley 7600: Igualdad de Oportunidades para las personas con discapacidad)</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just">
                        <a:spcAft>
                          <a:spcPts val="0"/>
                        </a:spcAft>
                      </a:pPr>
                      <a:r>
                        <a:rPr lang="es-CR" sz="800" dirty="0">
                          <a:effectLst/>
                        </a:rPr>
                        <a:t>Licencia con goce de salario que se le otorga a un funcionario (a) interino o en propiedad, no vidente, para capacitarse en el uso de un animal de asistencia. </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ctr">
                        <a:spcAft>
                          <a:spcPts val="0"/>
                        </a:spcAft>
                      </a:pPr>
                      <a:r>
                        <a:rPr lang="es-CR" sz="800" dirty="0">
                          <a:effectLst/>
                        </a:rPr>
                        <a:t>0</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extLst>
                  <a:ext uri="{0D108BD9-81ED-4DB2-BD59-A6C34878D82A}">
                    <a16:rowId xmlns:a16="http://schemas.microsoft.com/office/drawing/2014/main" val="10002"/>
                  </a:ext>
                </a:extLst>
              </a:tr>
              <a:tr h="1173908">
                <a:tc>
                  <a:txBody>
                    <a:bodyPr/>
                    <a:lstStyle/>
                    <a:p>
                      <a:pPr>
                        <a:spcAft>
                          <a:spcPts val="0"/>
                        </a:spcAft>
                      </a:pPr>
                      <a:r>
                        <a:rPr lang="es-CR" sz="800" dirty="0">
                          <a:effectLst/>
                        </a:rPr>
                        <a:t>Licencia Para Cuidados Especiales de Familiares (Articulo 64 de </a:t>
                      </a:r>
                      <a:r>
                        <a:rPr lang="es-AR" sz="800" dirty="0">
                          <a:effectLst/>
                        </a:rPr>
                        <a:t>la Convención Colectiva de Trabajo MEP-SEC-SITRACOME-ANDE)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just">
                        <a:spcAft>
                          <a:spcPts val="0"/>
                        </a:spcAft>
                      </a:pPr>
                      <a:r>
                        <a:rPr lang="es-CR" sz="800" dirty="0">
                          <a:effectLst/>
                        </a:rPr>
                        <a:t>Licencia con goce de salario otorgada a las personas trabajadoras del MEP, por el plazo máximo de un mes, para atender a su padre o madre, hijos o hijas, cónyuge, compañero o compañera, que requieran cuidados especiales por causa de accidentes o enfermedades graves no terminales, debidamente comprobado mediante certificación médica extendida por la Caja Costarricense de Seguro Social o el Instituto Nacional de Seguros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ctr">
                        <a:spcAft>
                          <a:spcPts val="0"/>
                        </a:spcAft>
                      </a:pPr>
                      <a:r>
                        <a:rPr lang="es-CR" sz="800" dirty="0">
                          <a:effectLst/>
                        </a:rPr>
                        <a:t> 150</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extLst>
                  <a:ext uri="{0D108BD9-81ED-4DB2-BD59-A6C34878D82A}">
                    <a16:rowId xmlns:a16="http://schemas.microsoft.com/office/drawing/2014/main" val="10003"/>
                  </a:ext>
                </a:extLst>
              </a:tr>
              <a:tr h="1056517">
                <a:tc>
                  <a:txBody>
                    <a:bodyPr/>
                    <a:lstStyle/>
                    <a:p>
                      <a:pPr>
                        <a:spcAft>
                          <a:spcPts val="0"/>
                        </a:spcAft>
                      </a:pPr>
                      <a:r>
                        <a:rPr lang="es-CR" sz="800">
                          <a:effectLst/>
                        </a:rPr>
                        <a:t>Licencia por el Artículo 166 del Título II del Estatuto de Servicio Civil </a:t>
                      </a:r>
                    </a:p>
                    <a:p>
                      <a:pPr>
                        <a:spcAft>
                          <a:spcPts val="0"/>
                        </a:spcAft>
                      </a:pPr>
                      <a:r>
                        <a:rPr lang="es-CR" sz="800">
                          <a:effectLst/>
                        </a:rPr>
                        <a:t> </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just">
                        <a:spcAft>
                          <a:spcPts val="0"/>
                        </a:spcAft>
                      </a:pPr>
                      <a:r>
                        <a:rPr lang="es-CR" sz="800">
                          <a:effectLst/>
                        </a:rPr>
                        <a:t>Licencia concedida al maestro por razón de enfermedad debidamente comprobada, se girará a su favor y por un tiempo no mayor de 6 meses la mitad del sueldo anterior al disfrute de la licencia. En casos excepcionales puede autorizarse una prórroga de este beneficio hasta por dos trimestres más, si el maestro enfermo demostrare su incapacidad para trabajar, con el testimonio de la Caja Costarricense de Seguro Social. </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ctr">
                        <a:spcAft>
                          <a:spcPts val="0"/>
                        </a:spcAft>
                      </a:pPr>
                      <a:r>
                        <a:rPr lang="es-CR" sz="800" dirty="0">
                          <a:effectLst/>
                        </a:rPr>
                        <a:t> 0</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647012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11</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6" name="Tabla 5"/>
          <p:cNvGraphicFramePr>
            <a:graphicFrameLocks noGrp="1"/>
          </p:cNvGraphicFramePr>
          <p:nvPr/>
        </p:nvGraphicFramePr>
        <p:xfrm>
          <a:off x="1522095" y="2024221"/>
          <a:ext cx="6099810" cy="3997066"/>
        </p:xfrm>
        <a:graphic>
          <a:graphicData uri="http://schemas.openxmlformats.org/drawingml/2006/table">
            <a:tbl>
              <a:tblPr firstRow="1" firstCol="1" bandRow="1">
                <a:tableStyleId>{5C22544A-7EE6-4342-B048-85BDC9FD1C3A}</a:tableStyleId>
              </a:tblPr>
              <a:tblGrid>
                <a:gridCol w="1984655">
                  <a:extLst>
                    <a:ext uri="{9D8B030D-6E8A-4147-A177-3AD203B41FA5}">
                      <a16:colId xmlns:a16="http://schemas.microsoft.com/office/drawing/2014/main" val="20000"/>
                    </a:ext>
                  </a:extLst>
                </a:gridCol>
                <a:gridCol w="2746649">
                  <a:extLst>
                    <a:ext uri="{9D8B030D-6E8A-4147-A177-3AD203B41FA5}">
                      <a16:colId xmlns:a16="http://schemas.microsoft.com/office/drawing/2014/main" val="20001"/>
                    </a:ext>
                  </a:extLst>
                </a:gridCol>
                <a:gridCol w="1368506">
                  <a:extLst>
                    <a:ext uri="{9D8B030D-6E8A-4147-A177-3AD203B41FA5}">
                      <a16:colId xmlns:a16="http://schemas.microsoft.com/office/drawing/2014/main" val="20002"/>
                    </a:ext>
                  </a:extLst>
                </a:gridCol>
              </a:tblGrid>
              <a:tr h="198974">
                <a:tc>
                  <a:txBody>
                    <a:bodyPr/>
                    <a:lstStyle/>
                    <a:p>
                      <a:pPr algn="ctr">
                        <a:spcAft>
                          <a:spcPts val="0"/>
                        </a:spcAft>
                      </a:pPr>
                      <a:r>
                        <a:rPr lang="es-CR" sz="800" dirty="0">
                          <a:effectLst/>
                        </a:rPr>
                        <a:t>LICENCIA</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a:effectLst/>
                        </a:rPr>
                        <a:t>DEFINICION</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CANTIDAD 2021</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1178718">
                <a:tc>
                  <a:txBody>
                    <a:bodyPr/>
                    <a:lstStyle/>
                    <a:p>
                      <a:pPr>
                        <a:spcAft>
                          <a:spcPts val="0"/>
                        </a:spcAft>
                      </a:pPr>
                      <a:r>
                        <a:rPr lang="es-CR" sz="800" dirty="0">
                          <a:effectLst/>
                        </a:rPr>
                        <a:t>Licencia de Paternidad (Nacimiento) (Artículo 63 de </a:t>
                      </a:r>
                      <a:r>
                        <a:rPr lang="es-AR" sz="800" dirty="0">
                          <a:effectLst/>
                        </a:rPr>
                        <a:t>la Convención Colectiva de Trabajo MEP-SEC-SITRACOME-ANDE)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800" dirty="0">
                          <a:effectLst/>
                        </a:rPr>
                        <a:t>Licencia o consentimiento que se le otorga a un servidor del Ministerio de Educación Pública con base a su solicitud y a la certificación del nacimiento, para ausentarse de su lugar de trabajo, la cual continúa percibiendo salario total por el periodo otorgado hasta por un mes, de acuerdo con lo establecido en el 63 de </a:t>
                      </a:r>
                      <a:r>
                        <a:rPr lang="es-AR" sz="800" dirty="0">
                          <a:effectLst/>
                        </a:rPr>
                        <a:t>la Convención Colectiva de Trabajo MEP-SEC-SITRACOME-ANDE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152</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2619374">
                <a:tc>
                  <a:txBody>
                    <a:bodyPr/>
                    <a:lstStyle/>
                    <a:p>
                      <a:pPr>
                        <a:spcAft>
                          <a:spcPts val="0"/>
                        </a:spcAft>
                      </a:pPr>
                      <a:r>
                        <a:rPr lang="es-CR" sz="800">
                          <a:effectLst/>
                        </a:rPr>
                        <a:t>Permiso con goce de salario autorizado por el Jefe Inmediato (Artículo 165 del Estatuto del Servicio Civil, Artículo 33 inciso a) del Reglamento del Estatuto de Servicio Civil, Artículo 30 del Reglamento de Servicio de Conserjería de las Instituciones Educativas Oficiales, Artículo del 18 Reglamento de Servicios de Trabajadores de Comedores Escolares de las Instituciones Educativas Oficiales y Artículo 38 del Reglamento de Servicio para los Agentes de Seguridad y Vigilancia y Auxiliares de Vigilancia del Ministerio de Educación Pública)</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800" dirty="0">
                          <a:effectLst/>
                        </a:rPr>
                        <a:t>Es un derecho al cual el servidor puede acogerse de acuerdo a una situación especial en el momento que este la requiera. Según la clase de puesto que ostente, puede solicitar la licencia con goce de salario por motivos de matrimonio del servidor, fallecimiento de cualquiera de sus padres, hijos, hermanos o cónyuge, Enfermedad grave, debidamente comprobada del padre, la madre, un hijo o el cónyuge, Fuerza mayor o caso fortuito, mientras prevalezcan las condiciones que les impidan desempeñar su función.</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158</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86300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12</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3" name="Tabla 2"/>
          <p:cNvGraphicFramePr>
            <a:graphicFrameLocks noGrp="1"/>
          </p:cNvGraphicFramePr>
          <p:nvPr/>
        </p:nvGraphicFramePr>
        <p:xfrm>
          <a:off x="1522095" y="2653506"/>
          <a:ext cx="6099810" cy="2952750"/>
        </p:xfrm>
        <a:graphic>
          <a:graphicData uri="http://schemas.openxmlformats.org/drawingml/2006/table">
            <a:tbl>
              <a:tblPr firstRow="1" firstCol="1" bandRow="1">
                <a:tableStyleId>{5C22544A-7EE6-4342-B048-85BDC9FD1C3A}</a:tableStyleId>
              </a:tblPr>
              <a:tblGrid>
                <a:gridCol w="1984655">
                  <a:extLst>
                    <a:ext uri="{9D8B030D-6E8A-4147-A177-3AD203B41FA5}">
                      <a16:colId xmlns:a16="http://schemas.microsoft.com/office/drawing/2014/main" val="20000"/>
                    </a:ext>
                  </a:extLst>
                </a:gridCol>
                <a:gridCol w="2746649">
                  <a:extLst>
                    <a:ext uri="{9D8B030D-6E8A-4147-A177-3AD203B41FA5}">
                      <a16:colId xmlns:a16="http://schemas.microsoft.com/office/drawing/2014/main" val="20001"/>
                    </a:ext>
                  </a:extLst>
                </a:gridCol>
                <a:gridCol w="1368506">
                  <a:extLst>
                    <a:ext uri="{9D8B030D-6E8A-4147-A177-3AD203B41FA5}">
                      <a16:colId xmlns:a16="http://schemas.microsoft.com/office/drawing/2014/main" val="20002"/>
                    </a:ext>
                  </a:extLst>
                </a:gridCol>
              </a:tblGrid>
              <a:tr h="288290">
                <a:tc>
                  <a:txBody>
                    <a:bodyPr/>
                    <a:lstStyle/>
                    <a:p>
                      <a:pPr algn="ctr">
                        <a:spcAft>
                          <a:spcPts val="0"/>
                        </a:spcAft>
                      </a:pPr>
                      <a:r>
                        <a:rPr lang="es-CR" sz="800" dirty="0">
                          <a:effectLst/>
                        </a:rPr>
                        <a:t>LICENCIA</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a:effectLst/>
                        </a:rPr>
                        <a:t>DEFINICION</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CANTIDAD 2021</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1332230">
                <a:tc>
                  <a:txBody>
                    <a:bodyPr/>
                    <a:lstStyle/>
                    <a:p>
                      <a:pPr>
                        <a:spcAft>
                          <a:spcPts val="0"/>
                        </a:spcAft>
                      </a:pPr>
                      <a:r>
                        <a:rPr lang="es-CR" sz="800" dirty="0">
                          <a:effectLst/>
                        </a:rPr>
                        <a:t>Permisos según el Artículo 175 Reglamento del Estatuto Servicio Civil</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800" dirty="0">
                          <a:effectLst/>
                        </a:rPr>
                        <a:t>Licencia con goce de salario que se le otorga a un funcionario interino o en propiedad, de acuerdo con su solicitud, para ausentarse de su lugar de trabajo.</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latin typeface="+mn-lt"/>
                          <a:ea typeface="+mn-ea"/>
                          <a:cs typeface="+mn-cs"/>
                        </a:rPr>
                        <a:t>0</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1332230">
                <a:tc>
                  <a:txBody>
                    <a:bodyPr/>
                    <a:lstStyle/>
                    <a:p>
                      <a:pPr>
                        <a:spcAft>
                          <a:spcPts val="0"/>
                        </a:spcAft>
                      </a:pPr>
                      <a:r>
                        <a:rPr lang="es-CR" sz="800">
                          <a:effectLst/>
                        </a:rPr>
                        <a:t>Licencia Ley N°7800</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800" dirty="0">
                          <a:effectLst/>
                        </a:rPr>
                        <a:t>Licencia con goce de salario que se le otorga a un funcionario interino o en propiedad, de acuerdo con su solicitud, para ausentarse de su lugar de trabajo.</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7</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805867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13</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5" name="Tabla 4"/>
          <p:cNvGraphicFramePr>
            <a:graphicFrameLocks noGrp="1"/>
          </p:cNvGraphicFramePr>
          <p:nvPr/>
        </p:nvGraphicFramePr>
        <p:xfrm>
          <a:off x="1809804" y="1921995"/>
          <a:ext cx="5524392" cy="4389437"/>
        </p:xfrm>
        <a:graphic>
          <a:graphicData uri="http://schemas.openxmlformats.org/drawingml/2006/table">
            <a:tbl>
              <a:tblPr firstRow="1" firstCol="1" bandRow="1">
                <a:tableStyleId>{5C22544A-7EE6-4342-B048-85BDC9FD1C3A}</a:tableStyleId>
              </a:tblPr>
              <a:tblGrid>
                <a:gridCol w="1797435">
                  <a:extLst>
                    <a:ext uri="{9D8B030D-6E8A-4147-A177-3AD203B41FA5}">
                      <a16:colId xmlns:a16="http://schemas.microsoft.com/office/drawing/2014/main" val="20000"/>
                    </a:ext>
                  </a:extLst>
                </a:gridCol>
                <a:gridCol w="2487547">
                  <a:extLst>
                    <a:ext uri="{9D8B030D-6E8A-4147-A177-3AD203B41FA5}">
                      <a16:colId xmlns:a16="http://schemas.microsoft.com/office/drawing/2014/main" val="20001"/>
                    </a:ext>
                  </a:extLst>
                </a:gridCol>
                <a:gridCol w="1239410">
                  <a:extLst>
                    <a:ext uri="{9D8B030D-6E8A-4147-A177-3AD203B41FA5}">
                      <a16:colId xmlns:a16="http://schemas.microsoft.com/office/drawing/2014/main" val="20002"/>
                    </a:ext>
                  </a:extLst>
                </a:gridCol>
              </a:tblGrid>
              <a:tr h="261095">
                <a:tc>
                  <a:txBody>
                    <a:bodyPr/>
                    <a:lstStyle/>
                    <a:p>
                      <a:pPr algn="ctr">
                        <a:spcAft>
                          <a:spcPts val="0"/>
                        </a:spcAft>
                      </a:pPr>
                      <a:r>
                        <a:rPr lang="es-CR" sz="900" dirty="0">
                          <a:effectLst/>
                        </a:rPr>
                        <a:t>LICENCIA</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2111" marR="62111" marT="0" marB="0" anchor="ctr"/>
                </a:tc>
                <a:tc>
                  <a:txBody>
                    <a:bodyPr/>
                    <a:lstStyle/>
                    <a:p>
                      <a:pPr algn="ctr">
                        <a:spcAft>
                          <a:spcPts val="0"/>
                        </a:spcAft>
                      </a:pPr>
                      <a:r>
                        <a:rPr lang="es-CR" sz="900">
                          <a:effectLst/>
                        </a:rPr>
                        <a:t>DEFINICION</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62111" marR="62111" marT="0" marB="0" anchor="ctr"/>
                </a:tc>
                <a:tc>
                  <a:txBody>
                    <a:bodyPr/>
                    <a:lstStyle/>
                    <a:p>
                      <a:pPr algn="ctr">
                        <a:spcAft>
                          <a:spcPts val="0"/>
                        </a:spcAft>
                      </a:pPr>
                      <a:r>
                        <a:rPr lang="es-CR" sz="900" dirty="0">
                          <a:effectLst/>
                        </a:rPr>
                        <a:t>CANTIDAD 2021</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2111" marR="62111" marT="0" marB="0" anchor="ctr"/>
                </a:tc>
                <a:extLst>
                  <a:ext uri="{0D108BD9-81ED-4DB2-BD59-A6C34878D82A}">
                    <a16:rowId xmlns:a16="http://schemas.microsoft.com/office/drawing/2014/main" val="10000"/>
                  </a:ext>
                </a:extLst>
              </a:tr>
              <a:tr h="4128342">
                <a:tc>
                  <a:txBody>
                    <a:bodyPr/>
                    <a:lstStyle/>
                    <a:p>
                      <a:pPr>
                        <a:spcAft>
                          <a:spcPts val="0"/>
                        </a:spcAft>
                      </a:pPr>
                      <a:r>
                        <a:rPr lang="es-CR" sz="800" dirty="0">
                          <a:effectLst/>
                        </a:rPr>
                        <a:t>Permisos sin goce de salario (Artículo 33 inciso c) del Reglamento del Estatuto del Servicio Civil)</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2111" marR="62111" marT="0" marB="0" anchor="ctr"/>
                </a:tc>
                <a:tc>
                  <a:txBody>
                    <a:bodyPr/>
                    <a:lstStyle/>
                    <a:p>
                      <a:pPr algn="just">
                        <a:spcAft>
                          <a:spcPts val="0"/>
                        </a:spcAft>
                      </a:pPr>
                      <a:r>
                        <a:rPr lang="es-CR" sz="800" dirty="0">
                          <a:effectLst/>
                        </a:rPr>
                        <a:t>Licencia o consentimiento que se le otorga a un servidor regular con base a su solicitud, para ausentarse de su lugar de trabajo, la cual impide percibir salario por el periodo otorgado.</a:t>
                      </a:r>
                    </a:p>
                    <a:p>
                      <a:pPr>
                        <a:lnSpc>
                          <a:spcPct val="107000"/>
                        </a:lnSpc>
                        <a:spcAft>
                          <a:spcPts val="800"/>
                        </a:spcAft>
                      </a:pPr>
                      <a:r>
                        <a:rPr lang="es-CR" sz="800" dirty="0">
                          <a:effectLst/>
                        </a:rPr>
                        <a:t> </a:t>
                      </a:r>
                      <a:endParaRPr lang="es-CR" sz="900" dirty="0">
                        <a:effectLst/>
                      </a:endParaRPr>
                    </a:p>
                    <a:p>
                      <a:pPr>
                        <a:lnSpc>
                          <a:spcPct val="107000"/>
                        </a:lnSpc>
                        <a:spcAft>
                          <a:spcPts val="800"/>
                        </a:spcAft>
                      </a:pPr>
                      <a:r>
                        <a:rPr lang="es-CR" sz="800" dirty="0">
                          <a:effectLst/>
                        </a:rPr>
                        <a:t>Motivos personales: se otorga para asuntos personales del servidor. </a:t>
                      </a:r>
                      <a:endParaRPr lang="es-CR" sz="900" dirty="0">
                        <a:effectLst/>
                      </a:endParaRPr>
                    </a:p>
                    <a:p>
                      <a:pPr>
                        <a:lnSpc>
                          <a:spcPct val="107000"/>
                        </a:lnSpc>
                        <a:spcAft>
                          <a:spcPts val="800"/>
                        </a:spcAft>
                      </a:pPr>
                      <a:r>
                        <a:rPr lang="es-CR" sz="800" dirty="0">
                          <a:effectLst/>
                        </a:rPr>
                        <a:t>Por problemas de salud/ asuntos de estudios: se otorga para asuntos graves de familia, tales como convalecencia, tratamiento médico cuando así lo requiera el servidor; así como la realización de estudios académicos a nivel superior.</a:t>
                      </a:r>
                      <a:endParaRPr lang="es-CR" sz="900" dirty="0">
                        <a:effectLst/>
                      </a:endParaRPr>
                    </a:p>
                    <a:p>
                      <a:pPr>
                        <a:lnSpc>
                          <a:spcPct val="107000"/>
                        </a:lnSpc>
                        <a:spcAft>
                          <a:spcPts val="800"/>
                        </a:spcAft>
                      </a:pPr>
                      <a:r>
                        <a:rPr lang="es-CR" sz="800" dirty="0">
                          <a:effectLst/>
                        </a:rPr>
                        <a:t>Para realizar proyectos del Sector Público al Sector Privado, previamente autorizados por el Ministro de Educación Pública: a instancia de un gobierno extranjero u organismo internacional o regional debidamente acreditado en el país.</a:t>
                      </a:r>
                      <a:endParaRPr lang="es-CR" sz="900" dirty="0">
                        <a:effectLst/>
                      </a:endParaRPr>
                    </a:p>
                    <a:p>
                      <a:pPr>
                        <a:lnSpc>
                          <a:spcPct val="107000"/>
                        </a:lnSpc>
                        <a:spcAft>
                          <a:spcPts val="800"/>
                        </a:spcAft>
                      </a:pPr>
                      <a:r>
                        <a:rPr lang="es-CR" sz="800" dirty="0">
                          <a:effectLst/>
                        </a:rPr>
                        <a:t>Por nombramiento en cargos sindicales: para funcionarios nombrados en cargos de elección en sindicatos debidamente reconocidos.</a:t>
                      </a:r>
                      <a:endParaRPr lang="es-CR" sz="900" dirty="0">
                        <a:effectLst/>
                      </a:endParaRPr>
                    </a:p>
                    <a:p>
                      <a:pPr>
                        <a:lnSpc>
                          <a:spcPct val="107000"/>
                        </a:lnSpc>
                        <a:spcAft>
                          <a:spcPts val="800"/>
                        </a:spcAft>
                      </a:pPr>
                      <a:r>
                        <a:rPr lang="es-CR" sz="800" dirty="0">
                          <a:effectLst/>
                        </a:rPr>
                        <a:t>Para trasladarse a desempeñar en forma interina cargos en otras instituciones del Estado o en el Servicio Exterior: a instancia de cualquier institución del Estado, o de otra dependencia del Poder Ejecutivo</a:t>
                      </a:r>
                      <a:r>
                        <a:rPr lang="es-CR" sz="900" dirty="0">
                          <a:effectLst/>
                        </a:rPr>
                        <a:t>. </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2111" marR="62111" marT="0" marB="0" anchor="ctr"/>
                </a:tc>
                <a:tc>
                  <a:txBody>
                    <a:bodyPr/>
                    <a:lstStyle/>
                    <a:p>
                      <a:pPr>
                        <a:lnSpc>
                          <a:spcPct val="107000"/>
                        </a:lnSpc>
                        <a:spcAft>
                          <a:spcPts val="800"/>
                        </a:spcAft>
                      </a:pPr>
                      <a:r>
                        <a:rPr lang="es-CR" sz="800" dirty="0">
                          <a:effectLst/>
                        </a:rPr>
                        <a:t>480</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2111" marR="62111"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4355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14</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3" name="Tabla 2"/>
          <p:cNvGraphicFramePr>
            <a:graphicFrameLocks noGrp="1"/>
          </p:cNvGraphicFramePr>
          <p:nvPr/>
        </p:nvGraphicFramePr>
        <p:xfrm>
          <a:off x="1522095" y="2653506"/>
          <a:ext cx="6099810" cy="2952750"/>
        </p:xfrm>
        <a:graphic>
          <a:graphicData uri="http://schemas.openxmlformats.org/drawingml/2006/table">
            <a:tbl>
              <a:tblPr firstRow="1" firstCol="1" bandRow="1">
                <a:tableStyleId>{5C22544A-7EE6-4342-B048-85BDC9FD1C3A}</a:tableStyleId>
              </a:tblPr>
              <a:tblGrid>
                <a:gridCol w="1984655">
                  <a:extLst>
                    <a:ext uri="{9D8B030D-6E8A-4147-A177-3AD203B41FA5}">
                      <a16:colId xmlns:a16="http://schemas.microsoft.com/office/drawing/2014/main" val="20000"/>
                    </a:ext>
                  </a:extLst>
                </a:gridCol>
                <a:gridCol w="2746649">
                  <a:extLst>
                    <a:ext uri="{9D8B030D-6E8A-4147-A177-3AD203B41FA5}">
                      <a16:colId xmlns:a16="http://schemas.microsoft.com/office/drawing/2014/main" val="20001"/>
                    </a:ext>
                  </a:extLst>
                </a:gridCol>
                <a:gridCol w="1368506">
                  <a:extLst>
                    <a:ext uri="{9D8B030D-6E8A-4147-A177-3AD203B41FA5}">
                      <a16:colId xmlns:a16="http://schemas.microsoft.com/office/drawing/2014/main" val="20002"/>
                    </a:ext>
                  </a:extLst>
                </a:gridCol>
              </a:tblGrid>
              <a:tr h="288290">
                <a:tc>
                  <a:txBody>
                    <a:bodyPr/>
                    <a:lstStyle/>
                    <a:p>
                      <a:pPr algn="ctr">
                        <a:spcAft>
                          <a:spcPts val="0"/>
                        </a:spcAft>
                      </a:pPr>
                      <a:r>
                        <a:rPr lang="es-CR" sz="800" dirty="0">
                          <a:effectLst/>
                        </a:rPr>
                        <a:t>LICENCIA</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DEFINICION</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CANTIDAD 2018</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1332230">
                <a:tc>
                  <a:txBody>
                    <a:bodyPr/>
                    <a:lstStyle/>
                    <a:p>
                      <a:pPr>
                        <a:spcAft>
                          <a:spcPts val="0"/>
                        </a:spcAft>
                      </a:pPr>
                      <a:r>
                        <a:rPr lang="es-CR" sz="800" dirty="0">
                          <a:effectLst/>
                        </a:rPr>
                        <a:t>Licencia autorizada por el jefe inmediato sin goce de salario (Articulo 172 del Estatuto del Servicio Civil y Artículo 36 del Reglamento de Servicio de Conserjería de las Instituciones Educativas Oficiales)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800" dirty="0">
                          <a:effectLst/>
                        </a:rPr>
                        <a:t>Acto Administrativo, emitido por el Jefe inmediato, donde se asegura bajo juramento ante autoridades administrativas la veracidad del hecho o suceso  para el trámite de permiso sin goce de salario. Sustituye transitoriamente a la presentación de documentos escritos.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465</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1332230">
                <a:tc>
                  <a:txBody>
                    <a:bodyPr/>
                    <a:lstStyle/>
                    <a:p>
                      <a:pPr>
                        <a:spcAft>
                          <a:spcPts val="0"/>
                        </a:spcAft>
                      </a:pPr>
                      <a:r>
                        <a:rPr lang="es-CR" sz="800">
                          <a:effectLst/>
                        </a:rPr>
                        <a:t>Licencia para Capacitación y Formación Sindical (Artículo 65 de </a:t>
                      </a:r>
                      <a:r>
                        <a:rPr lang="es-AR" sz="800">
                          <a:effectLst/>
                        </a:rPr>
                        <a:t>la Convención Colectiva de Trabajo MEP-SEC-SITRACOME-ANDE)</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800">
                          <a:effectLst/>
                        </a:rPr>
                        <a:t>Aplicación del artículo N° 65 sobre Licencias para capacitación y formación sindical de la Segunda Convención Colectiva de Trabajo entre el Ministerio de Educación Pública, Sindicato de Trabajadores y Trabajadoras de la Educación Costarricense (SEC), el Sindicato de Trabajadores de Comedores Escolares y Afines (SITRACOME) y la Asociación Nacional de Educadores(ANDE).</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0</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graphicFrame>
        <p:nvGraphicFramePr>
          <p:cNvPr id="5" name="Tabla 4"/>
          <p:cNvGraphicFramePr>
            <a:graphicFrameLocks noGrp="1"/>
          </p:cNvGraphicFramePr>
          <p:nvPr/>
        </p:nvGraphicFramePr>
        <p:xfrm>
          <a:off x="1522095" y="2653506"/>
          <a:ext cx="6099810" cy="2992120"/>
        </p:xfrm>
        <a:graphic>
          <a:graphicData uri="http://schemas.openxmlformats.org/drawingml/2006/table">
            <a:tbl>
              <a:tblPr firstRow="1" firstCol="1" bandRow="1">
                <a:tableStyleId>{5C22544A-7EE6-4342-B048-85BDC9FD1C3A}</a:tableStyleId>
              </a:tblPr>
              <a:tblGrid>
                <a:gridCol w="1984655">
                  <a:extLst>
                    <a:ext uri="{9D8B030D-6E8A-4147-A177-3AD203B41FA5}">
                      <a16:colId xmlns:a16="http://schemas.microsoft.com/office/drawing/2014/main" val="20000"/>
                    </a:ext>
                  </a:extLst>
                </a:gridCol>
                <a:gridCol w="2746649">
                  <a:extLst>
                    <a:ext uri="{9D8B030D-6E8A-4147-A177-3AD203B41FA5}">
                      <a16:colId xmlns:a16="http://schemas.microsoft.com/office/drawing/2014/main" val="20001"/>
                    </a:ext>
                  </a:extLst>
                </a:gridCol>
                <a:gridCol w="1368506">
                  <a:extLst>
                    <a:ext uri="{9D8B030D-6E8A-4147-A177-3AD203B41FA5}">
                      <a16:colId xmlns:a16="http://schemas.microsoft.com/office/drawing/2014/main" val="20002"/>
                    </a:ext>
                  </a:extLst>
                </a:gridCol>
              </a:tblGrid>
              <a:tr h="288290">
                <a:tc>
                  <a:txBody>
                    <a:bodyPr/>
                    <a:lstStyle/>
                    <a:p>
                      <a:pPr algn="ctr">
                        <a:spcAft>
                          <a:spcPts val="0"/>
                        </a:spcAft>
                      </a:pPr>
                      <a:r>
                        <a:rPr lang="es-CR" sz="1000">
                          <a:effectLst/>
                        </a:rPr>
                        <a:t>LICENCIA</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a:effectLst/>
                        </a:rPr>
                        <a:t>DEFINICION</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a:effectLst/>
                        </a:rPr>
                        <a:t>CANTIDAD 2018</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1332230">
                <a:tc>
                  <a:txBody>
                    <a:bodyPr/>
                    <a:lstStyle/>
                    <a:p>
                      <a:pPr>
                        <a:spcAft>
                          <a:spcPts val="0"/>
                        </a:spcAft>
                      </a:pPr>
                      <a:r>
                        <a:rPr lang="es-CR" sz="1000">
                          <a:effectLst/>
                        </a:rPr>
                        <a:t>Licencia autorizada por el jefe inmediato sin goce de salario (Articulo 172 del Estatuto del Servicio Civil y Artículo 36 del Reglamento de Servicio de Conserjería de las Instituciones Educativas Oficiales)</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1000">
                          <a:effectLst/>
                        </a:rPr>
                        <a:t>Acto Administrativo, emitido por el Jefe inmediato, donde se asegura bajo juramento ante autoridades administrativas la veracidad del hecho o suceso  para el trámite de permiso sin goce de salario. Sustituye transitoriamente a la presentación de documentos escritos.</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a:effectLst/>
                        </a:rPr>
                        <a:t>465</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1332230">
                <a:tc>
                  <a:txBody>
                    <a:bodyPr/>
                    <a:lstStyle/>
                    <a:p>
                      <a:pPr>
                        <a:spcAft>
                          <a:spcPts val="0"/>
                        </a:spcAft>
                      </a:pPr>
                      <a:r>
                        <a:rPr lang="es-CR" sz="1000">
                          <a:effectLst/>
                        </a:rPr>
                        <a:t>Licencia para Capacitación y Formación Sindical (Artículo 65 de </a:t>
                      </a:r>
                      <a:r>
                        <a:rPr lang="es-AR" sz="1000">
                          <a:effectLst/>
                        </a:rPr>
                        <a:t>la Convención Colectiva de Trabajo MEP-SEC-SITRACOME-ANDE)</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1000">
                          <a:effectLst/>
                        </a:rPr>
                        <a:t>Aplicación del artículo N° 65 sobre Licencias para capacitación y formación sindical de la Segunda Convención Colectiva de Trabajo entre el Ministerio de Educación Pública, Sindicato de Trabajadores y Trabajadoras de la Educación Costarricense (SEC), el Sindicato de Trabajadores de Comedores Escolares y Afines (SITRACOME) y la Asociación Nacional de Educadores(ANDE).</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dirty="0">
                          <a:effectLst/>
                        </a:rPr>
                        <a:t>0</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graphicFrame>
        <p:nvGraphicFramePr>
          <p:cNvPr id="6" name="Tabla 5"/>
          <p:cNvGraphicFramePr>
            <a:graphicFrameLocks noGrp="1"/>
          </p:cNvGraphicFramePr>
          <p:nvPr/>
        </p:nvGraphicFramePr>
        <p:xfrm>
          <a:off x="1522095" y="2653506"/>
          <a:ext cx="6099810" cy="2952750"/>
        </p:xfrm>
        <a:graphic>
          <a:graphicData uri="http://schemas.openxmlformats.org/drawingml/2006/table">
            <a:tbl>
              <a:tblPr firstRow="1" firstCol="1" bandRow="1">
                <a:tableStyleId>{5C22544A-7EE6-4342-B048-85BDC9FD1C3A}</a:tableStyleId>
              </a:tblPr>
              <a:tblGrid>
                <a:gridCol w="1984655">
                  <a:extLst>
                    <a:ext uri="{9D8B030D-6E8A-4147-A177-3AD203B41FA5}">
                      <a16:colId xmlns:a16="http://schemas.microsoft.com/office/drawing/2014/main" val="20000"/>
                    </a:ext>
                  </a:extLst>
                </a:gridCol>
                <a:gridCol w="2746649">
                  <a:extLst>
                    <a:ext uri="{9D8B030D-6E8A-4147-A177-3AD203B41FA5}">
                      <a16:colId xmlns:a16="http://schemas.microsoft.com/office/drawing/2014/main" val="20001"/>
                    </a:ext>
                  </a:extLst>
                </a:gridCol>
                <a:gridCol w="1368506">
                  <a:extLst>
                    <a:ext uri="{9D8B030D-6E8A-4147-A177-3AD203B41FA5}">
                      <a16:colId xmlns:a16="http://schemas.microsoft.com/office/drawing/2014/main" val="20002"/>
                    </a:ext>
                  </a:extLst>
                </a:gridCol>
              </a:tblGrid>
              <a:tr h="288290">
                <a:tc>
                  <a:txBody>
                    <a:bodyPr/>
                    <a:lstStyle/>
                    <a:p>
                      <a:pPr algn="ctr">
                        <a:spcAft>
                          <a:spcPts val="0"/>
                        </a:spcAft>
                      </a:pPr>
                      <a:r>
                        <a:rPr lang="es-CR" sz="1000" dirty="0">
                          <a:effectLst/>
                        </a:rPr>
                        <a:t>LICENCIA</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a:effectLst/>
                        </a:rPr>
                        <a:t>DEFINICION</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dirty="0">
                          <a:effectLst/>
                        </a:rPr>
                        <a:t>CANTIDAD 2021</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1332230">
                <a:tc>
                  <a:txBody>
                    <a:bodyPr/>
                    <a:lstStyle/>
                    <a:p>
                      <a:pPr>
                        <a:spcAft>
                          <a:spcPts val="0"/>
                        </a:spcAft>
                      </a:pPr>
                      <a:r>
                        <a:rPr lang="es-CR" sz="800" dirty="0">
                          <a:effectLst/>
                        </a:rPr>
                        <a:t>Licencia autorizada por el jefe inmediato sin goce de salario (Articulo 172 del Estatuto del Servicio Civil y Artículo 36 del Reglamento de Servicio de Conserjería de las Instituciones Educativas Oficiales)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800" dirty="0">
                          <a:effectLst/>
                        </a:rPr>
                        <a:t>Acto Administrativo, emitido por el Jefe inmediato, donde se asegura bajo juramento ante autoridades administrativas la veracidad del hecho o suceso  para el trámite de permiso sin goce de salario. Sustituye transitoriamente a la presentación de documentos escritos.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latin typeface="+mn-lt"/>
                          <a:ea typeface="+mn-ea"/>
                          <a:cs typeface="+mn-cs"/>
                        </a:rPr>
                        <a:t>8</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1332230">
                <a:tc>
                  <a:txBody>
                    <a:bodyPr/>
                    <a:lstStyle/>
                    <a:p>
                      <a:pPr>
                        <a:spcAft>
                          <a:spcPts val="0"/>
                        </a:spcAft>
                      </a:pPr>
                      <a:r>
                        <a:rPr lang="es-CR" sz="800" dirty="0">
                          <a:effectLst/>
                        </a:rPr>
                        <a:t>Licencia para Capacitación y Formación Sindical (</a:t>
                      </a:r>
                      <a:r>
                        <a:rPr lang="es-CR" sz="800" dirty="0">
                          <a:solidFill>
                            <a:schemeClr val="bg1"/>
                          </a:solidFill>
                          <a:effectLst/>
                        </a:rPr>
                        <a:t>Artículo 13 </a:t>
                      </a:r>
                      <a:r>
                        <a:rPr lang="es-CR" sz="800" dirty="0">
                          <a:effectLst/>
                        </a:rPr>
                        <a:t>de </a:t>
                      </a:r>
                      <a:r>
                        <a:rPr lang="es-AR" sz="800" dirty="0">
                          <a:effectLst/>
                        </a:rPr>
                        <a:t>la Convención Colectiva de Trabajo MEP-SEC-SITRACOME-ANDE)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800" dirty="0">
                          <a:effectLst/>
                        </a:rPr>
                        <a:t>Aplicación del artículo N° 13 sobre Licencias para capacitación y formación sindical de la Segunda Convención Colectiva de Trabajo entre el Ministerio de Educación Pública, Sindicato de Trabajadores y Trabajadoras de la Educación Costarricense (SEC), el Sindicato de Trabajadores de Comedores Escolares y Afines (SITRACOME) y la Asociación Nacional de Educadores(ANDE).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0</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013037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15</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3" name="Tabla 2"/>
          <p:cNvGraphicFramePr>
            <a:graphicFrameLocks noGrp="1"/>
          </p:cNvGraphicFramePr>
          <p:nvPr/>
        </p:nvGraphicFramePr>
        <p:xfrm>
          <a:off x="1555738" y="1919622"/>
          <a:ext cx="6032524" cy="4389437"/>
        </p:xfrm>
        <a:graphic>
          <a:graphicData uri="http://schemas.openxmlformats.org/drawingml/2006/table">
            <a:tbl>
              <a:tblPr firstRow="1" firstCol="1" bandRow="1">
                <a:tableStyleId>{5C22544A-7EE6-4342-B048-85BDC9FD1C3A}</a:tableStyleId>
              </a:tblPr>
              <a:tblGrid>
                <a:gridCol w="1962763">
                  <a:extLst>
                    <a:ext uri="{9D8B030D-6E8A-4147-A177-3AD203B41FA5}">
                      <a16:colId xmlns:a16="http://schemas.microsoft.com/office/drawing/2014/main" val="20000"/>
                    </a:ext>
                  </a:extLst>
                </a:gridCol>
                <a:gridCol w="2716351">
                  <a:extLst>
                    <a:ext uri="{9D8B030D-6E8A-4147-A177-3AD203B41FA5}">
                      <a16:colId xmlns:a16="http://schemas.microsoft.com/office/drawing/2014/main" val="20001"/>
                    </a:ext>
                  </a:extLst>
                </a:gridCol>
                <a:gridCol w="1353410">
                  <a:extLst>
                    <a:ext uri="{9D8B030D-6E8A-4147-A177-3AD203B41FA5}">
                      <a16:colId xmlns:a16="http://schemas.microsoft.com/office/drawing/2014/main" val="20002"/>
                    </a:ext>
                  </a:extLst>
                </a:gridCol>
              </a:tblGrid>
              <a:tr h="285110">
                <a:tc>
                  <a:txBody>
                    <a:bodyPr/>
                    <a:lstStyle/>
                    <a:p>
                      <a:pPr algn="ctr">
                        <a:spcAft>
                          <a:spcPts val="0"/>
                        </a:spcAft>
                      </a:pPr>
                      <a:r>
                        <a:rPr lang="es-CR" sz="800" dirty="0">
                          <a:effectLst/>
                        </a:rPr>
                        <a:t>LICENCIA</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gn="ctr">
                        <a:spcAft>
                          <a:spcPts val="0"/>
                        </a:spcAft>
                      </a:pPr>
                      <a:r>
                        <a:rPr lang="es-CR" sz="800">
                          <a:effectLst/>
                        </a:rPr>
                        <a:t>DEFINICION</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gn="ctr">
                        <a:spcAft>
                          <a:spcPts val="0"/>
                        </a:spcAft>
                      </a:pPr>
                      <a:r>
                        <a:rPr lang="es-CR" sz="800" dirty="0">
                          <a:effectLst/>
                        </a:rPr>
                        <a:t>CANTIDAD 2021</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extLst>
                  <a:ext uri="{0D108BD9-81ED-4DB2-BD59-A6C34878D82A}">
                    <a16:rowId xmlns:a16="http://schemas.microsoft.com/office/drawing/2014/main" val="10000"/>
                  </a:ext>
                </a:extLst>
              </a:tr>
              <a:tr h="2786793">
                <a:tc>
                  <a:txBody>
                    <a:bodyPr/>
                    <a:lstStyle/>
                    <a:p>
                      <a:pPr>
                        <a:spcAft>
                          <a:spcPts val="0"/>
                        </a:spcAft>
                      </a:pPr>
                      <a:r>
                        <a:rPr lang="es-CR" sz="800" dirty="0">
                          <a:effectLst/>
                        </a:rPr>
                        <a:t>Licencia Sindical para Dirigentes</a:t>
                      </a:r>
                    </a:p>
                    <a:p>
                      <a:pPr>
                        <a:spcAft>
                          <a:spcPts val="0"/>
                        </a:spcAft>
                      </a:pPr>
                      <a:r>
                        <a:rPr lang="es-CR" sz="800" dirty="0">
                          <a:effectLst/>
                        </a:rPr>
                        <a:t>(</a:t>
                      </a:r>
                      <a:r>
                        <a:rPr lang="es-CR" sz="800" dirty="0">
                          <a:solidFill>
                            <a:schemeClr val="bg1"/>
                          </a:solidFill>
                          <a:effectLst/>
                        </a:rPr>
                        <a:t>Articulo 11 </a:t>
                      </a:r>
                      <a:r>
                        <a:rPr lang="es-CR" sz="800" dirty="0">
                          <a:effectLst/>
                        </a:rPr>
                        <a:t>de </a:t>
                      </a:r>
                      <a:r>
                        <a:rPr lang="es-AR" sz="800" dirty="0">
                          <a:effectLst/>
                        </a:rPr>
                        <a:t>la Convención Colectiva de Trabajo MEP-SEC-SITRACOME-ANDE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gn="just">
                        <a:spcAft>
                          <a:spcPts val="0"/>
                        </a:spcAft>
                      </a:pPr>
                      <a:r>
                        <a:rPr lang="es-CR" sz="800" dirty="0">
                          <a:effectLst/>
                        </a:rPr>
                        <a:t>Licencia concedida al funcionario amparada en la normativa internacional que regula la materia y con el objetivo de brindar facilidades para el ejercicio de sus funciones, el MEP otorgará al SEC y a la ANDE cinco (5) licencias con goce de salario a tiempo completo a cada organización. Para los mismos efectos, el MEP otorgará al SITRACOME dos (2) licencias con goce de salario a tiempo completo para dos miembros del Comité Ejecutivo Nacional.</a:t>
                      </a:r>
                    </a:p>
                    <a:p>
                      <a:pPr algn="just">
                        <a:spcAft>
                          <a:spcPts val="0"/>
                        </a:spcAft>
                      </a:pPr>
                      <a:r>
                        <a:rPr lang="es-CR" sz="800" dirty="0">
                          <a:effectLst/>
                        </a:rPr>
                        <a:t> </a:t>
                      </a:r>
                    </a:p>
                    <a:p>
                      <a:pPr algn="just">
                        <a:lnSpc>
                          <a:spcPct val="107000"/>
                        </a:lnSpc>
                        <a:spcAft>
                          <a:spcPts val="0"/>
                        </a:spcAft>
                      </a:pPr>
                      <a:r>
                        <a:rPr lang="es-CR" sz="800" dirty="0">
                          <a:effectLst/>
                        </a:rPr>
                        <a:t>Adicionalmente, el MEP autorizará hasta veinte (20) licencias sin goce de salario para otras personas dirigentes sindicales de cada una de las organizaciones SEC y ANDE y hasta cinco (5) licencias sin goce de salario para SITRACOME, las cuales deberán cumplir con los requisitos y procedimientos establecidos para tales efectos.</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nSpc>
                          <a:spcPct val="107000"/>
                        </a:lnSpc>
                        <a:spcAft>
                          <a:spcPts val="800"/>
                        </a:spcAft>
                      </a:pPr>
                      <a:r>
                        <a:rPr lang="es-CR" sz="800" dirty="0">
                          <a:effectLst/>
                        </a:rPr>
                        <a:t>10</a:t>
                      </a:r>
                      <a:endParaRPr lang="es-CR" sz="1000" dirty="0">
                        <a:effectLst/>
                      </a:endParaRPr>
                    </a:p>
                    <a:p>
                      <a:pPr algn="ctr">
                        <a:spcAft>
                          <a:spcPts val="0"/>
                        </a:spcAft>
                      </a:pPr>
                      <a:r>
                        <a:rPr lang="es-CR" sz="800" dirty="0">
                          <a:effectLst/>
                        </a:rPr>
                        <a:t> </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extLst>
                  <a:ext uri="{0D108BD9-81ED-4DB2-BD59-A6C34878D82A}">
                    <a16:rowId xmlns:a16="http://schemas.microsoft.com/office/drawing/2014/main" val="10001"/>
                  </a:ext>
                </a:extLst>
              </a:tr>
              <a:tr h="1317534">
                <a:tc>
                  <a:txBody>
                    <a:bodyPr/>
                    <a:lstStyle/>
                    <a:p>
                      <a:pPr>
                        <a:spcAft>
                          <a:spcPts val="0"/>
                        </a:spcAft>
                      </a:pPr>
                      <a:r>
                        <a:rPr lang="es-CR" sz="800">
                          <a:effectLst/>
                        </a:rPr>
                        <a:t>Licencia para asistir a estudios en Instituciones Educativas de Nivel Superior en el País, (Artículo 37, inciso d) del Estatuto del Servicio Civil)</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gn="just">
                        <a:spcAft>
                          <a:spcPts val="0"/>
                        </a:spcAft>
                      </a:pPr>
                      <a:r>
                        <a:rPr lang="es-CR" sz="800" dirty="0">
                          <a:effectLst/>
                        </a:rPr>
                        <a:t>Licencia con goce de salario para asistir a cursos de estudio, siempre que sus ausencias no causen evidente perjuicio al servicio público. </a:t>
                      </a:r>
                      <a:r>
                        <a:rPr lang="es-CR" sz="800" u="sng" dirty="0">
                          <a:effectLst/>
                        </a:rPr>
                        <a:t>(No se analiza en la Unidad de Licencias)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gn="ctr">
                        <a:spcAft>
                          <a:spcPts val="0"/>
                        </a:spcAft>
                      </a:pPr>
                      <a:r>
                        <a:rPr lang="es-CR" sz="800" dirty="0">
                          <a:effectLst/>
                          <a:latin typeface="+mn-lt"/>
                          <a:ea typeface="+mn-ea"/>
                          <a:cs typeface="+mn-cs"/>
                        </a:rPr>
                        <a:t>0</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228045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16</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7" name="Tabla 6"/>
          <p:cNvGraphicFramePr>
            <a:graphicFrameLocks noGrp="1"/>
          </p:cNvGraphicFramePr>
          <p:nvPr/>
        </p:nvGraphicFramePr>
        <p:xfrm>
          <a:off x="1522095" y="2229326"/>
          <a:ext cx="6099810" cy="4348242"/>
        </p:xfrm>
        <a:graphic>
          <a:graphicData uri="http://schemas.openxmlformats.org/drawingml/2006/table">
            <a:tbl>
              <a:tblPr firstRow="1" firstCol="1" bandRow="1">
                <a:tableStyleId>{5C22544A-7EE6-4342-B048-85BDC9FD1C3A}</a:tableStyleId>
              </a:tblPr>
              <a:tblGrid>
                <a:gridCol w="1984655">
                  <a:extLst>
                    <a:ext uri="{9D8B030D-6E8A-4147-A177-3AD203B41FA5}">
                      <a16:colId xmlns:a16="http://schemas.microsoft.com/office/drawing/2014/main" val="20000"/>
                    </a:ext>
                  </a:extLst>
                </a:gridCol>
                <a:gridCol w="2746649">
                  <a:extLst>
                    <a:ext uri="{9D8B030D-6E8A-4147-A177-3AD203B41FA5}">
                      <a16:colId xmlns:a16="http://schemas.microsoft.com/office/drawing/2014/main" val="20001"/>
                    </a:ext>
                  </a:extLst>
                </a:gridCol>
                <a:gridCol w="1368506">
                  <a:extLst>
                    <a:ext uri="{9D8B030D-6E8A-4147-A177-3AD203B41FA5}">
                      <a16:colId xmlns:a16="http://schemas.microsoft.com/office/drawing/2014/main" val="20002"/>
                    </a:ext>
                  </a:extLst>
                </a:gridCol>
              </a:tblGrid>
              <a:tr h="288290">
                <a:tc>
                  <a:txBody>
                    <a:bodyPr/>
                    <a:lstStyle/>
                    <a:p>
                      <a:pPr algn="ctr">
                        <a:spcAft>
                          <a:spcPts val="0"/>
                        </a:spcAft>
                      </a:pPr>
                      <a:r>
                        <a:rPr lang="es-CR" sz="800" dirty="0">
                          <a:effectLst/>
                        </a:rPr>
                        <a:t>LICENCIA</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a:effectLst/>
                        </a:rPr>
                        <a:t>DEFINICION</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CANTIDAD 2021</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2063512">
                <a:tc>
                  <a:txBody>
                    <a:bodyPr/>
                    <a:lstStyle/>
                    <a:p>
                      <a:pPr>
                        <a:spcAft>
                          <a:spcPts val="0"/>
                        </a:spcAft>
                      </a:pPr>
                      <a:r>
                        <a:rPr lang="es-CR" sz="800" dirty="0">
                          <a:effectLst/>
                        </a:rPr>
                        <a:t>Licencia para Participación en Reuniones o Sesiones  Sindicales (Artículo </a:t>
                      </a:r>
                      <a:r>
                        <a:rPr lang="es-CR" sz="800" dirty="0">
                          <a:solidFill>
                            <a:schemeClr val="bg1"/>
                          </a:solidFill>
                          <a:effectLst/>
                        </a:rPr>
                        <a:t>12</a:t>
                      </a:r>
                      <a:r>
                        <a:rPr lang="es-CR" sz="800" dirty="0">
                          <a:solidFill>
                            <a:srgbClr val="FFFF00"/>
                          </a:solidFill>
                          <a:effectLst/>
                        </a:rPr>
                        <a:t> </a:t>
                      </a:r>
                      <a:r>
                        <a:rPr lang="es-AR" sz="800" dirty="0">
                          <a:effectLst/>
                        </a:rPr>
                        <a:t>Convención Colectiva de Trabajo MEP-SEC-SITRACOME-ANDE)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es-CR" sz="800" dirty="0">
                          <a:effectLst/>
                        </a:rPr>
                        <a:t>Es una licencia con goce de salario para las personas integrantes de las estructuras sindicales del SEC, ANDE y SITRACOME para participar en las reuniones ordinarias de su respectivo órgano. Aplicación del artículo N° 12 de la Tercera Convención Colectiva de Trabajo entre el Ministerio de Educación Pública, Sindicato de Trabajadores y Trabajadoras de la Educación Costarricense (SEC), el Sindicato de Trabajadores de Comedores Escolares y Afines (SITRACOME) y la Asociación Nacional de Educadores(ANDE).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latin typeface="+mn-lt"/>
                          <a:ea typeface="+mn-ea"/>
                          <a:cs typeface="+mn-cs"/>
                        </a:rPr>
                        <a:t>0</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998220">
                <a:tc>
                  <a:txBody>
                    <a:bodyPr/>
                    <a:lstStyle/>
                    <a:p>
                      <a:pPr>
                        <a:spcAft>
                          <a:spcPts val="0"/>
                        </a:spcAft>
                      </a:pPr>
                      <a:r>
                        <a:rPr lang="es-CR" sz="800" dirty="0">
                          <a:effectLst/>
                        </a:rPr>
                        <a:t>Acto administrativo denominado “Movimiento Interinstitucional”</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800" dirty="0">
                          <a:effectLst/>
                        </a:rPr>
                        <a:t>Licencia que se otorga a los funcionarios que deseen desempeñar labores de forma interina en Instituciones adscritas al Régimen de Servicio Civil. </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29</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998220">
                <a:tc>
                  <a:txBody>
                    <a:bodyPr/>
                    <a:lstStyle/>
                    <a:p>
                      <a:pPr>
                        <a:spcAft>
                          <a:spcPts val="0"/>
                        </a:spcAft>
                      </a:pPr>
                      <a:r>
                        <a:rPr kumimoji="0" lang="es-CR" sz="800" b="1" kern="1200" dirty="0">
                          <a:solidFill>
                            <a:schemeClr val="lt1"/>
                          </a:solidFill>
                          <a:effectLst/>
                          <a:latin typeface="+mn-lt"/>
                          <a:ea typeface="+mn-ea"/>
                          <a:cs typeface="+mn-cs"/>
                        </a:rPr>
                        <a:t>Acciones de personal</a:t>
                      </a:r>
                    </a:p>
                  </a:txBody>
                  <a:tcPr marL="68580" marR="68580" marT="0" marB="0" anchor="ctr"/>
                </a:tc>
                <a:tc>
                  <a:txBody>
                    <a:bodyPr/>
                    <a:lstStyle/>
                    <a:p>
                      <a:pPr algn="just">
                        <a:spcAft>
                          <a:spcPts val="0"/>
                        </a:spcAft>
                      </a:pPr>
                      <a:r>
                        <a:rPr kumimoji="0" lang="es-CR" sz="800" kern="1200" dirty="0">
                          <a:solidFill>
                            <a:schemeClr val="dk1"/>
                          </a:solidFill>
                          <a:effectLst/>
                          <a:latin typeface="+mn-lt"/>
                          <a:ea typeface="+mn-ea"/>
                          <a:cs typeface="+mn-cs"/>
                        </a:rPr>
                        <a:t>Registro de movimientos de personal en el Sistema INTEGRA2</a:t>
                      </a:r>
                    </a:p>
                  </a:txBody>
                  <a:tcPr marL="68580" marR="68580" marT="0" marB="0" anchor="ctr"/>
                </a:tc>
                <a:tc>
                  <a:txBody>
                    <a:bodyPr/>
                    <a:lstStyle/>
                    <a:p>
                      <a:pPr algn="ctr">
                        <a:spcAft>
                          <a:spcPts val="0"/>
                        </a:spcAft>
                      </a:pPr>
                      <a:r>
                        <a:rPr kumimoji="0" lang="es-CR" sz="800" kern="1200" dirty="0">
                          <a:solidFill>
                            <a:schemeClr val="dk1"/>
                          </a:solidFill>
                          <a:effectLst/>
                          <a:latin typeface="+mn-lt"/>
                          <a:ea typeface="+mn-ea"/>
                          <a:cs typeface="+mn-cs"/>
                        </a:rPr>
                        <a:t>4283</a:t>
                      </a:r>
                    </a:p>
                  </a:txBody>
                  <a:tcPr marL="68580" marR="68580"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354211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17</a:t>
            </a:fld>
            <a:endParaRPr lang="es-ES"/>
          </a:p>
        </p:txBody>
      </p:sp>
      <p:sp>
        <p:nvSpPr>
          <p:cNvPr id="5" name="CuadroTexto 4"/>
          <p:cNvSpPr txBox="1"/>
          <p:nvPr/>
        </p:nvSpPr>
        <p:spPr>
          <a:xfrm>
            <a:off x="477888" y="764704"/>
            <a:ext cx="8208912" cy="3277820"/>
          </a:xfrm>
          <a:prstGeom prst="rect">
            <a:avLst/>
          </a:prstGeom>
          <a:noFill/>
        </p:spPr>
        <p:txBody>
          <a:bodyPr wrap="square" rtlCol="0">
            <a:spAutoFit/>
          </a:bodyPr>
          <a:lstStyle/>
          <a:p>
            <a:pPr algn="ctr">
              <a:lnSpc>
                <a:spcPct val="150000"/>
              </a:lnSpc>
            </a:pPr>
            <a:r>
              <a:rPr lang="es-ES" sz="2800" b="1" u="sng" dirty="0">
                <a:solidFill>
                  <a:schemeClr val="tx2"/>
                </a:solidFill>
                <a:latin typeface="Arial" panose="020B0604020202020204" pitchFamily="34" charset="0"/>
                <a:cs typeface="Arial" panose="020B0604020202020204" pitchFamily="34" charset="0"/>
              </a:rPr>
              <a:t>Principales obstáculos por superar</a:t>
            </a:r>
          </a:p>
          <a:p>
            <a:pPr algn="just">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gn="just">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gn="just">
              <a:lnSpc>
                <a:spcPct val="150000"/>
              </a:lnSpc>
            </a:pPr>
            <a:r>
              <a:rPr lang="es-ES" sz="1400" b="1" dirty="0">
                <a:solidFill>
                  <a:schemeClr val="tx2"/>
                </a:solidFill>
                <a:latin typeface="Arial" panose="020B0604020202020204" pitchFamily="34" charset="0"/>
                <a:ea typeface="+mj-ea"/>
                <a:cs typeface="Arial" panose="020B0604020202020204" pitchFamily="34" charset="0"/>
              </a:rPr>
              <a:t>1</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La aplicación de las Acciones de Personal en el Sistema Integrado de Recursos Humanos, Planillas y Pagos (INTEGRA2) de cada una de las licencias aprobadas, con el propósito de facilitar que el Departamento de Asignación del Recurso Humano pueda incluir a tiempo las respectivas suplencias antes del inicio del curso lectivo, garantizando una adecuada prestación de los servicios a tiempo, cuyo objetivo es pilar de la actual administración.</a:t>
            </a:r>
          </a:p>
          <a:p>
            <a:endParaRPr lang="es-CR" dirty="0"/>
          </a:p>
        </p:txBody>
      </p:sp>
    </p:spTree>
    <p:extLst>
      <p:ext uri="{BB962C8B-B14F-4D97-AF65-F5344CB8AC3E}">
        <p14:creationId xmlns:p14="http://schemas.microsoft.com/office/powerpoint/2010/main" val="14031634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18</a:t>
            </a:fld>
            <a:endParaRPr lang="es-ES"/>
          </a:p>
        </p:txBody>
      </p:sp>
      <p:sp>
        <p:nvSpPr>
          <p:cNvPr id="5" name="CuadroTexto 4"/>
          <p:cNvSpPr txBox="1"/>
          <p:nvPr/>
        </p:nvSpPr>
        <p:spPr>
          <a:xfrm>
            <a:off x="477888" y="764704"/>
            <a:ext cx="8208912" cy="5678478"/>
          </a:xfrm>
          <a:prstGeom prst="rect">
            <a:avLst/>
          </a:prstGeom>
          <a:noFill/>
        </p:spPr>
        <p:txBody>
          <a:bodyPr wrap="square" rtlCol="0">
            <a:spAutoFit/>
          </a:bodyPr>
          <a:lstStyle/>
          <a:p>
            <a:pPr algn="ctr">
              <a:lnSpc>
                <a:spcPct val="150000"/>
              </a:lnSpc>
            </a:pPr>
            <a:r>
              <a:rPr lang="es-ES" sz="2800" b="1" u="sng" dirty="0">
                <a:solidFill>
                  <a:schemeClr val="tx2"/>
                </a:solidFill>
                <a:latin typeface="Arial" panose="020B0604020202020204" pitchFamily="34" charset="0"/>
                <a:cs typeface="Arial" panose="020B0604020202020204" pitchFamily="34" charset="0"/>
              </a:rPr>
              <a:t>Principales obstáculos por superar</a:t>
            </a: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solidFill>
                  <a:schemeClr val="tx2"/>
                </a:solidFill>
                <a:latin typeface="Arial" panose="020B0604020202020204" pitchFamily="34" charset="0"/>
                <a:ea typeface="+mj-ea"/>
                <a:cs typeface="Arial" panose="020B0604020202020204" pitchFamily="34" charset="0"/>
              </a:rPr>
              <a:t>2</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Revisión y análisis de los expedientes de los servidores que ostentan Reubicación por Salud, Readecuación de Funciones y Licencias Especiales para el curso lectivo 2021 y curso lectivo 2022, siendo que a la mayoría de los casos se les ha comunicado el debido proceso (a fin de que presenten documentación médica actualizada), por lo que estamos sujetos a la presentación oportuna de los requisitos para una posible prórroga de su condición.</a:t>
            </a:r>
          </a:p>
          <a:p>
            <a:pPr algn="just">
              <a:lnSpc>
                <a:spcPct val="150000"/>
              </a:lnSpc>
            </a:pPr>
            <a:endParaRPr lang="es-CR" sz="1400" dirty="0">
              <a:solidFill>
                <a:schemeClr val="tx2"/>
              </a:solidFill>
              <a:latin typeface="Arial" panose="020B0604020202020204" pitchFamily="34" charset="0"/>
              <a:ea typeface="+mj-ea"/>
              <a:cs typeface="Arial" panose="020B0604020202020204" pitchFamily="34" charset="0"/>
            </a:endParaRPr>
          </a:p>
          <a:p>
            <a:pPr algn="just">
              <a:lnSpc>
                <a:spcPct val="150000"/>
              </a:lnSpc>
            </a:pPr>
            <a:r>
              <a:rPr lang="es-CR" sz="1400" b="1" dirty="0">
                <a:solidFill>
                  <a:schemeClr val="tx2"/>
                </a:solidFill>
                <a:latin typeface="Arial" panose="020B0604020202020204" pitchFamily="34" charset="0"/>
                <a:ea typeface="+mj-ea"/>
                <a:cs typeface="Arial" panose="020B0604020202020204" pitchFamily="34" charset="0"/>
              </a:rPr>
              <a:t>3</a:t>
            </a:r>
            <a:r>
              <a:rPr lang="es-CR" sz="1400" dirty="0">
                <a:solidFill>
                  <a:schemeClr val="tx2"/>
                </a:solidFill>
                <a:latin typeface="Arial" panose="020B0604020202020204" pitchFamily="34" charset="0"/>
                <a:ea typeface="+mj-ea"/>
                <a:cs typeface="Arial" panose="020B0604020202020204" pitchFamily="34" charset="0"/>
              </a:rPr>
              <a:t>. Cumplir con la cantidad de procesos que se ejecutan en la Unidad de Licencias, los cuales generan una serie de oficios e informes, que se derivan tanto por consultas de los servidores, autoridades superiores de este Ministerio, como por consultas de órganos jurisdiccionales, tales como Juzgados del Poder Judicial, Tribunales de Trabajo, Sala Segunda de la Corte Suprema de Justicia, la Contraloría General de la República, la Procuraduría General de la República, La Defensoría de los Habitantes, entre otros.</a:t>
            </a:r>
          </a:p>
          <a:p>
            <a:pPr algn="just">
              <a:lnSpc>
                <a:spcPct val="150000"/>
              </a:lnSpc>
            </a:pPr>
            <a:endParaRPr lang="es-CR" sz="1400" b="1" dirty="0"/>
          </a:p>
          <a:p>
            <a:pPr algn="just">
              <a:lnSpc>
                <a:spcPct val="150000"/>
              </a:lnSpc>
            </a:pPr>
            <a:endParaRPr lang="es-CR" dirty="0"/>
          </a:p>
        </p:txBody>
      </p:sp>
    </p:spTree>
    <p:extLst>
      <p:ext uri="{BB962C8B-B14F-4D97-AF65-F5344CB8AC3E}">
        <p14:creationId xmlns:p14="http://schemas.microsoft.com/office/powerpoint/2010/main" val="27198996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19</a:t>
            </a:fld>
            <a:endParaRPr lang="es-ES"/>
          </a:p>
        </p:txBody>
      </p:sp>
      <p:sp>
        <p:nvSpPr>
          <p:cNvPr id="5" name="CuadroTexto 4"/>
          <p:cNvSpPr txBox="1"/>
          <p:nvPr/>
        </p:nvSpPr>
        <p:spPr>
          <a:xfrm>
            <a:off x="477888" y="936224"/>
            <a:ext cx="8208912" cy="4385816"/>
          </a:xfrm>
          <a:prstGeom prst="rect">
            <a:avLst/>
          </a:prstGeom>
          <a:noFill/>
        </p:spPr>
        <p:txBody>
          <a:bodyPr wrap="square" rtlCol="0">
            <a:spAutoFit/>
          </a:bodyPr>
          <a:lstStyle/>
          <a:p>
            <a:pPr algn="ctr">
              <a:lnSpc>
                <a:spcPct val="150000"/>
              </a:lnSpc>
            </a:pPr>
            <a:r>
              <a:rPr lang="es-ES" sz="2800" b="1" u="sng" dirty="0">
                <a:solidFill>
                  <a:schemeClr val="tx2"/>
                </a:solidFill>
                <a:latin typeface="Arial" panose="020B0604020202020204" pitchFamily="34" charset="0"/>
                <a:cs typeface="Arial" panose="020B0604020202020204" pitchFamily="34" charset="0"/>
              </a:rPr>
              <a:t>Principales obstáculos por superar</a:t>
            </a: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solidFill>
                  <a:schemeClr val="tx2"/>
                </a:solidFill>
                <a:latin typeface="Arial" panose="020B0604020202020204" pitchFamily="34" charset="0"/>
                <a:ea typeface="+mj-ea"/>
                <a:cs typeface="Arial" panose="020B0604020202020204" pitchFamily="34" charset="0"/>
              </a:rPr>
              <a:t>4</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Continuar cumpliendo con los tiempos establecidos por Ley, para las respuestas de las solicitudes planteadas ante la Unidad de Licencias, dado el incremento en el volumen de trabajo, aunado a la creación de nuevas licencias y la carencia de recurso humano.</a:t>
            </a:r>
          </a:p>
          <a:p>
            <a:pPr algn="just">
              <a:lnSpc>
                <a:spcPct val="150000"/>
              </a:lnSpc>
            </a:pPr>
            <a:endParaRPr lang="es-CR" sz="1400" dirty="0">
              <a:solidFill>
                <a:schemeClr val="tx2"/>
              </a:solidFill>
              <a:latin typeface="Arial" panose="020B0604020202020204" pitchFamily="34" charset="0"/>
              <a:ea typeface="+mj-ea"/>
              <a:cs typeface="Arial" panose="020B0604020202020204" pitchFamily="34" charset="0"/>
            </a:endParaRPr>
          </a:p>
          <a:p>
            <a:pPr algn="just">
              <a:lnSpc>
                <a:spcPct val="150000"/>
              </a:lnSpc>
            </a:pPr>
            <a:r>
              <a:rPr lang="es-CR" sz="1400" b="1" dirty="0">
                <a:solidFill>
                  <a:schemeClr val="tx2"/>
                </a:solidFill>
                <a:latin typeface="Arial" panose="020B0604020202020204" pitchFamily="34" charset="0"/>
                <a:ea typeface="+mj-ea"/>
                <a:cs typeface="Arial" panose="020B0604020202020204" pitchFamily="34" charset="0"/>
              </a:rPr>
              <a:t>5</a:t>
            </a:r>
            <a:r>
              <a:rPr lang="es-CR" sz="1400" dirty="0">
                <a:solidFill>
                  <a:schemeClr val="tx2"/>
                </a:solidFill>
                <a:latin typeface="Arial" panose="020B0604020202020204" pitchFamily="34" charset="0"/>
                <a:ea typeface="+mj-ea"/>
                <a:cs typeface="Arial" panose="020B0604020202020204" pitchFamily="34" charset="0"/>
              </a:rPr>
              <a:t>. Cumplir con el Plan Operativo Anual de la Unidad de Licencias, para el año 2021.</a:t>
            </a:r>
          </a:p>
          <a:p>
            <a:pPr algn="just">
              <a:lnSpc>
                <a:spcPct val="150000"/>
              </a:lnSpc>
            </a:pPr>
            <a:r>
              <a:rPr lang="es-CR" sz="1400" dirty="0">
                <a:solidFill>
                  <a:schemeClr val="tx2"/>
                </a:solidFill>
                <a:latin typeface="Arial" panose="020B0604020202020204" pitchFamily="34" charset="0"/>
                <a:ea typeface="+mj-ea"/>
                <a:cs typeface="Arial" panose="020B0604020202020204" pitchFamily="34" charset="0"/>
              </a:rPr>
              <a:t> </a:t>
            </a:r>
          </a:p>
          <a:p>
            <a:pPr algn="just">
              <a:lnSpc>
                <a:spcPct val="150000"/>
              </a:lnSpc>
            </a:pPr>
            <a:r>
              <a:rPr lang="es-CR" sz="1400" b="1" dirty="0">
                <a:solidFill>
                  <a:schemeClr val="tx2"/>
                </a:solidFill>
                <a:latin typeface="Arial" panose="020B0604020202020204" pitchFamily="34" charset="0"/>
                <a:ea typeface="+mj-ea"/>
                <a:cs typeface="Arial" panose="020B0604020202020204" pitchFamily="34" charset="0"/>
              </a:rPr>
              <a:t>6</a:t>
            </a:r>
            <a:r>
              <a:rPr lang="es-CR" sz="1400" dirty="0">
                <a:solidFill>
                  <a:schemeClr val="tx2"/>
                </a:solidFill>
                <a:latin typeface="Arial" panose="020B0604020202020204" pitchFamily="34" charset="0"/>
                <a:ea typeface="+mj-ea"/>
                <a:cs typeface="Arial" panose="020B0604020202020204" pitchFamily="34" charset="0"/>
              </a:rPr>
              <a:t>. Incorporar el uso de nuevas herramientas tecnológicas en las labores diarias que ejecuta la Unidad de Licencias, con la finalidad de brindar cada vez un mejor servicio al cliente. </a:t>
            </a:r>
          </a:p>
          <a:p>
            <a:pPr algn="just">
              <a:lnSpc>
                <a:spcPct val="150000"/>
              </a:lnSpc>
            </a:pPr>
            <a:endParaRPr lang="es-CR" sz="1400" b="1" dirty="0"/>
          </a:p>
          <a:p>
            <a:pPr algn="just">
              <a:lnSpc>
                <a:spcPct val="150000"/>
              </a:lnSpc>
            </a:pPr>
            <a:endParaRPr lang="es-CR" dirty="0"/>
          </a:p>
        </p:txBody>
      </p:sp>
    </p:spTree>
    <p:extLst>
      <p:ext uri="{BB962C8B-B14F-4D97-AF65-F5344CB8AC3E}">
        <p14:creationId xmlns:p14="http://schemas.microsoft.com/office/powerpoint/2010/main" val="42157395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1508105"/>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Unidad de Licencias</a:t>
            </a:r>
          </a:p>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a:t>
            </a:r>
          </a:p>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Trimestre 2021</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2</a:t>
            </a:fld>
            <a:endParaRPr lang="es-ES" dirty="0"/>
          </a:p>
        </p:txBody>
      </p:sp>
    </p:spTree>
    <p:extLst>
      <p:ext uri="{BB962C8B-B14F-4D97-AF65-F5344CB8AC3E}">
        <p14:creationId xmlns:p14="http://schemas.microsoft.com/office/powerpoint/2010/main" val="25242612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1508105"/>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Unidad de Reclutamiento y Selección</a:t>
            </a:r>
          </a:p>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a:t>
            </a:r>
          </a:p>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Trimestre 2021</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20</a:t>
            </a:fld>
            <a:endParaRPr lang="es-ES" dirty="0"/>
          </a:p>
        </p:txBody>
      </p:sp>
    </p:spTree>
    <p:extLst>
      <p:ext uri="{BB962C8B-B14F-4D97-AF65-F5344CB8AC3E}">
        <p14:creationId xmlns:p14="http://schemas.microsoft.com/office/powerpoint/2010/main" val="26539406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a:t>	</a:t>
            </a:r>
            <a:br>
              <a:rPr lang="es-ES" sz="3200" b="1" dirty="0"/>
            </a:br>
            <a:br>
              <a:rPr lang="es-ES" sz="3200" b="1" dirty="0"/>
            </a:br>
            <a:br>
              <a:rPr lang="es-ES" sz="3200" b="1" dirty="0"/>
            </a:br>
            <a:br>
              <a:rPr lang="es-ES" sz="3200" b="1" dirty="0"/>
            </a:br>
            <a:r>
              <a:rPr lang="es-ES" sz="3100" b="1" u="sng" dirty="0">
                <a:latin typeface="Arial" panose="020B0604020202020204" pitchFamily="34" charset="0"/>
                <a:cs typeface="Arial" panose="020B0604020202020204" pitchFamily="34" charset="0"/>
              </a:rPr>
              <a:t>Labor sustantiva:</a:t>
            </a: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21</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CuadroTexto 7"/>
          <p:cNvSpPr txBox="1"/>
          <p:nvPr/>
        </p:nvSpPr>
        <p:spPr>
          <a:xfrm>
            <a:off x="827584" y="1765158"/>
            <a:ext cx="7344816" cy="5324535"/>
          </a:xfrm>
          <a:prstGeom prst="rect">
            <a:avLst/>
          </a:prstGeom>
          <a:noFill/>
        </p:spPr>
        <p:txBody>
          <a:bodyPr wrap="square" rtlCol="0">
            <a:spAutoFit/>
          </a:bodyPr>
          <a:lstStyle/>
          <a:p>
            <a:pPr marL="285750" indent="-285750">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342900" indent="-342900" algn="just">
              <a:buFont typeface="+mj-lt"/>
              <a:buAutoNum type="arabicPeriod"/>
            </a:pPr>
            <a:r>
              <a:rPr lang="es-CR" sz="1400" dirty="0">
                <a:latin typeface="Arial" panose="020B0604020202020204" pitchFamily="34" charset="0"/>
                <a:cs typeface="Arial" panose="020B0604020202020204" pitchFamily="34" charset="0"/>
              </a:rPr>
              <a:t>Estudios de Período de Prueba Negativo</a:t>
            </a:r>
          </a:p>
          <a:p>
            <a:pPr marL="342900" indent="-342900" algn="just">
              <a:buFont typeface="+mj-lt"/>
              <a:buAutoNum type="arabicPeriod"/>
            </a:pPr>
            <a:endParaRPr lang="es-CR" sz="1400" dirty="0">
              <a:latin typeface="Arial" panose="020B0604020202020204" pitchFamily="34" charset="0"/>
              <a:cs typeface="Arial" panose="020B0604020202020204" pitchFamily="34" charset="0"/>
            </a:endParaRPr>
          </a:p>
          <a:p>
            <a:pPr marL="342900" indent="-342900" algn="just">
              <a:buFont typeface="+mj-lt"/>
              <a:buAutoNum type="arabicPeriod"/>
            </a:pPr>
            <a:r>
              <a:rPr lang="es-CR" sz="1400" dirty="0">
                <a:latin typeface="Arial" panose="020B0604020202020204" pitchFamily="34" charset="0"/>
                <a:cs typeface="Arial" panose="020B0604020202020204" pitchFamily="34" charset="0"/>
              </a:rPr>
              <a:t>Estudios de Vida y Costumbres Título I y Título II</a:t>
            </a:r>
          </a:p>
          <a:p>
            <a:pPr marL="342900" indent="-342900" algn="just">
              <a:buFont typeface="+mj-lt"/>
              <a:buAutoNum type="arabicPeriod"/>
            </a:pPr>
            <a:endParaRPr lang="es-CR" sz="1400" dirty="0">
              <a:latin typeface="Arial" panose="020B0604020202020204" pitchFamily="34" charset="0"/>
              <a:cs typeface="Arial" panose="020B0604020202020204" pitchFamily="34" charset="0"/>
            </a:endParaRPr>
          </a:p>
          <a:p>
            <a:pPr marL="342900" indent="-342900" algn="just">
              <a:buFont typeface="+mj-lt"/>
              <a:buAutoNum type="arabicPeriod"/>
            </a:pPr>
            <a:r>
              <a:rPr lang="es-CR" sz="1400" dirty="0">
                <a:latin typeface="Arial" panose="020B0604020202020204" pitchFamily="34" charset="0"/>
                <a:cs typeface="Arial" panose="020B0604020202020204" pitchFamily="34" charset="0"/>
              </a:rPr>
              <a:t>Concursos Internos Título I </a:t>
            </a:r>
          </a:p>
          <a:p>
            <a:pPr marL="342900" indent="-342900" algn="just">
              <a:buFont typeface="+mj-lt"/>
              <a:buAutoNum type="arabicPeriod"/>
            </a:pPr>
            <a:endParaRPr lang="es-CR" sz="1400" dirty="0">
              <a:latin typeface="Arial" panose="020B0604020202020204" pitchFamily="34" charset="0"/>
              <a:cs typeface="Arial" panose="020B0604020202020204" pitchFamily="34" charset="0"/>
            </a:endParaRPr>
          </a:p>
          <a:p>
            <a:pPr marL="342900" indent="-342900" algn="just">
              <a:buFont typeface="+mj-lt"/>
              <a:buAutoNum type="arabicPeriod"/>
            </a:pPr>
            <a:r>
              <a:rPr lang="es-CR" sz="1400" dirty="0">
                <a:latin typeface="Arial" panose="020B0604020202020204" pitchFamily="34" charset="0"/>
                <a:cs typeface="Arial" panose="020B0604020202020204" pitchFamily="34" charset="0"/>
              </a:rPr>
              <a:t>Concursos Internos Título II (estratos técnico-docentes y administrativo-docentes)</a:t>
            </a:r>
          </a:p>
          <a:p>
            <a:pPr marL="342900" indent="-342900" algn="just">
              <a:buFont typeface="+mj-lt"/>
              <a:buAutoNum type="arabicPeriod"/>
            </a:pPr>
            <a:endParaRPr lang="es-CR" sz="1400" dirty="0">
              <a:latin typeface="Arial" panose="020B0604020202020204" pitchFamily="34" charset="0"/>
              <a:cs typeface="Arial" panose="020B0604020202020204" pitchFamily="34" charset="0"/>
            </a:endParaRPr>
          </a:p>
          <a:p>
            <a:pPr marL="342900" indent="-342900" algn="just">
              <a:buFont typeface="+mj-lt"/>
              <a:buAutoNum type="arabicPeriod"/>
            </a:pPr>
            <a:r>
              <a:rPr lang="es-ES" sz="1400" dirty="0">
                <a:latin typeface="Arial" panose="020B0604020202020204" pitchFamily="34" charset="0"/>
                <a:cs typeface="Arial" panose="020B0604020202020204" pitchFamily="34" charset="0"/>
              </a:rPr>
              <a:t>Tramite de la Propuesta de ingresos docentes en propiedad que emite el Área de Carrera Docente -DGSC- a finales de cada año</a:t>
            </a:r>
          </a:p>
          <a:p>
            <a:pPr marL="342900" indent="-342900" algn="just">
              <a:buFont typeface="+mj-lt"/>
              <a:buAutoNum type="arabicPeriod"/>
            </a:pPr>
            <a:endParaRPr lang="es-ES" sz="1400" dirty="0">
              <a:latin typeface="Arial" panose="020B0604020202020204" pitchFamily="34" charset="0"/>
              <a:cs typeface="Arial" panose="020B0604020202020204" pitchFamily="34" charset="0"/>
            </a:endParaRPr>
          </a:p>
          <a:p>
            <a:pPr marL="342900" indent="-342900" algn="just">
              <a:buFont typeface="+mj-lt"/>
              <a:buAutoNum type="arabicPeriod"/>
            </a:pPr>
            <a:r>
              <a:rPr lang="es-ES" sz="1400" dirty="0">
                <a:latin typeface="Arial" panose="020B0604020202020204" pitchFamily="34" charset="0"/>
                <a:cs typeface="Arial" panose="020B0604020202020204" pitchFamily="34" charset="0"/>
              </a:rPr>
              <a:t>Tramite de Nominas recibidas, emitidas por la Dirección General de Servicio Civil.</a:t>
            </a:r>
          </a:p>
          <a:p>
            <a:pPr marL="342900" indent="-342900" algn="just">
              <a:buFont typeface="+mj-lt"/>
              <a:buAutoNum type="arabicPeriod"/>
            </a:pPr>
            <a:endParaRPr lang="es-ES" sz="1400" dirty="0">
              <a:latin typeface="Arial" panose="020B0604020202020204" pitchFamily="34" charset="0"/>
              <a:cs typeface="Arial" panose="020B0604020202020204" pitchFamily="34" charset="0"/>
            </a:endParaRPr>
          </a:p>
          <a:p>
            <a:pPr marL="342900" indent="-342900" algn="just">
              <a:buFont typeface="+mj-lt"/>
              <a:buAutoNum type="arabicPeriod"/>
            </a:pPr>
            <a:r>
              <a:rPr lang="es-ES" sz="1400" dirty="0">
                <a:latin typeface="Arial" panose="020B0604020202020204" pitchFamily="34" charset="0"/>
                <a:cs typeface="Arial" panose="020B0604020202020204" pitchFamily="34" charset="0"/>
              </a:rPr>
              <a:t>Realización de concursos para llenar cargos de Subauditor y de Auditor Institucional.</a:t>
            </a:r>
          </a:p>
          <a:p>
            <a:pPr marL="342900" indent="-342900" algn="just">
              <a:buFont typeface="+mj-lt"/>
              <a:buAutoNum type="arabicPeriod"/>
            </a:pPr>
            <a:endParaRPr lang="es-ES" sz="1400" dirty="0">
              <a:latin typeface="Arial" panose="020B0604020202020204" pitchFamily="34" charset="0"/>
              <a:cs typeface="Arial" panose="020B0604020202020204" pitchFamily="34" charset="0"/>
            </a:endParaRPr>
          </a:p>
          <a:p>
            <a:pPr marL="342900" indent="-342900" algn="just">
              <a:buFont typeface="+mj-lt"/>
              <a:buAutoNum type="arabicPeriod"/>
            </a:pPr>
            <a:r>
              <a:rPr lang="es-E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Elaboración de pedimentos de personal de puestos del Título I tanto para Concursos Internos como los Externos de la Dirección General de Servicio Civil.</a:t>
            </a:r>
          </a:p>
          <a:p>
            <a:pPr marL="342900" indent="-342900" algn="just">
              <a:buFont typeface="+mj-lt"/>
              <a:buAutoNum type="arabicPeriod"/>
            </a:pPr>
            <a:endParaRPr lang="es-ES"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lgn="just">
              <a:buFont typeface="+mj-lt"/>
              <a:buAutoNum type="arabicPeriod"/>
            </a:pPr>
            <a:r>
              <a:rPr lang="es-E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Elaboración de pedimentos de personal de puestos del Título II del ESC para resolver mediante concursos, o para la aprobación de la inopia.</a:t>
            </a:r>
          </a:p>
          <a:p>
            <a:pPr marL="342900" indent="-342900">
              <a:buFont typeface="+mj-lt"/>
              <a:buAutoNum type="arabicPeriod"/>
            </a:pPr>
            <a:endParaRPr lang="es-CR"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s-CR" dirty="0"/>
          </a:p>
        </p:txBody>
      </p:sp>
    </p:spTree>
    <p:extLst>
      <p:ext uri="{BB962C8B-B14F-4D97-AF65-F5344CB8AC3E}">
        <p14:creationId xmlns:p14="http://schemas.microsoft.com/office/powerpoint/2010/main" val="3508999751"/>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564672"/>
          </a:xfrm>
        </p:spPr>
        <p:txBody>
          <a:bodyPr>
            <a:normAutofit/>
          </a:bodyPr>
          <a:lstStyle/>
          <a:p>
            <a:pPr algn="ctr"/>
            <a:r>
              <a:rPr lang="es-ES" sz="2800" b="1" u="sng" dirty="0">
                <a:latin typeface="Arial" panose="020B0604020202020204" pitchFamily="34" charset="0"/>
                <a:cs typeface="Arial" panose="020B0604020202020204" pitchFamily="34" charset="0"/>
              </a:rPr>
              <a:t>Labor sustantiva:</a:t>
            </a:r>
            <a:endParaRPr lang="es-CR" sz="2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22</a:t>
            </a:fld>
            <a:endParaRPr lang="es-ES"/>
          </a:p>
        </p:txBody>
      </p:sp>
      <p:sp>
        <p:nvSpPr>
          <p:cNvPr id="6" name="Rectángulo 5"/>
          <p:cNvSpPr/>
          <p:nvPr/>
        </p:nvSpPr>
        <p:spPr>
          <a:xfrm>
            <a:off x="746446" y="1396940"/>
            <a:ext cx="7531248" cy="5755422"/>
          </a:xfrm>
          <a:prstGeom prst="rect">
            <a:avLst/>
          </a:prstGeom>
        </p:spPr>
        <p:txBody>
          <a:bodyPr wrap="square">
            <a:spAutoFit/>
          </a:bodyPr>
          <a:lstStyle/>
          <a:p>
            <a:pPr marL="342900" indent="-342900" algn="just">
              <a:buAutoNum type="arabicPeriod" startAt="10"/>
            </a:pPr>
            <a:r>
              <a:rPr lang="es-ES" sz="1400" dirty="0">
                <a:latin typeface="Arial" panose="020B0604020202020204" pitchFamily="34" charset="0"/>
                <a:cs typeface="Arial" panose="020B0604020202020204" pitchFamily="34" charset="0"/>
              </a:rPr>
              <a:t>Trámite de solicitudes para la aplicación artículo 11 del RESC.</a:t>
            </a:r>
          </a:p>
          <a:p>
            <a:pPr marL="342900" indent="-342900" algn="just">
              <a:buAutoNum type="arabicPeriod" startAt="10"/>
            </a:pPr>
            <a:endParaRPr lang="es-ES" sz="1400" dirty="0">
              <a:latin typeface="Arial" panose="020B0604020202020204" pitchFamily="34" charset="0"/>
              <a:cs typeface="Arial" panose="020B0604020202020204" pitchFamily="34" charset="0"/>
            </a:endParaRPr>
          </a:p>
          <a:p>
            <a:pPr marL="342900" indent="-342900" algn="just">
              <a:buAutoNum type="arabicPeriod" startAt="10"/>
            </a:pPr>
            <a:r>
              <a:rPr lang="es-ES" sz="1400" dirty="0">
                <a:latin typeface="Arial" panose="020B0604020202020204" pitchFamily="34" charset="0"/>
                <a:ea typeface="Times New Roman" panose="02020603050405020304" pitchFamily="18" charset="0"/>
                <a:cs typeface="Arial" panose="020B0604020202020204" pitchFamily="34" charset="0"/>
              </a:rPr>
              <a:t>Trámite de solicitudes de reingreso por artículo 14 del RESC.</a:t>
            </a:r>
          </a:p>
          <a:p>
            <a:pPr marL="342900" indent="-342900" algn="just">
              <a:buFont typeface="+mj-lt"/>
              <a:buAutoNum type="arabicPeriod" startAt="8"/>
            </a:pPr>
            <a:endParaRPr lang="es-ES" sz="1400"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a:buFont typeface="+mj-lt"/>
              <a:buAutoNum type="arabicPeriod" startAt="12"/>
            </a:pPr>
            <a:r>
              <a:rPr lang="es-ES" sz="1400" dirty="0">
                <a:latin typeface="Arial" panose="020B0604020202020204" pitchFamily="34" charset="0"/>
                <a:ea typeface="Times New Roman" panose="02020603050405020304" pitchFamily="18" charset="0"/>
                <a:cs typeface="Arial" panose="020B0604020202020204" pitchFamily="34" charset="0"/>
              </a:rPr>
              <a:t>Participación en la Comisión Bipartita</a:t>
            </a:r>
          </a:p>
          <a:p>
            <a:pPr marL="342900" indent="-342900" algn="just">
              <a:buFont typeface="+mj-lt"/>
              <a:buAutoNum type="arabicPeriod" startAt="12"/>
            </a:pPr>
            <a:endParaRPr lang="es-ES" sz="1400"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a:buFont typeface="+mj-lt"/>
              <a:buAutoNum type="arabicPeriod" startAt="12"/>
            </a:pPr>
            <a:r>
              <a:rPr lang="es-ES" sz="1400" dirty="0">
                <a:latin typeface="Arial" panose="020B0604020202020204" pitchFamily="34" charset="0"/>
                <a:ea typeface="Times New Roman" panose="02020603050405020304" pitchFamily="18" charset="0"/>
                <a:cs typeface="Arial" panose="020B0604020202020204" pitchFamily="34" charset="0"/>
              </a:rPr>
              <a:t>Participación en la Comisión Especializada </a:t>
            </a:r>
            <a:r>
              <a:rPr lang="es-CR" sz="1400" dirty="0">
                <a:latin typeface="Arial" panose="020B0604020202020204" pitchFamily="34" charset="0"/>
                <a:ea typeface="Times New Roman" panose="02020603050405020304" pitchFamily="18" charset="0"/>
                <a:cs typeface="Arial" panose="020B0604020202020204" pitchFamily="34" charset="0"/>
              </a:rPr>
              <a:t>Ley 8862 de Inclusión y Protección de las Personas con Discapacidad en el Sector Público</a:t>
            </a:r>
            <a:r>
              <a:rPr lang="es-ES" sz="1400" dirty="0">
                <a:latin typeface="Arial" panose="020B0604020202020204" pitchFamily="34" charset="0"/>
                <a:ea typeface="Times New Roman" panose="02020603050405020304" pitchFamily="18" charset="0"/>
                <a:cs typeface="Arial" panose="020B0604020202020204" pitchFamily="34" charset="0"/>
              </a:rPr>
              <a:t>.</a:t>
            </a:r>
          </a:p>
          <a:p>
            <a:pPr marL="342900" indent="-342900" algn="just">
              <a:buFont typeface="+mj-lt"/>
              <a:buAutoNum type="arabicPeriod" startAt="12"/>
            </a:pPr>
            <a:endParaRPr lang="es-ES" sz="1400"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a:buFont typeface="+mj-lt"/>
              <a:buAutoNum type="arabicPeriod" startAt="12"/>
            </a:pPr>
            <a:r>
              <a:rPr lang="es-ES" sz="1400" dirty="0">
                <a:latin typeface="Arial" panose="020B0604020202020204" pitchFamily="34" charset="0"/>
                <a:ea typeface="Times New Roman" panose="02020603050405020304" pitchFamily="18" charset="0"/>
                <a:cs typeface="Arial" panose="020B0604020202020204" pitchFamily="34" charset="0"/>
              </a:rPr>
              <a:t>Designación de un representante para la CIAD-MEP</a:t>
            </a:r>
          </a:p>
          <a:p>
            <a:pPr marL="342900" indent="-342900" algn="just">
              <a:buFont typeface="+mj-lt"/>
              <a:buAutoNum type="arabicPeriod" startAt="12"/>
            </a:pPr>
            <a:endParaRPr lang="es-ES" sz="1400" dirty="0">
              <a:latin typeface="Arial" panose="020B0604020202020204" pitchFamily="34" charset="0"/>
              <a:cs typeface="Arial" panose="020B0604020202020204" pitchFamily="34" charset="0"/>
            </a:endParaRPr>
          </a:p>
          <a:p>
            <a:pPr marL="342900" indent="-342900" algn="just">
              <a:buFont typeface="+mj-lt"/>
              <a:buAutoNum type="arabicPeriod" startAt="12"/>
            </a:pPr>
            <a:r>
              <a:rPr lang="es-CR" sz="1400" dirty="0">
                <a:latin typeface="Arial" panose="020B0604020202020204" pitchFamily="34" charset="0"/>
                <a:cs typeface="Arial" panose="020B0604020202020204" pitchFamily="34" charset="0"/>
              </a:rPr>
              <a:t>Proceso de entrevistas de las ternas emitidas por la Dirección General de Servicio Civil.</a:t>
            </a:r>
          </a:p>
          <a:p>
            <a:pPr marL="342900" indent="-342900" algn="just">
              <a:buFont typeface="+mj-lt"/>
              <a:buAutoNum type="arabicPeriod" startAt="12"/>
            </a:pPr>
            <a:endParaRPr lang="es-CR" sz="1400" dirty="0">
              <a:latin typeface="Arial" panose="020B0604020202020204" pitchFamily="34" charset="0"/>
              <a:cs typeface="Arial" panose="020B0604020202020204" pitchFamily="34" charset="0"/>
            </a:endParaRPr>
          </a:p>
          <a:p>
            <a:pPr marL="342900" indent="-342900" algn="just">
              <a:buFont typeface="+mj-lt"/>
              <a:buAutoNum type="arabicPeriod" startAt="12"/>
            </a:pPr>
            <a:r>
              <a:rPr lang="es-CR" sz="1400" dirty="0">
                <a:latin typeface="Arial" panose="020B0604020202020204" pitchFamily="34" charset="0"/>
                <a:cs typeface="Arial" panose="020B0604020202020204" pitchFamily="34" charset="0"/>
              </a:rPr>
              <a:t>Elaboración y resoluciones de ternas o nóminas de los Concurso Internos del Título I según lo establecido en la DG-101-2020 de la DGSC, de fecha 14 de diciembre del 2020.</a:t>
            </a:r>
          </a:p>
          <a:p>
            <a:pPr marL="342900" indent="-342900" algn="just">
              <a:buFont typeface="+mj-lt"/>
              <a:buAutoNum type="arabicPeriod" startAt="12"/>
            </a:pPr>
            <a:endParaRPr lang="es-CR" sz="1400" dirty="0">
              <a:latin typeface="Arial" panose="020B0604020202020204" pitchFamily="34" charset="0"/>
              <a:cs typeface="Arial" panose="020B0604020202020204" pitchFamily="34" charset="0"/>
            </a:endParaRPr>
          </a:p>
          <a:p>
            <a:pPr marL="342900" indent="-342900" algn="just">
              <a:buFont typeface="+mj-lt"/>
              <a:buAutoNum type="arabicPeriod" startAt="12"/>
            </a:pPr>
            <a:r>
              <a:rPr lang="es-CR" sz="1400" dirty="0">
                <a:latin typeface="Arial" panose="020B0604020202020204" pitchFamily="34" charset="0"/>
                <a:cs typeface="Arial" panose="020B0604020202020204" pitchFamily="34" charset="0"/>
              </a:rPr>
              <a:t>Elaboración de ternas de los Concursos Internos y Externos, de los puestos contemplados en el Artículo 15 del Reglamento del Estatuto del Servicio Civil.</a:t>
            </a:r>
          </a:p>
          <a:p>
            <a:pPr marL="342900" indent="-342900" algn="just">
              <a:buFont typeface="+mj-lt"/>
              <a:buAutoNum type="arabicPeriod" startAt="12"/>
            </a:pPr>
            <a:endParaRPr lang="es-CR" sz="1400" dirty="0">
              <a:latin typeface="Arial" panose="020B0604020202020204" pitchFamily="34" charset="0"/>
              <a:cs typeface="Arial" panose="020B0604020202020204" pitchFamily="34" charset="0"/>
            </a:endParaRPr>
          </a:p>
          <a:p>
            <a:pPr marL="342900" indent="-342900" algn="just">
              <a:buFont typeface="+mj-lt"/>
              <a:buAutoNum type="arabicPeriod" startAt="12"/>
            </a:pPr>
            <a:r>
              <a:rPr lang="es-CR" sz="1400" dirty="0">
                <a:latin typeface="Arial" panose="020B0604020202020204" pitchFamily="34" charset="0"/>
                <a:cs typeface="Arial" panose="020B0604020202020204" pitchFamily="34" charset="0"/>
              </a:rPr>
              <a:t>Elaboración, programación y análisis de los Concursos Internos y Externos, de los puestos contemplados en el Artículo 15 del Reglamento del Estatuto del Servicio Civil.</a:t>
            </a:r>
          </a:p>
          <a:p>
            <a:pPr marL="342900" indent="-342900" algn="just">
              <a:buFont typeface="+mj-lt"/>
              <a:buAutoNum type="arabicPeriod" startAt="8"/>
            </a:pPr>
            <a:endParaRPr lang="es-ES" sz="1400" dirty="0">
              <a:latin typeface="Arial" panose="020B0604020202020204" pitchFamily="34" charset="0"/>
              <a:cs typeface="Arial" panose="020B0604020202020204" pitchFamily="34" charset="0"/>
            </a:endParaRPr>
          </a:p>
          <a:p>
            <a:pPr marL="342900" lvl="0" indent="-342900" algn="just">
              <a:buFont typeface="+mj-lt"/>
              <a:buAutoNum type="arabicPeriod" startAt="12"/>
            </a:pPr>
            <a:r>
              <a:rPr lang="es-CR" sz="1400" dirty="0">
                <a:solidFill>
                  <a:prstClr val="black"/>
                </a:solidFill>
                <a:latin typeface="Arial" panose="020B0604020202020204" pitchFamily="34" charset="0"/>
                <a:cs typeface="Arial" panose="020B0604020202020204" pitchFamily="34" charset="0"/>
              </a:rPr>
              <a:t>Elaboración, programación y ejecución de los Concursos Internos, de los puestos contemplados en el Título I del Estatuto del Servicio Civil.</a:t>
            </a:r>
          </a:p>
          <a:p>
            <a:pPr marL="285750" indent="-285750" algn="just">
              <a:buFont typeface="Arial" panose="020B0604020202020204" pitchFamily="34" charset="0"/>
              <a:buChar char="•"/>
            </a:pPr>
            <a:endParaRPr lang="es-C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4662260"/>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23</a:t>
            </a:fld>
            <a:endParaRPr lang="es-ES"/>
          </a:p>
        </p:txBody>
      </p:sp>
      <p:sp>
        <p:nvSpPr>
          <p:cNvPr id="4" name="CuadroTexto 3"/>
          <p:cNvSpPr txBox="1"/>
          <p:nvPr/>
        </p:nvSpPr>
        <p:spPr>
          <a:xfrm>
            <a:off x="521575" y="1268760"/>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21575" y="920564"/>
            <a:ext cx="8229600" cy="4339650"/>
          </a:xfrm>
          <a:prstGeom prst="rect">
            <a:avLst/>
          </a:prstGeom>
        </p:spPr>
        <p:txBody>
          <a:bodyPr wrap="square">
            <a:spAutoFit/>
          </a:bodyPr>
          <a:lstStyle/>
          <a:p>
            <a:pPr algn="ctr">
              <a:lnSpc>
                <a:spcPct val="150000"/>
              </a:lnSpc>
            </a:pPr>
            <a:r>
              <a:rPr lang="es-ES" sz="2800" b="1" u="sng" dirty="0">
                <a:solidFill>
                  <a:schemeClr val="tx2"/>
                </a:solidFill>
                <a:latin typeface="Arial" panose="020B0604020202020204" pitchFamily="34" charset="0"/>
              </a:rPr>
              <a:t>Objetivos y resultados</a:t>
            </a:r>
          </a:p>
          <a:p>
            <a:pPr algn="ctr">
              <a:lnSpc>
                <a:spcPct val="150000"/>
              </a:lnSpc>
            </a:pPr>
            <a:endParaRPr lang="es-ES" sz="1300" b="1" u="sng" dirty="0">
              <a:solidFill>
                <a:schemeClr val="tx2"/>
              </a:solidFill>
              <a:latin typeface="Arial" panose="020B0604020202020204" pitchFamily="34" charset="0"/>
            </a:endParaRPr>
          </a:p>
          <a:p>
            <a:pPr>
              <a:lnSpc>
                <a:spcPct val="150000"/>
              </a:lnSpc>
            </a:pPr>
            <a:r>
              <a:rPr lang="es-ES" sz="1300"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1. Estudios de Periodo de Prueba Negativo.</a:t>
            </a:r>
            <a:endParaRPr lang="es-ES" sz="13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50000"/>
              </a:lnSpc>
            </a:pPr>
            <a:r>
              <a:rPr lang="es-ES" sz="1300" b="1" u="sng" dirty="0">
                <a:latin typeface="Arial" panose="020B0604020202020204" pitchFamily="34" charset="0"/>
                <a:cs typeface="Arial" panose="020B0604020202020204" pitchFamily="34" charset="0"/>
              </a:rPr>
              <a:t>Objetivo</a:t>
            </a:r>
            <a:r>
              <a:rPr lang="es-ES" sz="1300" dirty="0">
                <a:latin typeface="Arial" panose="020B0604020202020204" pitchFamily="34" charset="0"/>
                <a:cs typeface="Arial" panose="020B0604020202020204" pitchFamily="34" charset="0"/>
              </a:rPr>
              <a:t>: </a:t>
            </a:r>
          </a:p>
          <a:p>
            <a:pPr>
              <a:lnSpc>
                <a:spcPct val="150000"/>
              </a:lnSpc>
            </a:pPr>
            <a:endParaRPr lang="es-ES" sz="1300"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s-CR" sz="1300" dirty="0">
                <a:latin typeface="Arial" panose="020B0604020202020204" pitchFamily="34" charset="0"/>
                <a:ea typeface="Calibri" panose="020F0502020204030204" pitchFamily="34" charset="0"/>
                <a:cs typeface="Times New Roman" panose="02020603050405020304" pitchFamily="18" charset="0"/>
              </a:rPr>
              <a:t>Registrar y tramitar el procedimiento para la valoración del periodo de prueba de la persona que ingresa en propiedad para que dicho procedimiento pueda ser ejecutado de una manera efectiva.</a:t>
            </a:r>
          </a:p>
          <a:p>
            <a:pPr>
              <a:lnSpc>
                <a:spcPct val="150000"/>
              </a:lnSpc>
            </a:pPr>
            <a:endParaRPr lang="es-ES" sz="1300" dirty="0">
              <a:latin typeface="Arial" panose="020B0604020202020204" pitchFamily="34" charset="0"/>
              <a:cs typeface="Arial" panose="020B0604020202020204" pitchFamily="34" charset="0"/>
            </a:endParaRPr>
          </a:p>
          <a:p>
            <a:pPr>
              <a:lnSpc>
                <a:spcPct val="150000"/>
              </a:lnSpc>
            </a:pPr>
            <a:r>
              <a:rPr lang="es-ES" sz="1300" b="1" u="sng" dirty="0">
                <a:latin typeface="Arial" panose="020B0604020202020204" pitchFamily="34" charset="0"/>
                <a:cs typeface="Arial" panose="020B0604020202020204" pitchFamily="34" charset="0"/>
              </a:rPr>
              <a:t>Resultado: </a:t>
            </a:r>
          </a:p>
          <a:p>
            <a:pPr>
              <a:lnSpc>
                <a:spcPct val="150000"/>
              </a:lnSpc>
            </a:pPr>
            <a:endParaRPr lang="es-ES" sz="1300" dirty="0">
              <a:latin typeface="Arial" panose="020B0604020202020204" pitchFamily="34" charset="0"/>
              <a:cs typeface="Arial" panose="020B0604020202020204" pitchFamily="34" charset="0"/>
            </a:endParaRPr>
          </a:p>
          <a:p>
            <a:pPr algn="just">
              <a:lnSpc>
                <a:spcPct val="150000"/>
              </a:lnSpc>
            </a:pPr>
            <a:r>
              <a:rPr lang="es-CR" sz="1300" dirty="0">
                <a:latin typeface="Arial" panose="020B0604020202020204" pitchFamily="34" charset="0"/>
                <a:ea typeface="Calibri" panose="020F0502020204030204" pitchFamily="34" charset="0"/>
                <a:cs typeface="Arial" panose="020B0604020202020204" pitchFamily="34" charset="0"/>
              </a:rPr>
              <a:t>Se han reportado 1 estudio de periodo de prueba negativo en el año  2021, y se ratificó la propiedad del funcionario.</a:t>
            </a:r>
          </a:p>
          <a:p>
            <a:pPr algn="just">
              <a:lnSpc>
                <a:spcPct val="150000"/>
              </a:lnSpc>
            </a:pPr>
            <a:endParaRPr lang="es-CR" sz="13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166771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24</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38631" y="824410"/>
            <a:ext cx="8229600" cy="5032147"/>
          </a:xfrm>
          <a:prstGeom prst="rect">
            <a:avLst/>
          </a:prstGeom>
        </p:spPr>
        <p:txBody>
          <a:bodyPr wrap="square">
            <a:spAutoFit/>
          </a:bodyPr>
          <a:lstStyle/>
          <a:p>
            <a:pPr algn="ctr">
              <a:lnSpc>
                <a:spcPct val="150000"/>
              </a:lnSpc>
            </a:pPr>
            <a:r>
              <a:rPr lang="es-ES" sz="2800" b="1" u="sng" dirty="0">
                <a:solidFill>
                  <a:schemeClr val="tx2"/>
                </a:solidFill>
                <a:latin typeface="Arial" panose="020B0604020202020204" pitchFamily="34" charset="0"/>
              </a:rPr>
              <a:t>Objetivos y resultados</a:t>
            </a:r>
          </a:p>
          <a:p>
            <a:pPr algn="ctr">
              <a:lnSpc>
                <a:spcPct val="150000"/>
              </a:lnSpc>
            </a:pPr>
            <a:endParaRPr lang="es-ES" sz="400" b="1" u="sng" dirty="0">
              <a:solidFill>
                <a:schemeClr val="tx2"/>
              </a:solidFill>
              <a:latin typeface="Arial" panose="020B0604020202020204" pitchFamily="34" charset="0"/>
            </a:endParaRPr>
          </a:p>
          <a:p>
            <a:pPr>
              <a:lnSpc>
                <a:spcPct val="150000"/>
              </a:lnSpc>
            </a:pPr>
            <a:r>
              <a:rPr lang="es-ES" sz="1400" b="1" dirty="0">
                <a:latin typeface="Arial" panose="020B0604020202020204" pitchFamily="34" charset="0"/>
                <a:cs typeface="Arial" panose="020B0604020202020204" pitchFamily="34" charset="0"/>
              </a:rPr>
              <a:t>2. Estudios de Vida y Costumbres </a:t>
            </a:r>
          </a:p>
          <a:p>
            <a:pPr>
              <a:lnSpc>
                <a:spcPct val="150000"/>
              </a:lnSpc>
            </a:pPr>
            <a:r>
              <a:rPr lang="es-ES" sz="1400" b="1" u="sng" dirty="0">
                <a:latin typeface="Arial" panose="020B0604020202020204" pitchFamily="34" charset="0"/>
                <a:cs typeface="Arial" panose="020B0604020202020204" pitchFamily="34" charset="0"/>
              </a:rPr>
              <a:t>Objetivo</a:t>
            </a:r>
            <a:r>
              <a:rPr lang="es-ES" sz="1400" dirty="0">
                <a:latin typeface="Arial" panose="020B0604020202020204" pitchFamily="34" charset="0"/>
                <a:cs typeface="Arial" panose="020B0604020202020204" pitchFamily="34" charset="0"/>
              </a:rPr>
              <a:t>: </a:t>
            </a:r>
          </a:p>
          <a:p>
            <a:pPr algn="just">
              <a:lnSpc>
                <a:spcPct val="150000"/>
              </a:lnSpc>
            </a:pPr>
            <a:endParaRPr lang="es-ES" sz="1400" dirty="0">
              <a:latin typeface="Arial" panose="020B0604020202020204" pitchFamily="34" charset="0"/>
              <a:cs typeface="Arial" panose="020B0604020202020204" pitchFamily="34" charset="0"/>
            </a:endParaRPr>
          </a:p>
          <a:p>
            <a:pPr algn="just">
              <a:lnSpc>
                <a:spcPct val="150000"/>
              </a:lnSpc>
            </a:pPr>
            <a:r>
              <a:rPr lang="es-CR" sz="1400" dirty="0">
                <a:latin typeface="Arial" panose="020B0604020202020204" pitchFamily="34" charset="0"/>
                <a:cs typeface="Arial" panose="020B0604020202020204" pitchFamily="34" charset="0"/>
              </a:rPr>
              <a:t>Garantizar que las personas que ingresen a los diferentes puestos y especialidades dentro del Ministerio de Educación Pública (MEP) cuenten con la idoneidad psíquica y moral, velando por la integridad de los estudiantes y compañeros de trabajo.</a:t>
            </a:r>
          </a:p>
          <a:p>
            <a:pPr>
              <a:lnSpc>
                <a:spcPct val="150000"/>
              </a:lnSpc>
            </a:pPr>
            <a:endParaRPr lang="es-ES" sz="1400" dirty="0">
              <a:latin typeface="Arial" panose="020B0604020202020204" pitchFamily="34" charset="0"/>
              <a:cs typeface="Arial" panose="020B0604020202020204" pitchFamily="34" charset="0"/>
            </a:endParaRPr>
          </a:p>
          <a:p>
            <a:pPr>
              <a:lnSpc>
                <a:spcPct val="150000"/>
              </a:lnSpc>
            </a:pPr>
            <a:r>
              <a:rPr lang="es-ES" sz="1400" b="1" u="sng" dirty="0">
                <a:latin typeface="Arial" panose="020B0604020202020204" pitchFamily="34" charset="0"/>
                <a:cs typeface="Arial" panose="020B0604020202020204" pitchFamily="34" charset="0"/>
              </a:rPr>
              <a:t>Resultado: </a:t>
            </a:r>
          </a:p>
          <a:p>
            <a:pPr algn="just">
              <a:lnSpc>
                <a:spcPct val="150000"/>
              </a:lnSpc>
            </a:pPr>
            <a:endParaRPr lang="es-ES" sz="1400" dirty="0">
              <a:latin typeface="Arial" panose="020B0604020202020204" pitchFamily="34" charset="0"/>
              <a:cs typeface="Arial" panose="020B0604020202020204" pitchFamily="34" charset="0"/>
            </a:endParaRPr>
          </a:p>
          <a:p>
            <a:pPr algn="just">
              <a:lnSpc>
                <a:spcPct val="150000"/>
              </a:lnSpc>
            </a:pPr>
            <a:r>
              <a:rPr lang="es-ES" sz="1400" dirty="0">
                <a:latin typeface="Arial" panose="020B0604020202020204" pitchFamily="34" charset="0"/>
                <a:ea typeface="Calibri" panose="020F0502020204030204" pitchFamily="34" charset="0"/>
                <a:cs typeface="Arial" panose="020B0604020202020204" pitchFamily="34" charset="0"/>
              </a:rPr>
              <a:t>De acuerdo a las solicitudes presentadas o remitidas  por el Área de Carrera Docente se</a:t>
            </a:r>
            <a:r>
              <a:rPr lang="es-CR" sz="1400" dirty="0">
                <a:latin typeface="Arial" panose="020B0604020202020204" pitchFamily="34" charset="0"/>
                <a:ea typeface="Calibri" panose="020F0502020204030204" pitchFamily="34" charset="0"/>
              </a:rPr>
              <a:t> aplicó sin excepción a todos los funcionarios que cumplieron el período de inhabilitación o contaban con anotaciones en la certificación de Antecedentes Penales, tanto para el Título I como el Título II del Estatuto de Servicio Civil.</a:t>
            </a:r>
            <a:endParaRPr lang="es-E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8706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916832"/>
            <a:ext cx="8208913" cy="5256584"/>
          </a:xfrm>
        </p:spPr>
        <p:txBody>
          <a:bodyPr>
            <a:normAutofit fontScale="90000"/>
          </a:bodyPr>
          <a:lstStyle/>
          <a:p>
            <a:pPr>
              <a:lnSpc>
                <a:spcPct val="150000"/>
              </a:lnSpc>
              <a:spcBef>
                <a:spcPts val="0"/>
              </a:spcBef>
            </a:pP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t>
            </a: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t>
            </a: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t>
            </a: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t>
            </a: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t>
            </a:r>
            <a:br>
              <a:rPr lang="es-ES" sz="3100" b="1" u="sng" dirty="0">
                <a:latin typeface="Arial" panose="020B0604020202020204" pitchFamily="34" charset="0"/>
              </a:rPr>
            </a:br>
            <a:br>
              <a:rPr lang="es-ES" sz="3100" b="1" u="sng" dirty="0">
                <a:latin typeface="Arial" panose="020B0604020202020204" pitchFamily="34" charset="0"/>
              </a:rPr>
            </a:br>
            <a:br>
              <a:rPr lang="es-ES" sz="3100" b="1" u="sng" dirty="0">
                <a:latin typeface="Arial" panose="020B0604020202020204" pitchFamily="34" charset="0"/>
              </a:rPr>
            </a:br>
            <a:br>
              <a:rPr lang="es-ES" sz="3100" b="1" u="sng" dirty="0">
                <a:latin typeface="Arial" panose="020B0604020202020204" pitchFamily="34" charset="0"/>
              </a:rPr>
            </a:br>
            <a:br>
              <a:rPr lang="es-ES" sz="3100" b="1" u="sng" dirty="0">
                <a:latin typeface="Arial" panose="020B0604020202020204" pitchFamily="34" charset="0"/>
              </a:rPr>
            </a:br>
            <a:br>
              <a:rPr lang="es-ES" sz="3100" b="1" u="sng" dirty="0">
                <a:latin typeface="Arial" panose="020B0604020202020204" pitchFamily="34" charset="0"/>
              </a:rPr>
            </a:br>
            <a:br>
              <a:rPr lang="es-ES" sz="3100" b="1" u="sng" dirty="0">
                <a:latin typeface="Arial" panose="020B0604020202020204" pitchFamily="34" charset="0"/>
              </a:rPr>
            </a:br>
            <a:br>
              <a:rPr lang="es-ES" sz="3100" b="1" u="sng" dirty="0">
                <a:latin typeface="Arial" panose="020B0604020202020204" pitchFamily="34" charset="0"/>
              </a:rPr>
            </a:br>
            <a:br>
              <a:rPr lang="es-ES" sz="3100" b="1" u="sng" dirty="0">
                <a:latin typeface="Arial" panose="020B0604020202020204" pitchFamily="34" charset="0"/>
              </a:rPr>
            </a:br>
            <a:br>
              <a:rPr lang="es-ES" sz="3100" b="1" u="sng" dirty="0">
                <a:latin typeface="Arial" panose="020B0604020202020204" pitchFamily="34" charset="0"/>
              </a:rPr>
            </a:br>
            <a:br>
              <a:rPr lang="es-ES" sz="3100" b="1" u="sng" dirty="0">
                <a:latin typeface="Arial" panose="020B0604020202020204" pitchFamily="34" charset="0"/>
              </a:rPr>
            </a:br>
            <a:br>
              <a:rPr lang="es-ES" sz="3100" b="1" u="sng" dirty="0">
                <a:latin typeface="Arial" panose="020B0604020202020204" pitchFamily="34" charset="0"/>
              </a:rPr>
            </a:br>
            <a:br>
              <a:rPr lang="es-ES" sz="3100" b="1" u="sng" dirty="0">
                <a:latin typeface="Arial" panose="020B0604020202020204" pitchFamily="34" charset="0"/>
              </a:rPr>
            </a:br>
            <a:br>
              <a:rPr lang="es-ES" sz="3100" b="1" u="sng" dirty="0">
                <a:latin typeface="Arial" panose="020B0604020202020204" pitchFamily="34" charset="0"/>
              </a:rPr>
            </a:br>
            <a:br>
              <a:rPr lang="es-ES" sz="3100" b="1" u="sng" dirty="0">
                <a:latin typeface="Arial" panose="020B0604020202020204" pitchFamily="34" charset="0"/>
              </a:rPr>
            </a:br>
            <a:br>
              <a:rPr lang="es-ES" sz="3100" b="1" u="sng" dirty="0">
                <a:latin typeface="Arial" panose="020B0604020202020204" pitchFamily="34" charset="0"/>
              </a:rPr>
            </a:br>
            <a:br>
              <a:rPr lang="es-ES" sz="3100" b="1" u="sng" dirty="0">
                <a:latin typeface="Arial" panose="020B0604020202020204" pitchFamily="34" charset="0"/>
              </a:rPr>
            </a:br>
            <a:br>
              <a:rPr lang="es-ES" sz="3100" b="1" u="sng" dirty="0">
                <a:latin typeface="Arial" panose="020B0604020202020204" pitchFamily="34" charset="0"/>
              </a:rPr>
            </a:br>
            <a:br>
              <a:rPr lang="es-ES" sz="3100" b="1" u="sng" dirty="0">
                <a:latin typeface="Arial" panose="020B0604020202020204" pitchFamily="34" charset="0"/>
              </a:rPr>
            </a:br>
            <a:br>
              <a:rPr lang="es-ES" sz="3100" b="1" u="sng" dirty="0">
                <a:latin typeface="Arial" panose="020B0604020202020204" pitchFamily="34" charset="0"/>
              </a:rPr>
            </a:br>
            <a:r>
              <a:rPr lang="es-ES" sz="2000" b="1" u="sng" dirty="0">
                <a:latin typeface="Arial" panose="020B0604020202020204" pitchFamily="34" charset="0"/>
              </a:rPr>
              <a:t>Objetivos y resultados</a:t>
            </a:r>
            <a:br>
              <a:rPr lang="es-ES" sz="1600" b="1" u="sng" dirty="0">
                <a:latin typeface="Arial" panose="020B0604020202020204" pitchFamily="34" charset="0"/>
                <a:ea typeface="+mn-ea"/>
                <a:cs typeface="+mn-cs"/>
              </a:rPr>
            </a:br>
            <a:br>
              <a:rPr lang="es-ES" sz="1600" b="1" u="sng" dirty="0">
                <a:latin typeface="Arial" panose="020B0604020202020204" pitchFamily="34" charset="0"/>
                <a:ea typeface="+mn-ea"/>
                <a:cs typeface="+mn-cs"/>
              </a:rPr>
            </a:br>
            <a:r>
              <a:rPr lang="es-ES" sz="1600" b="1" dirty="0">
                <a:latin typeface="Arial" panose="020B0604020202020204" pitchFamily="34" charset="0"/>
                <a:ea typeface="+mn-ea"/>
                <a:cs typeface="+mn-cs"/>
              </a:rPr>
              <a:t>3. Concursos Internos correspondientes al Título I del ESC</a:t>
            </a:r>
            <a:br>
              <a:rPr lang="es-ES" sz="1400" b="1" dirty="0">
                <a:solidFill>
                  <a:prstClr val="black"/>
                </a:solidFill>
                <a:latin typeface="Arial" panose="020B0604020202020204" pitchFamily="34" charset="0"/>
                <a:ea typeface="+mn-ea"/>
                <a:cs typeface="Arial" panose="020B0604020202020204" pitchFamily="34" charset="0"/>
              </a:rPr>
            </a:br>
            <a:r>
              <a:rPr lang="es-ES" sz="1400" b="1" u="sng" dirty="0">
                <a:solidFill>
                  <a:prstClr val="black"/>
                </a:solidFill>
                <a:latin typeface="Arial" panose="020B0604020202020204" pitchFamily="34" charset="0"/>
                <a:ea typeface="+mn-ea"/>
                <a:cs typeface="Arial" panose="020B0604020202020204" pitchFamily="34" charset="0"/>
              </a:rPr>
              <a:t>Objetivo</a:t>
            </a:r>
            <a:r>
              <a:rPr lang="es-ES" sz="1400" b="1" dirty="0">
                <a:solidFill>
                  <a:prstClr val="black"/>
                </a:solidFill>
                <a:latin typeface="Arial" panose="020B0604020202020204" pitchFamily="34" charset="0"/>
                <a:ea typeface="+mn-ea"/>
                <a:cs typeface="Arial" panose="020B0604020202020204" pitchFamily="34" charset="0"/>
              </a:rPr>
              <a:t>:</a:t>
            </a:r>
            <a:br>
              <a:rPr lang="es-ES" sz="1400" b="1" dirty="0">
                <a:solidFill>
                  <a:prstClr val="black"/>
                </a:solidFill>
                <a:latin typeface="Arial" panose="020B0604020202020204" pitchFamily="34" charset="0"/>
                <a:ea typeface="+mn-ea"/>
                <a:cs typeface="Arial" panose="020B0604020202020204" pitchFamily="34" charset="0"/>
              </a:rPr>
            </a:br>
            <a:br>
              <a:rPr lang="es-ES" sz="1400" b="1" dirty="0">
                <a:solidFill>
                  <a:prstClr val="black"/>
                </a:solidFill>
                <a:latin typeface="Arial" panose="020B0604020202020204" pitchFamily="34" charset="0"/>
                <a:ea typeface="+mn-ea"/>
                <a:cs typeface="Arial" panose="020B0604020202020204" pitchFamily="34" charset="0"/>
              </a:rPr>
            </a:br>
            <a:r>
              <a:rPr lang="es-E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Dotar al Ministerio de Educación Pública por medio de este procedimiento de un registro de elegibles para contar con el recurso humano idóneo para el desempeño de las funciones correspondientes a los puestos cubiertos por el Título I del Estatuto de Servicio Civil, en las clases y  especialidades que cuenten con vacantes reconocidas por la Dirección General de Servicio Civil y  de los estratos Técnico-docente y administrativo-docente del segundo Título.</a:t>
            </a:r>
            <a:br>
              <a:rPr lang="es-ES" sz="1400" b="1" dirty="0">
                <a:solidFill>
                  <a:schemeClr val="tx1"/>
                </a:solidFill>
                <a:latin typeface="Arial" panose="020B0604020202020204" pitchFamily="34" charset="0"/>
                <a:ea typeface="+mn-ea"/>
                <a:cs typeface="Arial" panose="020B0604020202020204" pitchFamily="34" charset="0"/>
              </a:rPr>
            </a:br>
            <a:r>
              <a:rPr lang="es-ES" sz="1400" b="1" u="sng" dirty="0">
                <a:solidFill>
                  <a:schemeClr val="tx1"/>
                </a:solidFill>
                <a:latin typeface="Arial" panose="020B0604020202020204" pitchFamily="34" charset="0"/>
                <a:ea typeface="+mn-ea"/>
                <a:cs typeface="Arial" panose="020B0604020202020204" pitchFamily="34" charset="0"/>
              </a:rPr>
              <a:t>Resultado</a:t>
            </a:r>
            <a:r>
              <a:rPr lang="es-ES" sz="1400" b="1" dirty="0">
                <a:solidFill>
                  <a:schemeClr val="tx1"/>
                </a:solidFill>
                <a:latin typeface="Arial" panose="020B0604020202020204" pitchFamily="34" charset="0"/>
                <a:ea typeface="+mn-ea"/>
                <a:cs typeface="Arial" panose="020B0604020202020204" pitchFamily="34" charset="0"/>
              </a:rPr>
              <a:t>:</a:t>
            </a:r>
            <a:br>
              <a:rPr lang="es-ES" sz="1400" b="1" dirty="0">
                <a:solidFill>
                  <a:schemeClr val="tx1"/>
                </a:solidFill>
                <a:latin typeface="Arial" panose="020B0604020202020204" pitchFamily="34" charset="0"/>
                <a:ea typeface="+mn-ea"/>
                <a:cs typeface="Arial" panose="020B0604020202020204" pitchFamily="34" charset="0"/>
              </a:rPr>
            </a:br>
            <a:r>
              <a:rPr lang="es-ES" sz="1400" dirty="0">
                <a:solidFill>
                  <a:schemeClr val="tx1"/>
                </a:solidFill>
                <a:latin typeface="Arial" panose="020B0604020202020204" pitchFamily="34" charset="0"/>
                <a:cs typeface="Arial" panose="020B0604020202020204" pitchFamily="34" charset="0"/>
              </a:rPr>
              <a:t>A la fecha el registro de elegibles de los concurso internos MEP-01-2016 ( Título I) para las clases de puesto Oficinista de Servicio Civil 1 y 2, especialidad Labores Varias de Oficina y Secretario de Servicio Civil 1 y 2 y MEP-01-2017 (Título I) para las clases técnicos, profesionales y jefaturas fue caducado mediante </a:t>
            </a:r>
            <a:r>
              <a:rPr lang="es-CR" sz="1400" dirty="0">
                <a:solidFill>
                  <a:schemeClr val="tx1"/>
                </a:solidFill>
                <a:latin typeface="Arial" panose="020B0604020202020204" pitchFamily="34" charset="0"/>
                <a:cs typeface="Arial" panose="020B0604020202020204" pitchFamily="34" charset="0"/>
              </a:rPr>
              <a:t>oficio ARSP-OF-521-2020, de fecha 3 de noviembre suscrito por David Campos Calderón, Director del Área de Reclutamiento y Selección de la DGSC.</a:t>
            </a:r>
            <a:br>
              <a:rPr lang="es-ES" sz="1400" dirty="0">
                <a:solidFill>
                  <a:schemeClr val="tx1"/>
                </a:solidFill>
                <a:latin typeface="Arial" panose="020B0604020202020204" pitchFamily="34" charset="0"/>
                <a:cs typeface="Arial" panose="020B0604020202020204" pitchFamily="34" charset="0"/>
              </a:rPr>
            </a:br>
            <a:br>
              <a:rPr lang="es-ES" sz="1400" dirty="0">
                <a:solidFill>
                  <a:schemeClr val="tx1"/>
                </a:solidFill>
                <a:latin typeface="Arial" panose="020B0604020202020204" pitchFamily="34" charset="0"/>
                <a:cs typeface="Arial" panose="020B0604020202020204" pitchFamily="34" charset="0"/>
              </a:rPr>
            </a:br>
            <a:r>
              <a:rPr lang="es-ES" sz="1400" dirty="0">
                <a:solidFill>
                  <a:schemeClr val="tx1"/>
                </a:solidFill>
                <a:latin typeface="Arial" panose="020B0604020202020204" pitchFamily="34" charset="0"/>
                <a:cs typeface="Arial" panose="020B0604020202020204" pitchFamily="34" charset="0"/>
              </a:rPr>
              <a:t>Al día de hoy  se encuentra vigente el Concurso Interno MEP -02-2020 para puestos contemplados en el Título I del Estatuto de Servicio Civil en el cual se incluyeron puestos de Oficinistas de Servicio Civil, Secretario de Servicio Civil,  puestos, técnicos, profesionales y jefaturas, el cual se encuentra en la fase de calificación de las Ofertas de Servicio. </a:t>
            </a:r>
            <a:br>
              <a:rPr lang="es-ES" sz="1400" dirty="0">
                <a:solidFill>
                  <a:schemeClr val="tx1"/>
                </a:solidFill>
                <a:latin typeface="Arial" panose="020B0604020202020204" pitchFamily="34" charset="0"/>
                <a:cs typeface="Arial" panose="020B0604020202020204" pitchFamily="34" charset="0"/>
              </a:rPr>
            </a:br>
            <a:endParaRPr lang="es-CR" dirty="0">
              <a:solidFill>
                <a:schemeClr val="tx1"/>
              </a:solidFill>
            </a:endParaRPr>
          </a:p>
        </p:txBody>
      </p:sp>
      <p:sp>
        <p:nvSpPr>
          <p:cNvPr id="3" name="Marcador de fecha 2"/>
          <p:cNvSpPr>
            <a:spLocks noGrp="1"/>
          </p:cNvSpPr>
          <p:nvPr>
            <p:ph type="dt" sz="half" idx="10"/>
          </p:nvPr>
        </p:nvSpPr>
        <p:spPr/>
        <p:txBody>
          <a:bodyPr/>
          <a:lstStyle/>
          <a:p>
            <a:r>
              <a:rPr lang="es-ES" dirty="0"/>
              <a:t>Fecha de impresión: </a:t>
            </a:r>
            <a:fld id="{1ABCE90B-3C5E-4D3E-92BD-9F3D9180B9EA}" type="datetime1">
              <a:rPr lang="es-ES" smtClean="0"/>
              <a:t>03/06/2021</a:t>
            </a:fld>
            <a:endParaRPr lang="es-ES" dirty="0"/>
          </a:p>
        </p:txBody>
      </p:sp>
      <p:sp>
        <p:nvSpPr>
          <p:cNvPr id="4" name="Marcador de pie de página 3"/>
          <p:cNvSpPr>
            <a:spLocks noGrp="1"/>
          </p:cNvSpPr>
          <p:nvPr>
            <p:ph type="ftr" sz="quarter" idx="11"/>
          </p:nvPr>
        </p:nvSpPr>
        <p:spPr/>
        <p:txBody>
          <a:bodyPr/>
          <a:lstStyle/>
          <a:p>
            <a:r>
              <a:rPr lang="es-ES" dirty="0"/>
              <a:t>Versión: R6 - 14/11/2014</a:t>
            </a:r>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25</a:t>
            </a:fld>
            <a:endParaRPr lang="es-ES"/>
          </a:p>
        </p:txBody>
      </p:sp>
    </p:spTree>
    <p:extLst>
      <p:ext uri="{BB962C8B-B14F-4D97-AF65-F5344CB8AC3E}">
        <p14:creationId xmlns:p14="http://schemas.microsoft.com/office/powerpoint/2010/main" val="2773281248"/>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dirty="0"/>
              <a:t>Fecha de impresión: </a:t>
            </a:r>
            <a:fld id="{1ABCE90B-3C5E-4D3E-92BD-9F3D9180B9EA}" type="datetime1">
              <a:rPr lang="es-ES" smtClean="0"/>
              <a:t>03/06/2021</a:t>
            </a:fld>
            <a:endParaRPr lang="es-ES" dirty="0"/>
          </a:p>
        </p:txBody>
      </p:sp>
      <p:sp>
        <p:nvSpPr>
          <p:cNvPr id="4" name="Marcador de pie de página 3"/>
          <p:cNvSpPr>
            <a:spLocks noGrp="1"/>
          </p:cNvSpPr>
          <p:nvPr>
            <p:ph type="ftr" sz="quarter" idx="11"/>
          </p:nvPr>
        </p:nvSpPr>
        <p:spPr/>
        <p:txBody>
          <a:bodyPr/>
          <a:lstStyle/>
          <a:p>
            <a:r>
              <a:rPr lang="es-ES" dirty="0"/>
              <a:t>Versión: R6 - 14/11/2014</a:t>
            </a:r>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26</a:t>
            </a:fld>
            <a:endParaRPr lang="es-ES"/>
          </a:p>
        </p:txBody>
      </p:sp>
      <p:sp>
        <p:nvSpPr>
          <p:cNvPr id="6" name="Rectángulo 5"/>
          <p:cNvSpPr/>
          <p:nvPr/>
        </p:nvSpPr>
        <p:spPr>
          <a:xfrm>
            <a:off x="683568" y="1011604"/>
            <a:ext cx="8003232" cy="5493812"/>
          </a:xfrm>
          <a:prstGeom prst="rect">
            <a:avLst/>
          </a:prstGeom>
        </p:spPr>
        <p:txBody>
          <a:bodyPr wrap="square">
            <a:spAutoFit/>
          </a:bodyPr>
          <a:lstStyle/>
          <a:p>
            <a:pPr algn="just">
              <a:lnSpc>
                <a:spcPct val="150000"/>
              </a:lnSpc>
            </a:pPr>
            <a:r>
              <a:rPr lang="es-ES" sz="1300" dirty="0">
                <a:latin typeface="Arial" panose="020B0604020202020204" pitchFamily="34" charset="0"/>
                <a:cs typeface="Arial" panose="020B0604020202020204" pitchFamily="34" charset="0"/>
              </a:rPr>
              <a:t>4. Concursos docentes correspondientes al Título II del Estatuto de Servicio Civil.</a:t>
            </a:r>
          </a:p>
          <a:p>
            <a:pPr algn="just">
              <a:lnSpc>
                <a:spcPct val="150000"/>
              </a:lnSpc>
            </a:pPr>
            <a:r>
              <a:rPr lang="es-ES" sz="1300" b="1" u="sng" dirty="0">
                <a:latin typeface="Arial" panose="020B0604020202020204" pitchFamily="34" charset="0"/>
                <a:cs typeface="Arial" panose="020B0604020202020204" pitchFamily="34" charset="0"/>
              </a:rPr>
              <a:t>Objetivo</a:t>
            </a:r>
            <a:r>
              <a:rPr lang="es-ES" sz="1300" dirty="0">
                <a:latin typeface="Arial" panose="020B0604020202020204" pitchFamily="34" charset="0"/>
                <a:cs typeface="Arial" panose="020B0604020202020204" pitchFamily="34" charset="0"/>
              </a:rPr>
              <a:t>: </a:t>
            </a:r>
            <a:r>
              <a:rPr lang="es-ES" sz="1300" dirty="0">
                <a:solidFill>
                  <a:prstClr val="black"/>
                </a:solidFill>
                <a:latin typeface="Arial" panose="020B0604020202020204" pitchFamily="34" charset="0"/>
                <a:cs typeface="Arial" panose="020B0604020202020204" pitchFamily="34" charset="0"/>
              </a:rPr>
              <a:t>Revisar todos los candidatos incluidos en la Propuesta de ingresos docentes en propiedad que se recibe a final de cada año; d</a:t>
            </a:r>
            <a:r>
              <a:rPr lang="es-ES" sz="1300" dirty="0">
                <a:latin typeface="Arial" panose="020B0604020202020204" pitchFamily="34" charset="0"/>
                <a:cs typeface="Arial" panose="020B0604020202020204" pitchFamily="34" charset="0"/>
              </a:rPr>
              <a:t>e conformidad con el artículo 86 de la Carrera Docente del Estatuto de Servicio Civil.</a:t>
            </a:r>
            <a:endParaRPr lang="es-ES" sz="1300" dirty="0">
              <a:solidFill>
                <a:prstClr val="black"/>
              </a:solidFill>
              <a:latin typeface="Arial" panose="020B0604020202020204" pitchFamily="34" charset="0"/>
              <a:cs typeface="Arial" panose="020B0604020202020204" pitchFamily="34" charset="0"/>
            </a:endParaRPr>
          </a:p>
          <a:p>
            <a:pPr algn="just">
              <a:lnSpc>
                <a:spcPct val="150000"/>
              </a:lnSpc>
            </a:pPr>
            <a:endParaRPr lang="es-ES" sz="1300"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Resultado</a:t>
            </a:r>
            <a:r>
              <a:rPr lang="es-ES" sz="1300" dirty="0">
                <a:latin typeface="Arial" panose="020B0604020202020204" pitchFamily="34" charset="0"/>
                <a:cs typeface="Arial" panose="020B0604020202020204" pitchFamily="34" charset="0"/>
              </a:rPr>
              <a:t>: Para el curso lectivo 2020, se recibió una primer Propuesta y una Definitiva por parte del Área de Carrera Docente -DGSC- excluyendo a los docentes que no cumplen con el artículo 100 del Estatuto de Servicio Civil, ni con el inciso c) del artículo 9 de su Reglamento (reubicados por salud o por conflicto), los cuales son excluidos de la propuesta y no se concreta el nombramiento; así como los no retirados.</a:t>
            </a:r>
          </a:p>
          <a:p>
            <a:pPr algn="just">
              <a:lnSpc>
                <a:spcPct val="150000"/>
              </a:lnSpc>
            </a:pPr>
            <a:r>
              <a:rPr lang="es-ES" sz="1300" dirty="0">
                <a:latin typeface="Arial" panose="020B0604020202020204" pitchFamily="34" charset="0"/>
                <a:cs typeface="Arial" panose="020B0604020202020204" pitchFamily="34" charset="0"/>
              </a:rPr>
              <a:t> </a:t>
            </a:r>
            <a:endParaRPr lang="es-ES" sz="1300" b="1"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Objetivo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Elaborar y entregar los comunicados de nombramientos docentes en propiedad producto del Concurso Docente externo, verificando</a:t>
            </a:r>
            <a:r>
              <a:rPr lang="es-AR" sz="1300" dirty="0">
                <a:latin typeface="Arial" panose="020B0604020202020204" pitchFamily="34" charset="0"/>
                <a:cs typeface="Arial" panose="020B0604020202020204" pitchFamily="34" charset="0"/>
              </a:rPr>
              <a:t> que se mantenga la necesidad del servicio y las causas que lo originaron (matricula) en coordinación con las Unidades del Departamento de Asignación del Recurso Humano.</a:t>
            </a:r>
            <a:r>
              <a:rPr lang="es-ES" sz="1300" dirty="0">
                <a:latin typeface="Arial" panose="020B0604020202020204" pitchFamily="34" charset="0"/>
                <a:cs typeface="Arial" panose="020B0604020202020204" pitchFamily="34" charset="0"/>
              </a:rPr>
              <a:t> </a:t>
            </a:r>
          </a:p>
          <a:p>
            <a:pPr algn="just">
              <a:lnSpc>
                <a:spcPct val="150000"/>
              </a:lnSpc>
            </a:pPr>
            <a:endParaRPr lang="es-ES" sz="1300" b="1"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Resultado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Con la Propuesta Definitiva se elaboran miles de comunicados para efectos de notificar a cada candidato las condiciones y requisitos para efectuar su ingreso en propiedad, de acuerdo a la matricula (modificación en la cantidad de lecciones).</a:t>
            </a:r>
            <a:endParaRPr lang="es-CR" sz="1300" dirty="0">
              <a:latin typeface="Arial" panose="020B0604020202020204" pitchFamily="34" charset="0"/>
              <a:cs typeface="Arial" panose="020B0604020202020204" pitchFamily="34" charset="0"/>
            </a:endParaRPr>
          </a:p>
        </p:txBody>
      </p:sp>
      <p:sp>
        <p:nvSpPr>
          <p:cNvPr id="2" name="Rectángulo 1"/>
          <p:cNvSpPr/>
          <p:nvPr/>
        </p:nvSpPr>
        <p:spPr>
          <a:xfrm>
            <a:off x="1979712" y="404664"/>
            <a:ext cx="4572000" cy="958660"/>
          </a:xfrm>
          <a:prstGeom prst="rect">
            <a:avLst/>
          </a:prstGeom>
        </p:spPr>
        <p:txBody>
          <a:bodyPr wrap="square">
            <a:spAutoFit/>
          </a:bodyPr>
          <a:lstStyle/>
          <a:p>
            <a:pPr algn="ctr">
              <a:lnSpc>
                <a:spcPct val="150000"/>
              </a:lnSpc>
            </a:pPr>
            <a:r>
              <a:rPr lang="es-ES" sz="2000" b="1" u="sng" dirty="0">
                <a:solidFill>
                  <a:schemeClr val="tx2"/>
                </a:solidFill>
                <a:latin typeface="Arial" panose="020B0604020202020204" pitchFamily="34" charset="0"/>
              </a:rPr>
              <a:t>Objetivos y resultados</a:t>
            </a:r>
            <a:br>
              <a:rPr lang="es-ES" sz="2000" b="1" u="sng" dirty="0">
                <a:solidFill>
                  <a:schemeClr val="tx2"/>
                </a:solidFill>
                <a:latin typeface="Arial" panose="020B0604020202020204" pitchFamily="34" charset="0"/>
              </a:rPr>
            </a:br>
            <a:endParaRPr lang="es-CR" sz="2000" b="1" u="sng" dirty="0">
              <a:solidFill>
                <a:schemeClr val="tx2"/>
              </a:solidFill>
              <a:latin typeface="Arial" panose="020B0604020202020204" pitchFamily="34" charset="0"/>
            </a:endParaRPr>
          </a:p>
        </p:txBody>
      </p:sp>
    </p:spTree>
    <p:extLst>
      <p:ext uri="{BB962C8B-B14F-4D97-AF65-F5344CB8AC3E}">
        <p14:creationId xmlns:p14="http://schemas.microsoft.com/office/powerpoint/2010/main" val="1759721131"/>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0561" y="674080"/>
            <a:ext cx="7344769" cy="564672"/>
          </a:xfrm>
        </p:spPr>
        <p:txBody>
          <a:bodyPr>
            <a:normAutofit/>
          </a:bodyPr>
          <a:lstStyle/>
          <a:p>
            <a:pPr algn="ctr"/>
            <a:r>
              <a:rPr lang="es-ES" sz="2800" b="1" u="sng" dirty="0">
                <a:latin typeface="Arial" panose="020B0604020202020204" pitchFamily="34" charset="0"/>
              </a:rPr>
              <a:t>Objetivos y resultados</a:t>
            </a:r>
            <a:endParaRPr lang="es-CR" sz="4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27</a:t>
            </a:fld>
            <a:endParaRPr lang="es-ES"/>
          </a:p>
        </p:txBody>
      </p:sp>
      <p:sp>
        <p:nvSpPr>
          <p:cNvPr id="6" name="Rectángulo 5"/>
          <p:cNvSpPr/>
          <p:nvPr/>
        </p:nvSpPr>
        <p:spPr>
          <a:xfrm>
            <a:off x="762867" y="1364188"/>
            <a:ext cx="7704856" cy="2192908"/>
          </a:xfrm>
          <a:prstGeom prst="rect">
            <a:avLst/>
          </a:prstGeom>
        </p:spPr>
        <p:txBody>
          <a:bodyPr wrap="square">
            <a:spAutoFit/>
          </a:bodyPr>
          <a:lstStyle/>
          <a:p>
            <a:pPr algn="just">
              <a:lnSpc>
                <a:spcPct val="150000"/>
              </a:lnSpc>
            </a:pPr>
            <a:r>
              <a:rPr lang="es-ES" sz="1300" b="1" dirty="0">
                <a:latin typeface="Arial" panose="020B0604020202020204" pitchFamily="34" charset="0"/>
                <a:cs typeface="Arial" panose="020B0604020202020204" pitchFamily="34" charset="0"/>
              </a:rPr>
              <a:t>5. Concurso Externo Título I del Estatuto de Servicio Civil</a:t>
            </a:r>
          </a:p>
          <a:p>
            <a:pPr algn="just">
              <a:lnSpc>
                <a:spcPct val="150000"/>
              </a:lnSpc>
            </a:pPr>
            <a:endParaRPr lang="es-ES" sz="1300" b="1" u="sng"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Objetivo</a:t>
            </a:r>
            <a:r>
              <a:rPr lang="es-ES" sz="1300" dirty="0">
                <a:latin typeface="Arial" panose="020B0604020202020204" pitchFamily="34" charset="0"/>
                <a:cs typeface="Arial" panose="020B0604020202020204" pitchFamily="34" charset="0"/>
              </a:rPr>
              <a:t>: </a:t>
            </a:r>
            <a:r>
              <a:rPr lang="es-CR" sz="1300" dirty="0">
                <a:latin typeface="Arial" panose="020B0604020202020204" pitchFamily="34" charset="0"/>
                <a:cs typeface="Arial" panose="020B0604020202020204" pitchFamily="34" charset="0"/>
              </a:rPr>
              <a:t>Tramitar las Nóminas recibidas, emitidas por la Dirección General de Servicio Civil, de conformidad con el artículo 27 del Estatuto de Servicio Civil y directrices emanadas por esa entidad.</a:t>
            </a:r>
          </a:p>
          <a:p>
            <a:pPr algn="just">
              <a:lnSpc>
                <a:spcPct val="150000"/>
              </a:lnSpc>
            </a:pPr>
            <a:endParaRPr lang="es-ES" sz="1300" dirty="0">
              <a:latin typeface="Arial" panose="020B0604020202020204" pitchFamily="34" charset="0"/>
              <a:cs typeface="Arial" panose="020B0604020202020204" pitchFamily="34" charset="0"/>
            </a:endParaRPr>
          </a:p>
          <a:p>
            <a:pPr>
              <a:lnSpc>
                <a:spcPct val="150000"/>
              </a:lnSpc>
            </a:pPr>
            <a:r>
              <a:rPr lang="es-ES" sz="1300" b="1" u="sng" dirty="0">
                <a:latin typeface="Arial" panose="020B0604020202020204" pitchFamily="34" charset="0"/>
                <a:cs typeface="Arial" panose="020B0604020202020204" pitchFamily="34" charset="0"/>
              </a:rPr>
              <a:t>Resultado</a:t>
            </a:r>
            <a:r>
              <a:rPr lang="es-ES" sz="1300" dirty="0">
                <a:latin typeface="Arial" panose="020B0604020202020204" pitchFamily="34" charset="0"/>
                <a:cs typeface="Arial" panose="020B0604020202020204" pitchFamily="34" charset="0"/>
              </a:rPr>
              <a:t>: Ingresos en propiedad de personas que cumplen con los requisitos.</a:t>
            </a:r>
          </a:p>
          <a:p>
            <a:pPr>
              <a:lnSpc>
                <a:spcPct val="150000"/>
              </a:lnSpc>
            </a:pPr>
            <a:r>
              <a:rPr lang="es-ES" sz="13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55452703"/>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704088"/>
            <a:ext cx="8439472" cy="1860816"/>
          </a:xfrm>
        </p:spPr>
        <p:txBody>
          <a:bodyPr/>
          <a:lstStyle/>
          <a:p>
            <a:pPr lvl="0">
              <a:lnSpc>
                <a:spcPct val="150000"/>
              </a:lnSpc>
              <a:spcBef>
                <a:spcPts val="0"/>
              </a:spcBef>
            </a:pPr>
            <a:br>
              <a:rPr lang="es-ES" sz="1300" dirty="0">
                <a:solidFill>
                  <a:srgbClr val="000000"/>
                </a:solidFill>
                <a:latin typeface="Arial" panose="020B0604020202020204" pitchFamily="34" charset="0"/>
                <a:ea typeface="Times New Roman" panose="02020603050405020304" pitchFamily="18" charset="0"/>
                <a:cs typeface="Arial" panose="020B0604020202020204" pitchFamily="34" charset="0"/>
              </a:rPr>
            </a:br>
            <a:endParaRPr lang="es-CR" dirty="0"/>
          </a:p>
        </p:txBody>
      </p:sp>
      <p:sp>
        <p:nvSpPr>
          <p:cNvPr id="3" name="Marcador de fecha 2"/>
          <p:cNvSpPr>
            <a:spLocks noGrp="1"/>
          </p:cNvSpPr>
          <p:nvPr>
            <p:ph type="dt" sz="half" idx="10"/>
          </p:nvPr>
        </p:nvSpPr>
        <p:spPr/>
        <p:txBody>
          <a:bodyPr/>
          <a:lstStyle/>
          <a:p>
            <a:r>
              <a:rPr lang="es-ES"/>
              <a:t>Fecha de impresión: </a:t>
            </a:r>
            <a:fld id="{1ABCE90B-3C5E-4D3E-92BD-9F3D9180B9EA}" type="datetime1">
              <a:rPr lang="es-ES" smtClean="0"/>
              <a:t>03/06/2021</a:t>
            </a:fld>
            <a:endParaRPr lang="es-ES" dirty="0"/>
          </a:p>
        </p:txBody>
      </p:sp>
      <p:sp>
        <p:nvSpPr>
          <p:cNvPr id="4" name="Marcador de pie de página 3"/>
          <p:cNvSpPr>
            <a:spLocks noGrp="1"/>
          </p:cNvSpPr>
          <p:nvPr>
            <p:ph type="ftr" sz="quarter" idx="11"/>
          </p:nvPr>
        </p:nvSpPr>
        <p:spPr/>
        <p:txBody>
          <a:bodyPr/>
          <a:lstStyle/>
          <a:p>
            <a:r>
              <a:rPr lang="es-ES"/>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28</a:t>
            </a:fld>
            <a:endParaRPr lang="es-ES"/>
          </a:p>
        </p:txBody>
      </p:sp>
      <p:sp>
        <p:nvSpPr>
          <p:cNvPr id="6" name="Rectángulo 5"/>
          <p:cNvSpPr/>
          <p:nvPr/>
        </p:nvSpPr>
        <p:spPr>
          <a:xfrm>
            <a:off x="866220" y="1661619"/>
            <a:ext cx="7378187" cy="3585597"/>
          </a:xfrm>
          <a:prstGeom prst="rect">
            <a:avLst/>
          </a:prstGeom>
        </p:spPr>
        <p:txBody>
          <a:bodyPr wrap="square">
            <a:spAutoFit/>
          </a:bodyPr>
          <a:lstStyle/>
          <a:p>
            <a:pPr>
              <a:lnSpc>
                <a:spcPct val="150000"/>
              </a:lnSpc>
            </a:pPr>
            <a:r>
              <a:rPr lang="es-ES" sz="1300" b="1" dirty="0">
                <a:latin typeface="Arial" panose="020B0604020202020204" pitchFamily="34" charset="0"/>
                <a:cs typeface="Arial" panose="020B0604020202020204" pitchFamily="34" charset="0"/>
              </a:rPr>
              <a:t>6. Pedimentos de Personal.</a:t>
            </a:r>
          </a:p>
          <a:p>
            <a:pPr>
              <a:lnSpc>
                <a:spcPct val="200000"/>
              </a:lnSpc>
            </a:pPr>
            <a:br>
              <a:rPr lang="es-ES" sz="1300" b="1" u="sng" dirty="0">
                <a:solidFill>
                  <a:prstClr val="black"/>
                </a:solidFill>
                <a:latin typeface="Arial" panose="020B0604020202020204" pitchFamily="34" charset="0"/>
                <a:ea typeface="+mj-ea"/>
                <a:cs typeface="Arial" panose="020B0604020202020204" pitchFamily="34" charset="0"/>
              </a:rPr>
            </a:br>
            <a:r>
              <a:rPr lang="es-ES" sz="1300" b="1" u="sng" dirty="0">
                <a:solidFill>
                  <a:prstClr val="black"/>
                </a:solidFill>
                <a:latin typeface="Arial" panose="020B0604020202020204" pitchFamily="34" charset="0"/>
                <a:ea typeface="+mj-ea"/>
                <a:cs typeface="Arial" panose="020B0604020202020204" pitchFamily="34" charset="0"/>
              </a:rPr>
              <a:t>Objetivo:</a:t>
            </a:r>
            <a:r>
              <a:rPr lang="es-ES" sz="1300" dirty="0">
                <a:solidFill>
                  <a:prstClr val="black"/>
                </a:solidFill>
                <a:latin typeface="Arial" panose="020B0604020202020204" pitchFamily="34" charset="0"/>
                <a:ea typeface="+mj-ea"/>
                <a:cs typeface="Arial" panose="020B0604020202020204" pitchFamily="34" charset="0"/>
              </a:rPr>
              <a:t> </a:t>
            </a:r>
            <a:r>
              <a:rPr lang="es-ES" sz="1300" dirty="0">
                <a:solidFill>
                  <a:srgbClr val="000000"/>
                </a:solidFill>
                <a:latin typeface="Arial" panose="020B0604020202020204" pitchFamily="34" charset="0"/>
                <a:ea typeface="Times New Roman" panose="02020603050405020304" pitchFamily="18" charset="0"/>
                <a:cs typeface="Arial" panose="020B0604020202020204" pitchFamily="34" charset="0"/>
              </a:rPr>
              <a:t>Elaborar los pedimentos de personal para todos los puestos del Título I (SAGETH) y del Título II del ESC que la Administración decida resolver mediante concursos de conformidad con el artículo 25, 83 y 87 del Estatuto de Servicio Civil , o para la aprobación de la inopia.</a:t>
            </a:r>
          </a:p>
          <a:p>
            <a:pPr>
              <a:lnSpc>
                <a:spcPct val="200000"/>
              </a:lnSpc>
            </a:pPr>
            <a:br>
              <a:rPr lang="es-ES" sz="13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s-ES" sz="1300" b="1" u="sng" dirty="0">
                <a:solidFill>
                  <a:srgbClr val="000000"/>
                </a:solidFill>
                <a:latin typeface="Arial" panose="020B0604020202020204" pitchFamily="34" charset="0"/>
                <a:ea typeface="Times New Roman" panose="02020603050405020304" pitchFamily="18" charset="0"/>
                <a:cs typeface="Arial" panose="020B0604020202020204" pitchFamily="34" charset="0"/>
              </a:rPr>
              <a:t>Resultado</a:t>
            </a:r>
            <a:r>
              <a:rPr lang="es-ES" sz="1300" dirty="0">
                <a:solidFill>
                  <a:srgbClr val="000000"/>
                </a:solidFill>
                <a:latin typeface="Arial" panose="020B0604020202020204" pitchFamily="34" charset="0"/>
                <a:ea typeface="Times New Roman" panose="02020603050405020304" pitchFamily="18" charset="0"/>
                <a:cs typeface="Arial" panose="020B0604020202020204" pitchFamily="34" charset="0"/>
              </a:rPr>
              <a:t>: Elaboración de los pedimentos requeridos para el ingreso de personal en propiedad o el nombramiento interino por inopia</a:t>
            </a:r>
          </a:p>
          <a:p>
            <a:endParaRPr lang="es-CR" dirty="0"/>
          </a:p>
        </p:txBody>
      </p:sp>
      <p:pic>
        <p:nvPicPr>
          <p:cNvPr id="7" name="Imagen 6"/>
          <p:cNvPicPr>
            <a:picLocks noChangeAspect="1"/>
          </p:cNvPicPr>
          <p:nvPr/>
        </p:nvPicPr>
        <p:blipFill>
          <a:blip r:embed="rId2"/>
          <a:stretch>
            <a:fillRect/>
          </a:stretch>
        </p:blipFill>
        <p:spPr>
          <a:xfrm>
            <a:off x="1154689" y="704088"/>
            <a:ext cx="7346317" cy="768163"/>
          </a:xfrm>
          <a:prstGeom prst="rect">
            <a:avLst/>
          </a:prstGeom>
        </p:spPr>
      </p:pic>
    </p:spTree>
    <p:extLst>
      <p:ext uri="{BB962C8B-B14F-4D97-AF65-F5344CB8AC3E}">
        <p14:creationId xmlns:p14="http://schemas.microsoft.com/office/powerpoint/2010/main" val="3325433737"/>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77E2933-750B-4D76-BF9B-1A9D34EBAF29}" type="slidenum">
              <a:rPr lang="es-ES" smtClean="0"/>
              <a:pPr/>
              <a:t>29</a:t>
            </a:fld>
            <a:endParaRPr lang="es-ES"/>
          </a:p>
        </p:txBody>
      </p:sp>
      <p:sp>
        <p:nvSpPr>
          <p:cNvPr id="7" name="Rectángulo 6"/>
          <p:cNvSpPr/>
          <p:nvPr/>
        </p:nvSpPr>
        <p:spPr>
          <a:xfrm>
            <a:off x="611560" y="692696"/>
            <a:ext cx="7992888" cy="4193456"/>
          </a:xfrm>
          <a:prstGeom prst="rect">
            <a:avLst/>
          </a:prstGeom>
        </p:spPr>
        <p:txBody>
          <a:bodyPr wrap="square">
            <a:spAutoFit/>
          </a:bodyPr>
          <a:lstStyle/>
          <a:p>
            <a:pPr>
              <a:lnSpc>
                <a:spcPct val="150000"/>
              </a:lnSpc>
            </a:pPr>
            <a:r>
              <a:rPr lang="es-ES" sz="1300" b="1" u="sng" dirty="0">
                <a:solidFill>
                  <a:schemeClr val="tx2"/>
                </a:solidFill>
                <a:latin typeface="Arial" panose="020B0604020202020204" pitchFamily="34" charset="0"/>
                <a:cs typeface="Arial" panose="020B0604020202020204" pitchFamily="34" charset="0"/>
              </a:rPr>
              <a:t>7, Estudios de artículo 11 y artículo 14</a:t>
            </a:r>
          </a:p>
          <a:p>
            <a:pPr algn="just">
              <a:lnSpc>
                <a:spcPct val="150000"/>
              </a:lnSpc>
            </a:pPr>
            <a:endParaRPr lang="es-ES" sz="1300" b="1" u="sng" dirty="0">
              <a:solidFill>
                <a:schemeClr val="tx2"/>
              </a:solidFill>
              <a:latin typeface="Arial" panose="020B0604020202020204" pitchFamily="34" charset="0"/>
              <a:cs typeface="Arial" panose="020B0604020202020204" pitchFamily="34" charset="0"/>
            </a:endParaRPr>
          </a:p>
          <a:p>
            <a:pPr algn="just"/>
            <a:r>
              <a:rPr lang="es-ES" sz="1300" b="1" u="sng" dirty="0">
                <a:latin typeface="Arial" panose="020B0604020202020204" pitchFamily="34" charset="0"/>
                <a:cs typeface="Arial" panose="020B0604020202020204" pitchFamily="34" charset="0"/>
              </a:rPr>
              <a:t>Objetivo</a:t>
            </a:r>
            <a:r>
              <a:rPr lang="es-ES" sz="1300" dirty="0">
                <a:latin typeface="Arial" panose="020B0604020202020204" pitchFamily="34" charset="0"/>
                <a:cs typeface="Arial" panose="020B0604020202020204" pitchFamily="34" charset="0"/>
              </a:rPr>
              <a:t>: Analizar cada </a:t>
            </a:r>
            <a:r>
              <a:rPr lang="es-CR" sz="1300" dirty="0">
                <a:latin typeface="Arial" panose="020B0604020202020204" pitchFamily="34" charset="0"/>
                <a:cs typeface="Arial" panose="020B0604020202020204" pitchFamily="34" charset="0"/>
              </a:rPr>
              <a:t>solicitud para la aplicación del artículo 11 del Reglamento del Estatuto de Servicio Civil (RESC) con la recién modificación según el Decreto N°39066-MP publicado en el Diario Oficial La Gaceta número 133 del 10 de julio del 2015</a:t>
            </a:r>
            <a:r>
              <a:rPr lang="es-ES" sz="1300" dirty="0">
                <a:latin typeface="Arial" panose="020B0604020202020204" pitchFamily="34" charset="0"/>
                <a:cs typeface="Arial" panose="020B0604020202020204" pitchFamily="34" charset="0"/>
              </a:rPr>
              <a:t>.</a:t>
            </a:r>
          </a:p>
          <a:p>
            <a:pPr marL="285750" lvl="0" indent="-285750" algn="just">
              <a:buFont typeface="Arial" panose="020B0604020202020204" pitchFamily="34" charset="0"/>
              <a:buChar char="•"/>
            </a:pPr>
            <a:endParaRPr lang="es-ES" sz="1300"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Resultado</a:t>
            </a:r>
            <a:r>
              <a:rPr lang="es-ES" sz="1300" dirty="0">
                <a:latin typeface="Arial" panose="020B0604020202020204" pitchFamily="34" charset="0"/>
                <a:cs typeface="Arial" panose="020B0604020202020204" pitchFamily="34" charset="0"/>
              </a:rPr>
              <a:t>: Ingreso en propiedad de servidores sustitutos del </a:t>
            </a:r>
            <a:r>
              <a:rPr lang="es-ES" sz="1300" dirty="0">
                <a:solidFill>
                  <a:prstClr val="black"/>
                </a:solidFill>
                <a:latin typeface="Arial" panose="020B0604020202020204" pitchFamily="34" charset="0"/>
                <a:cs typeface="Arial" panose="020B0604020202020204" pitchFamily="34" charset="0"/>
              </a:rPr>
              <a:t>Título I que cumplen con el artículo 11 del RESC, o su rechazo por las razones motivadas.</a:t>
            </a:r>
          </a:p>
          <a:p>
            <a:pPr algn="just">
              <a:lnSpc>
                <a:spcPct val="150000"/>
              </a:lnSpc>
            </a:pPr>
            <a:endParaRPr lang="es-ES" sz="1300" b="1" dirty="0">
              <a:latin typeface="Arial" panose="020B0604020202020204" pitchFamily="34" charset="0"/>
              <a:cs typeface="Arial" panose="020B0604020202020204" pitchFamily="34" charset="0"/>
            </a:endParaRPr>
          </a:p>
          <a:p>
            <a:pPr algn="just"/>
            <a:endParaRPr lang="es-ES" sz="1300" b="1" u="sng" dirty="0">
              <a:latin typeface="Arial" panose="020B0604020202020204" pitchFamily="34" charset="0"/>
              <a:cs typeface="Arial" panose="020B0604020202020204" pitchFamily="34" charset="0"/>
            </a:endParaRPr>
          </a:p>
          <a:p>
            <a:pPr algn="just"/>
            <a:r>
              <a:rPr lang="es-ES" sz="1300" b="1" u="sng" dirty="0">
                <a:latin typeface="Arial" panose="020B0604020202020204" pitchFamily="34" charset="0"/>
                <a:cs typeface="Arial" panose="020B0604020202020204" pitchFamily="34" charset="0"/>
              </a:rPr>
              <a:t>Objetivo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Analizar </a:t>
            </a:r>
            <a:r>
              <a:rPr lang="es-ES" sz="1300" dirty="0">
                <a:latin typeface="Arial" panose="020B0604020202020204" pitchFamily="34" charset="0"/>
                <a:ea typeface="Times New Roman" panose="02020603050405020304" pitchFamily="18" charset="0"/>
                <a:cs typeface="Arial" panose="020B0604020202020204" pitchFamily="34" charset="0"/>
              </a:rPr>
              <a:t>solicitudes de reingreso de funcionarios por artículo 14 del RESC de conformidad con la </a:t>
            </a:r>
            <a:r>
              <a:rPr lang="es-MX" sz="1300" dirty="0">
                <a:latin typeface="Arial" panose="020B0604020202020204" pitchFamily="34" charset="0"/>
                <a:ea typeface="Times New Roman" panose="02020603050405020304" pitchFamily="18" charset="0"/>
                <a:cs typeface="Arial" panose="020B0604020202020204" pitchFamily="34" charset="0"/>
              </a:rPr>
              <a:t>Resolución DG-024-2013 emitida por la Dirección General de Servicio Civil</a:t>
            </a:r>
            <a:endParaRPr lang="es-ES" sz="1300"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endParaRPr lang="es-ES" sz="1300" b="1"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Resultado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Durante el periodo 2021 no se ha realizado ingreso alguno por esta norma.</a:t>
            </a:r>
          </a:p>
          <a:p>
            <a:pPr algn="just">
              <a:lnSpc>
                <a:spcPct val="150000"/>
              </a:lnSpc>
            </a:pPr>
            <a:endParaRPr lang="es-ES" sz="1300" dirty="0">
              <a:latin typeface="Arial" panose="020B0604020202020204" pitchFamily="34" charset="0"/>
              <a:cs typeface="Arial" panose="020B0604020202020204" pitchFamily="34" charset="0"/>
            </a:endParaRPr>
          </a:p>
          <a:p>
            <a:pPr algn="just">
              <a:lnSpc>
                <a:spcPct val="150000"/>
              </a:lnSpc>
            </a:pPr>
            <a:r>
              <a:rPr lang="es-ES" sz="1300" dirty="0">
                <a:latin typeface="Arial" panose="020B0604020202020204" pitchFamily="34" charset="0"/>
                <a:cs typeface="Arial" panose="020B0604020202020204" pitchFamily="34" charset="0"/>
              </a:rPr>
              <a:t>Actualmente trabajando en la actualización del Manual según parámetros del MIDEPLAN</a:t>
            </a:r>
          </a:p>
        </p:txBody>
      </p:sp>
    </p:spTree>
    <p:extLst>
      <p:ext uri="{BB962C8B-B14F-4D97-AF65-F5344CB8AC3E}">
        <p14:creationId xmlns:p14="http://schemas.microsoft.com/office/powerpoint/2010/main" val="35957199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a:t>	</a:t>
            </a:r>
            <a:br>
              <a:rPr lang="es-ES" sz="3200" b="1" dirty="0"/>
            </a:br>
            <a:br>
              <a:rPr lang="es-ES" sz="3200" b="1" dirty="0"/>
            </a:br>
            <a:br>
              <a:rPr lang="es-ES" sz="3200" b="1" dirty="0"/>
            </a:br>
            <a:br>
              <a:rPr lang="es-ES" sz="3200" b="1" dirty="0"/>
            </a:br>
            <a:r>
              <a:rPr lang="es-ES" sz="3100" b="1" u="sng" dirty="0">
                <a:latin typeface="Arial" panose="020B0604020202020204" pitchFamily="34" charset="0"/>
                <a:cs typeface="Arial" panose="020B0604020202020204" pitchFamily="34" charset="0"/>
              </a:rPr>
              <a:t>Labor sustantiva:</a:t>
            </a: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3</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5" name="CuadroTexto 4"/>
          <p:cNvSpPr txBox="1"/>
          <p:nvPr/>
        </p:nvSpPr>
        <p:spPr>
          <a:xfrm>
            <a:off x="827584" y="1988840"/>
            <a:ext cx="7478216" cy="3293209"/>
          </a:xfrm>
          <a:prstGeom prst="rect">
            <a:avLst/>
          </a:prstGeom>
          <a:noFill/>
        </p:spPr>
        <p:txBody>
          <a:bodyPr wrap="square" rtlCol="0">
            <a:spAutoFit/>
          </a:bodyPr>
          <a:lstStyle/>
          <a:p>
            <a:pPr algn="ctr">
              <a:lnSpc>
                <a:spcPct val="150000"/>
              </a:lnSpc>
            </a:pPr>
            <a:r>
              <a:rPr lang="es-CR" sz="1600" b="1" u="sng" dirty="0">
                <a:solidFill>
                  <a:schemeClr val="tx2"/>
                </a:solidFill>
                <a:latin typeface="Arial" panose="020B0604020202020204" pitchFamily="34" charset="0"/>
                <a:ea typeface="+mj-ea"/>
                <a:cs typeface="Arial" panose="020B0604020202020204" pitchFamily="34" charset="0"/>
              </a:rPr>
              <a:t>La Unidad de Licencias es la encargada de :</a:t>
            </a:r>
          </a:p>
          <a:p>
            <a:pPr>
              <a:lnSpc>
                <a:spcPct val="150000"/>
              </a:lnSpc>
            </a:pPr>
            <a:endParaRPr lang="es-CR" sz="16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CR" sz="1600" dirty="0">
                <a:solidFill>
                  <a:schemeClr val="tx2"/>
                </a:solidFill>
                <a:latin typeface="Arial" panose="020B0604020202020204" pitchFamily="34" charset="0"/>
                <a:ea typeface="+mj-ea"/>
                <a:cs typeface="Arial" panose="020B0604020202020204" pitchFamily="34" charset="0"/>
              </a:rPr>
              <a:t>Coordinar, articular y promover, todos los procesos relacionados con Licencias, Permisos con y sin goce de salario, Reubicaciones y Readecuaciones, tanto en lo que respecta al personal administrativo, docente, administrativo-docente y técnico-docente, de conformidad con el bloque de legalidad aplicable, con el fin de brindar desarrollo, soporte y asesoría al Modelo Operacional de la Dirección de Recursos Humanos.</a:t>
            </a:r>
          </a:p>
          <a:p>
            <a:endParaRPr lang="es-CR" sz="1600" dirty="0">
              <a:solidFill>
                <a:schemeClr val="tx2"/>
              </a:solidFill>
              <a:latin typeface="Arial" panose="020B0604020202020204" pitchFamily="34" charset="0"/>
              <a:ea typeface="+mj-ea"/>
              <a:cs typeface="Arial" panose="020B0604020202020204" pitchFamily="34" charset="0"/>
            </a:endParaRP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77E2933-750B-4D76-BF9B-1A9D34EBAF29}" type="slidenum">
              <a:rPr lang="es-ES" smtClean="0"/>
              <a:pPr/>
              <a:t>30</a:t>
            </a:fld>
            <a:endParaRPr lang="es-ES"/>
          </a:p>
        </p:txBody>
      </p:sp>
      <p:sp>
        <p:nvSpPr>
          <p:cNvPr id="7" name="Rectángulo 6"/>
          <p:cNvSpPr/>
          <p:nvPr/>
        </p:nvSpPr>
        <p:spPr>
          <a:xfrm>
            <a:off x="611560" y="692696"/>
            <a:ext cx="7992888" cy="3393237"/>
          </a:xfrm>
          <a:prstGeom prst="rect">
            <a:avLst/>
          </a:prstGeom>
        </p:spPr>
        <p:txBody>
          <a:bodyPr wrap="square">
            <a:spAutoFit/>
          </a:bodyPr>
          <a:lstStyle/>
          <a:p>
            <a:pPr algn="just">
              <a:lnSpc>
                <a:spcPct val="150000"/>
              </a:lnSpc>
            </a:pPr>
            <a:r>
              <a:rPr lang="es-ES" sz="1300" u="sng" dirty="0">
                <a:latin typeface="Arial" panose="020B0604020202020204" pitchFamily="34" charset="0"/>
                <a:cs typeface="Arial" panose="020B0604020202020204" pitchFamily="34" charset="0"/>
              </a:rPr>
              <a:t>8. Participación en comisiones</a:t>
            </a:r>
          </a:p>
          <a:p>
            <a:pPr algn="just">
              <a:lnSpc>
                <a:spcPct val="150000"/>
              </a:lnSpc>
            </a:pPr>
            <a:endParaRPr lang="es-ES" sz="1300" u="sng"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Comisión Especializada y CIAD-MEP:</a:t>
            </a:r>
          </a:p>
          <a:p>
            <a:pPr algn="just"/>
            <a:endParaRPr lang="es-ES" sz="1300" b="1" u="sng" dirty="0">
              <a:latin typeface="Arial" panose="020B0604020202020204" pitchFamily="34" charset="0"/>
              <a:cs typeface="Arial" panose="020B0604020202020204" pitchFamily="34" charset="0"/>
            </a:endParaRPr>
          </a:p>
          <a:p>
            <a:pPr algn="just"/>
            <a:r>
              <a:rPr lang="es-ES" sz="1300" b="1" u="sng" dirty="0">
                <a:latin typeface="Arial" panose="020B0604020202020204" pitchFamily="34" charset="0"/>
                <a:cs typeface="Arial" panose="020B0604020202020204" pitchFamily="34" charset="0"/>
              </a:rPr>
              <a:t>Objetivo</a:t>
            </a:r>
            <a:r>
              <a:rPr lang="es-ES" sz="1300" b="1" dirty="0">
                <a:latin typeface="Arial" panose="020B0604020202020204" pitchFamily="34" charset="0"/>
                <a:cs typeface="Arial" panose="020B0604020202020204" pitchFamily="34" charset="0"/>
              </a:rPr>
              <a:t>: </a:t>
            </a:r>
            <a:r>
              <a:rPr lang="es-CR" sz="1300" dirty="0">
                <a:latin typeface="Arial" panose="020B0604020202020204" pitchFamily="34" charset="0"/>
                <a:cs typeface="Arial" panose="020B0604020202020204" pitchFamily="34" charset="0"/>
              </a:rPr>
              <a:t>Participación de Comisión Especializada creada mediante la Ley 8862</a:t>
            </a:r>
            <a:r>
              <a:rPr lang="es-CR" sz="1300" i="1" dirty="0">
                <a:latin typeface="Arial" panose="020B0604020202020204" pitchFamily="34" charset="0"/>
                <a:cs typeface="Arial" panose="020B0604020202020204" pitchFamily="34" charset="0"/>
              </a:rPr>
              <a:t> de Inclusión y Protección de las Personas con Discapacidad en el Sector Público</a:t>
            </a:r>
            <a:r>
              <a:rPr lang="es-CR" sz="1300" dirty="0">
                <a:latin typeface="Arial" panose="020B0604020202020204" pitchFamily="34" charset="0"/>
                <a:cs typeface="Arial" panose="020B0604020202020204" pitchFamily="34" charset="0"/>
              </a:rPr>
              <a:t> y su Reglamento (Decreto N° 36462-MP-MTSS del 2 de febrero del 2011), representación de la Dirección de Recursos Humanos ante la CIAD-MEP</a:t>
            </a:r>
          </a:p>
          <a:p>
            <a:pPr algn="just"/>
            <a:endParaRPr lang="es-ES" sz="1300" dirty="0">
              <a:latin typeface="Arial" panose="020B0604020202020204" pitchFamily="34" charset="0"/>
              <a:cs typeface="Arial" panose="020B0604020202020204" pitchFamily="34" charset="0"/>
            </a:endParaRPr>
          </a:p>
          <a:p>
            <a:pPr algn="just"/>
            <a:endParaRPr lang="es-ES" sz="1300" b="1" dirty="0">
              <a:latin typeface="Arial" panose="020B0604020202020204" pitchFamily="34" charset="0"/>
              <a:cs typeface="Arial" panose="020B0604020202020204" pitchFamily="34" charset="0"/>
            </a:endParaRPr>
          </a:p>
          <a:p>
            <a:pPr algn="just"/>
            <a:r>
              <a:rPr lang="es-ES" sz="1300" b="1" u="sng" dirty="0">
                <a:latin typeface="Arial" panose="020B0604020202020204" pitchFamily="34" charset="0"/>
                <a:cs typeface="Arial" panose="020B0604020202020204" pitchFamily="34" charset="0"/>
              </a:rPr>
              <a:t>Resultado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Cumplir con la reserva del 5% en todos los estratos de puestos del MEP, léase Título I y Título II del ESC; y visitar a los servidores nombrados en propiedad según artículo 8 de su Reglamento; lo cual se ha realizado por estratos por la magnitud de la planilla, con 6 publicaciones en el Diario Oficial La Gaceta a la fecha</a:t>
            </a:r>
          </a:p>
          <a:p>
            <a:pPr algn="just"/>
            <a:endParaRPr lang="es-ES" sz="1300" dirty="0">
              <a:latin typeface="Arial" panose="020B0604020202020204" pitchFamily="34" charset="0"/>
              <a:cs typeface="Arial" panose="020B0604020202020204" pitchFamily="34" charset="0"/>
            </a:endParaRPr>
          </a:p>
          <a:p>
            <a:pPr algn="just"/>
            <a:r>
              <a:rPr lang="es-ES" sz="1300" dirty="0">
                <a:latin typeface="Arial" panose="020B0604020202020204" pitchFamily="34" charset="0"/>
                <a:cs typeface="Arial" panose="020B0604020202020204" pitchFamily="34" charset="0"/>
              </a:rPr>
              <a:t>Durante este año no se ha reunido la Comisión Bipartita.</a:t>
            </a:r>
          </a:p>
        </p:txBody>
      </p:sp>
    </p:spTree>
    <p:extLst>
      <p:ext uri="{BB962C8B-B14F-4D97-AF65-F5344CB8AC3E}">
        <p14:creationId xmlns:p14="http://schemas.microsoft.com/office/powerpoint/2010/main" val="3069059"/>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77E2933-750B-4D76-BF9B-1A9D34EBAF29}" type="slidenum">
              <a:rPr lang="es-ES" smtClean="0"/>
              <a:pPr/>
              <a:t>31</a:t>
            </a:fld>
            <a:endParaRPr lang="es-ES"/>
          </a:p>
        </p:txBody>
      </p:sp>
      <p:sp>
        <p:nvSpPr>
          <p:cNvPr id="6" name="Rectángulo 5"/>
          <p:cNvSpPr/>
          <p:nvPr/>
        </p:nvSpPr>
        <p:spPr>
          <a:xfrm>
            <a:off x="598937" y="1920280"/>
            <a:ext cx="7560840" cy="3956339"/>
          </a:xfrm>
          <a:prstGeom prst="rect">
            <a:avLst/>
          </a:prstGeom>
        </p:spPr>
        <p:txBody>
          <a:bodyPr wrap="square">
            <a:spAutoFit/>
          </a:bodyPr>
          <a:lstStyle/>
          <a:p>
            <a:pPr>
              <a:lnSpc>
                <a:spcPct val="150000"/>
              </a:lnSpc>
            </a:pPr>
            <a:r>
              <a:rPr lang="es-ES" sz="1300" b="1" u="sng" dirty="0">
                <a:latin typeface="Arial" panose="020B0604020202020204" pitchFamily="34" charset="0"/>
                <a:cs typeface="Arial" panose="020B0604020202020204" pitchFamily="34" charset="0"/>
              </a:rPr>
              <a:t>Objetivo</a:t>
            </a:r>
            <a:r>
              <a:rPr lang="es-ES" sz="1300" dirty="0">
                <a:latin typeface="Arial" panose="020B0604020202020204" pitchFamily="34" charset="0"/>
                <a:cs typeface="Arial" panose="020B0604020202020204" pitchFamily="34" charset="0"/>
              </a:rPr>
              <a:t>: Realizar el procedimiento para resolver una Terna o Nómina de Personal del Título I, emitidas por la Dirección General de Servicio Civil con el fin de cumplir con la normativa establecida.</a:t>
            </a:r>
          </a:p>
          <a:p>
            <a:pPr>
              <a:lnSpc>
                <a:spcPct val="150000"/>
              </a:lnSpc>
            </a:pPr>
            <a:endParaRPr lang="es-ES" sz="1300" b="1" u="sng" dirty="0">
              <a:latin typeface="Arial" panose="020B0604020202020204" pitchFamily="34" charset="0"/>
              <a:cs typeface="Arial" panose="020B0604020202020204" pitchFamily="34" charset="0"/>
            </a:endParaRPr>
          </a:p>
          <a:p>
            <a:pPr>
              <a:lnSpc>
                <a:spcPct val="150000"/>
              </a:lnSpc>
            </a:pPr>
            <a:r>
              <a:rPr lang="es-ES" sz="1300" b="1" u="sng" dirty="0">
                <a:latin typeface="Arial" panose="020B0604020202020204" pitchFamily="34" charset="0"/>
                <a:cs typeface="Arial" panose="020B0604020202020204" pitchFamily="34" charset="0"/>
              </a:rPr>
              <a:t>Resultado:</a:t>
            </a:r>
            <a:r>
              <a:rPr lang="es-ES" sz="1300" dirty="0">
                <a:latin typeface="Arial" panose="020B0604020202020204" pitchFamily="34" charset="0"/>
                <a:cs typeface="Arial" panose="020B0604020202020204" pitchFamily="34" charset="0"/>
              </a:rPr>
              <a:t> La contratación del funcionario que cumple con los requisitos establecidos y poder cubrir las necesidades de la Institución.</a:t>
            </a:r>
          </a:p>
          <a:p>
            <a:pPr>
              <a:lnSpc>
                <a:spcPct val="150000"/>
              </a:lnSpc>
            </a:pPr>
            <a:r>
              <a:rPr lang="es-ES" sz="1300" b="1" u="sng" dirty="0">
                <a:latin typeface="Arial" panose="020B0604020202020204" pitchFamily="34" charset="0"/>
                <a:cs typeface="Arial" panose="020B0604020202020204" pitchFamily="34" charset="0"/>
              </a:rPr>
              <a:t> </a:t>
            </a:r>
          </a:p>
          <a:p>
            <a:pPr algn="ctr">
              <a:lnSpc>
                <a:spcPct val="150000"/>
              </a:lnSpc>
            </a:pPr>
            <a:r>
              <a:rPr lang="es-ES" sz="1300" b="1" u="sng" dirty="0">
                <a:solidFill>
                  <a:schemeClr val="tx2"/>
                </a:solidFill>
                <a:latin typeface="Arial" panose="020B0604020202020204" pitchFamily="34" charset="0"/>
                <a:ea typeface="+mj-ea"/>
                <a:cs typeface="Arial" panose="020B0604020202020204" pitchFamily="34" charset="0"/>
              </a:rPr>
              <a:t>10, Concurso Externo, Artículo 15 del Reglamento del Estatuto de Servicio Civil</a:t>
            </a:r>
          </a:p>
          <a:p>
            <a:pPr algn="ctr">
              <a:lnSpc>
                <a:spcPct val="150000"/>
              </a:lnSpc>
            </a:pPr>
            <a:endParaRPr lang="es-ES" sz="1300" b="1" u="sng"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Objetivo:</a:t>
            </a:r>
            <a:r>
              <a:rPr lang="es-ES" sz="1300" dirty="0">
                <a:latin typeface="Arial" panose="020B0604020202020204" pitchFamily="34" charset="0"/>
                <a:cs typeface="Arial" panose="020B0604020202020204" pitchFamily="34" charset="0"/>
              </a:rPr>
              <a:t> Planificar, Coordinar, Elaborar el Concurso Externo de conformidad con la Resolución DG-101-2020, emitida por la Dirección General de Servicio Civil.</a:t>
            </a:r>
          </a:p>
          <a:p>
            <a:pPr>
              <a:lnSpc>
                <a:spcPct val="150000"/>
              </a:lnSpc>
            </a:pPr>
            <a:endParaRPr lang="es-ES" sz="1300" b="1" u="sng" dirty="0">
              <a:latin typeface="Arial" panose="020B0604020202020204" pitchFamily="34" charset="0"/>
              <a:cs typeface="Arial" panose="020B0604020202020204" pitchFamily="34" charset="0"/>
            </a:endParaRPr>
          </a:p>
          <a:p>
            <a:pPr>
              <a:lnSpc>
                <a:spcPct val="150000"/>
              </a:lnSpc>
            </a:pPr>
            <a:r>
              <a:rPr lang="es-ES" sz="1300" b="1" u="sng" dirty="0">
                <a:latin typeface="Arial" panose="020B0604020202020204" pitchFamily="34" charset="0"/>
                <a:cs typeface="Arial" panose="020B0604020202020204" pitchFamily="34" charset="0"/>
              </a:rPr>
              <a:t>Resultado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La contratación del funcionario que cumple con los requisitos establecidos y poder cubrir las necesidades de la Institución.</a:t>
            </a:r>
          </a:p>
        </p:txBody>
      </p:sp>
      <p:sp>
        <p:nvSpPr>
          <p:cNvPr id="7" name="Título 6"/>
          <p:cNvSpPr>
            <a:spLocks noGrp="1"/>
          </p:cNvSpPr>
          <p:nvPr>
            <p:ph type="title"/>
          </p:nvPr>
        </p:nvSpPr>
        <p:spPr>
          <a:xfrm>
            <a:off x="457200" y="764704"/>
            <a:ext cx="8305800" cy="1155576"/>
          </a:xfrm>
        </p:spPr>
        <p:txBody>
          <a:bodyPr>
            <a:normAutofit/>
          </a:bodyPr>
          <a:lstStyle/>
          <a:p>
            <a:r>
              <a:rPr lang="es-ES" sz="1300" b="1" dirty="0">
                <a:latin typeface="Arial" panose="020B0604020202020204" pitchFamily="34" charset="0"/>
                <a:cs typeface="Arial" panose="020B0604020202020204" pitchFamily="34" charset="0"/>
              </a:rPr>
              <a:t>	9. </a:t>
            </a:r>
            <a:r>
              <a:rPr lang="es-ES" sz="1300" b="1" u="sng" dirty="0">
                <a:latin typeface="Arial" panose="020B0604020202020204" pitchFamily="34" charset="0"/>
                <a:cs typeface="Arial" panose="020B0604020202020204" pitchFamily="34" charset="0"/>
              </a:rPr>
              <a:t>Concurso Externo de la Dirección General de Servicio Civil</a:t>
            </a:r>
            <a:br>
              <a:rPr lang="es-ES" sz="2800" b="1" u="sng" dirty="0">
                <a:latin typeface="Arial" panose="020B0604020202020204" pitchFamily="34" charset="0"/>
                <a:cs typeface="Arial" panose="020B0604020202020204" pitchFamily="34" charset="0"/>
              </a:rPr>
            </a:br>
            <a:endParaRPr lang="es-CR" sz="2800" dirty="0"/>
          </a:p>
        </p:txBody>
      </p:sp>
    </p:spTree>
    <p:extLst>
      <p:ext uri="{BB962C8B-B14F-4D97-AF65-F5344CB8AC3E}">
        <p14:creationId xmlns:p14="http://schemas.microsoft.com/office/powerpoint/2010/main" val="297207569"/>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636680"/>
          </a:xfrm>
        </p:spPr>
        <p:txBody>
          <a:bodyPr>
            <a:normAutofit/>
          </a:bodyPr>
          <a:lstStyle/>
          <a:p>
            <a:pPr algn="ctr"/>
            <a:r>
              <a:rPr lang="es-ES" sz="2800" b="1" u="sng" dirty="0">
                <a:latin typeface="Arial" panose="020B0604020202020204" pitchFamily="34" charset="0"/>
                <a:cs typeface="Arial" panose="020B0604020202020204" pitchFamily="34" charset="0"/>
              </a:rPr>
              <a:t>Objetivos y resultado</a:t>
            </a:r>
            <a:endParaRPr lang="es-CR" sz="2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32</a:t>
            </a:fld>
            <a:endParaRPr lang="es-ES"/>
          </a:p>
        </p:txBody>
      </p:sp>
      <p:sp>
        <p:nvSpPr>
          <p:cNvPr id="6" name="Rectángulo 5"/>
          <p:cNvSpPr/>
          <p:nvPr/>
        </p:nvSpPr>
        <p:spPr>
          <a:xfrm>
            <a:off x="899592" y="1844824"/>
            <a:ext cx="7200800" cy="2793072"/>
          </a:xfrm>
          <a:prstGeom prst="rect">
            <a:avLst/>
          </a:prstGeom>
        </p:spPr>
        <p:txBody>
          <a:bodyPr wrap="square">
            <a:spAutoFit/>
          </a:bodyPr>
          <a:lstStyle/>
          <a:p>
            <a:pPr algn="just">
              <a:lnSpc>
                <a:spcPct val="150000"/>
              </a:lnSpc>
            </a:pPr>
            <a:r>
              <a:rPr lang="es-ES" sz="1300" b="1" u="sng" dirty="0">
                <a:latin typeface="Arial" panose="020B0604020202020204" pitchFamily="34" charset="0"/>
                <a:cs typeface="Arial" panose="020B0604020202020204" pitchFamily="34" charset="0"/>
              </a:rPr>
              <a:t>11, Concurso Interno MEP-02-2017 </a:t>
            </a:r>
          </a:p>
          <a:p>
            <a:pPr algn="just">
              <a:lnSpc>
                <a:spcPct val="150000"/>
              </a:lnSpc>
            </a:pPr>
            <a:endParaRPr lang="es-ES" sz="1300" b="1" u="sng"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Objetivo: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Planificar, Coordinar, Elaborar el Concurso Interno MEP-02-2017 de conformidad con la Resolución DG-155-2015, emitida por la Dirección General de Servicio Civil.</a:t>
            </a:r>
          </a:p>
          <a:p>
            <a:pPr algn="just">
              <a:lnSpc>
                <a:spcPct val="150000"/>
              </a:lnSpc>
            </a:pPr>
            <a:endParaRPr lang="es-ES" sz="1300" b="1" u="sng"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Resultado: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Contar con un Registro de Oferentes Interno, y así fomentar la Carrera Administrativa de las personas que mantengan una relación laboral con esta Cartera Ministerial.</a:t>
            </a:r>
          </a:p>
          <a:p>
            <a:pPr marL="342900" indent="-342900" algn="just">
              <a:lnSpc>
                <a:spcPct val="150000"/>
              </a:lnSpc>
              <a:buFont typeface="+mj-lt"/>
              <a:buAutoNum type="arabicPeriod" startAt="13"/>
            </a:pPr>
            <a:endParaRPr lang="es-ES"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5022377"/>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636680"/>
          </a:xfrm>
        </p:spPr>
        <p:txBody>
          <a:bodyPr>
            <a:normAutofit/>
          </a:bodyPr>
          <a:lstStyle/>
          <a:p>
            <a:pPr algn="ctr"/>
            <a:r>
              <a:rPr lang="es-ES" sz="2800" b="1" u="sng" dirty="0">
                <a:latin typeface="Arial" panose="020B0604020202020204" pitchFamily="34" charset="0"/>
                <a:cs typeface="Arial" panose="020B0604020202020204" pitchFamily="34" charset="0"/>
              </a:rPr>
              <a:t>Objetivos y resultado</a:t>
            </a:r>
            <a:endParaRPr lang="es-CR" sz="2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33</a:t>
            </a:fld>
            <a:endParaRPr lang="es-ES"/>
          </a:p>
        </p:txBody>
      </p:sp>
      <p:sp>
        <p:nvSpPr>
          <p:cNvPr id="6" name="Rectángulo 5"/>
          <p:cNvSpPr/>
          <p:nvPr/>
        </p:nvSpPr>
        <p:spPr>
          <a:xfrm>
            <a:off x="899592" y="1844824"/>
            <a:ext cx="7200800" cy="3393237"/>
          </a:xfrm>
          <a:prstGeom prst="rect">
            <a:avLst/>
          </a:prstGeom>
        </p:spPr>
        <p:txBody>
          <a:bodyPr wrap="square">
            <a:spAutoFit/>
          </a:bodyPr>
          <a:lstStyle/>
          <a:p>
            <a:pPr algn="just">
              <a:lnSpc>
                <a:spcPct val="150000"/>
              </a:lnSpc>
            </a:pPr>
            <a:r>
              <a:rPr lang="es-ES" sz="1300" b="1" u="sng" dirty="0">
                <a:latin typeface="Arial" panose="020B0604020202020204" pitchFamily="34" charset="0"/>
                <a:cs typeface="Arial" panose="020B0604020202020204" pitchFamily="34" charset="0"/>
              </a:rPr>
              <a:t>12, Concurso Interno MEP-02-2020 (Título I) </a:t>
            </a:r>
          </a:p>
          <a:p>
            <a:pPr algn="just">
              <a:lnSpc>
                <a:spcPct val="150000"/>
              </a:lnSpc>
            </a:pPr>
            <a:endParaRPr lang="es-ES" sz="1300" b="1" u="sng"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Objetivo: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Planificar, Coordinar, Elaborar el Concurso Interno MEP-02-2020 de conformidad con la Resolución DG-155-2015, emitida por la Dirección General de Servicio Civil.</a:t>
            </a:r>
          </a:p>
          <a:p>
            <a:pPr algn="just">
              <a:lnSpc>
                <a:spcPct val="150000"/>
              </a:lnSpc>
            </a:pPr>
            <a:endParaRPr lang="es-ES" sz="1300" b="1" u="sng"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Resultado: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Contar con un Registro de Oferentes Interno, y así fomentar la Carrera Administrativa de las personas que mantengan una relación laboral con esta Cartera Ministerial de las clases de puesto en las que se ubiquen las vacantes de las siguientes clases: Oficinista de Servicio Civil 1, especialidad Labores Varias de Oficina, Secretario de Servicio Civil , técnicos, profesionales y jefaturas. </a:t>
            </a:r>
          </a:p>
          <a:p>
            <a:pPr marL="342900" indent="-342900" algn="just">
              <a:lnSpc>
                <a:spcPct val="150000"/>
              </a:lnSpc>
              <a:buFont typeface="+mj-lt"/>
              <a:buAutoNum type="arabicPeriod" startAt="13"/>
            </a:pPr>
            <a:endParaRPr lang="es-ES"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4114046"/>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2" name="1 Marcador de número de diapositiva"/>
          <p:cNvSpPr>
            <a:spLocks noGrp="1"/>
          </p:cNvSpPr>
          <p:nvPr>
            <p:ph type="sldNum" sz="quarter" idx="12"/>
          </p:nvPr>
        </p:nvSpPr>
        <p:spPr/>
        <p:txBody>
          <a:bodyPr/>
          <a:lstStyle/>
          <a:p>
            <a:fld id="{577E2933-750B-4D76-BF9B-1A9D34EBAF29}" type="slidenum">
              <a:rPr lang="es-ES" smtClean="0"/>
              <a:pPr/>
              <a:t>34</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8" name="CuadroTexto 7"/>
          <p:cNvSpPr txBox="1"/>
          <p:nvPr/>
        </p:nvSpPr>
        <p:spPr>
          <a:xfrm>
            <a:off x="532347" y="1951370"/>
            <a:ext cx="7344816" cy="492443"/>
          </a:xfrm>
          <a:prstGeom prst="rect">
            <a:avLst/>
          </a:prstGeom>
          <a:noFill/>
        </p:spPr>
        <p:txBody>
          <a:bodyPr wrap="square" rtlCol="0">
            <a:spAutoFit/>
          </a:bodyPr>
          <a:lstStyle/>
          <a:p>
            <a:pPr lvl="0" eaLnBrk="0" fontAlgn="base" hangingPunct="0">
              <a:spcBef>
                <a:spcPct val="0"/>
              </a:spcBef>
              <a:spcAft>
                <a:spcPct val="0"/>
              </a:spcAft>
              <a:tabLst>
                <a:tab pos="752475" algn="l"/>
              </a:tabLst>
            </a:pPr>
            <a:r>
              <a:rPr lang="es-CR" altLang="es-CR" sz="1300" b="1" dirty="0">
                <a:latin typeface="Arial" panose="020B0604020202020204" pitchFamily="34" charset="0"/>
                <a:ea typeface="Calibri" panose="020F0502020204030204" pitchFamily="34" charset="0"/>
                <a:cs typeface="Arial" panose="020B0604020202020204" pitchFamily="34" charset="0"/>
              </a:rPr>
              <a:t>Estadísticas de Estudios de Vida y Costumbres  del año 2021 (I cuatrimestre del 2021)</a:t>
            </a:r>
            <a:endParaRPr lang="es-CR" altLang="es-CR" sz="1300" dirty="0">
              <a:latin typeface="Arial" panose="020B0604020202020204" pitchFamily="34" charset="0"/>
              <a:cs typeface="Arial" panose="020B0604020202020204" pitchFamily="34" charset="0"/>
            </a:endParaRPr>
          </a:p>
          <a:p>
            <a:pPr lvl="0" eaLnBrk="0" fontAlgn="base" hangingPunct="0">
              <a:spcBef>
                <a:spcPct val="0"/>
              </a:spcBef>
              <a:spcAft>
                <a:spcPct val="0"/>
              </a:spcAft>
              <a:tabLst>
                <a:tab pos="752475" algn="l"/>
              </a:tabLst>
            </a:pPr>
            <a:endParaRPr lang="es-CR" sz="1300" dirty="0">
              <a:latin typeface="Arial" panose="020B0604020202020204" pitchFamily="34" charset="0"/>
              <a:cs typeface="Arial" panose="020B0604020202020204" pitchFamily="34" charset="0"/>
            </a:endParaRPr>
          </a:p>
        </p:txBody>
      </p:sp>
      <p:graphicFrame>
        <p:nvGraphicFramePr>
          <p:cNvPr id="10" name="Tabla 9"/>
          <p:cNvGraphicFramePr>
            <a:graphicFrameLocks noGrp="1"/>
          </p:cNvGraphicFramePr>
          <p:nvPr/>
        </p:nvGraphicFramePr>
        <p:xfrm>
          <a:off x="755577" y="2490070"/>
          <a:ext cx="7121586" cy="1442986"/>
        </p:xfrm>
        <a:graphic>
          <a:graphicData uri="http://schemas.openxmlformats.org/drawingml/2006/table">
            <a:tbl>
              <a:tblPr firstRow="1" firstCol="1" bandRow="1"/>
              <a:tblGrid>
                <a:gridCol w="1080119">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1053027">
                  <a:extLst>
                    <a:ext uri="{9D8B030D-6E8A-4147-A177-3AD203B41FA5}">
                      <a16:colId xmlns:a16="http://schemas.microsoft.com/office/drawing/2014/main" val="20003"/>
                    </a:ext>
                  </a:extLst>
                </a:gridCol>
                <a:gridCol w="1213819">
                  <a:extLst>
                    <a:ext uri="{9D8B030D-6E8A-4147-A177-3AD203B41FA5}">
                      <a16:colId xmlns:a16="http://schemas.microsoft.com/office/drawing/2014/main" val="20004"/>
                    </a:ext>
                  </a:extLst>
                </a:gridCol>
                <a:gridCol w="942332">
                  <a:extLst>
                    <a:ext uri="{9D8B030D-6E8A-4147-A177-3AD203B41FA5}">
                      <a16:colId xmlns:a16="http://schemas.microsoft.com/office/drawing/2014/main" val="20005"/>
                    </a:ext>
                  </a:extLst>
                </a:gridCol>
                <a:gridCol w="1248113">
                  <a:extLst>
                    <a:ext uri="{9D8B030D-6E8A-4147-A177-3AD203B41FA5}">
                      <a16:colId xmlns:a16="http://schemas.microsoft.com/office/drawing/2014/main" val="20006"/>
                    </a:ext>
                  </a:extLst>
                </a:gridCol>
              </a:tblGrid>
              <a:tr h="802166">
                <a:tc>
                  <a:txBody>
                    <a:bodyPr/>
                    <a:lstStyle/>
                    <a:p>
                      <a:pPr algn="ctr">
                        <a:lnSpc>
                          <a:spcPct val="107000"/>
                        </a:lnSpc>
                        <a:spcAft>
                          <a:spcPts val="0"/>
                        </a:spcAft>
                      </a:pPr>
                      <a:endParaRPr lang="es-CR" sz="13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a:effectLst/>
                          <a:latin typeface="Arial" panose="020B0604020202020204" pitchFamily="34" charset="0"/>
                          <a:ea typeface="Calibri" panose="020F0502020204030204" pitchFamily="34" charset="0"/>
                          <a:cs typeface="Arial" panose="020B0604020202020204" pitchFamily="34" charset="0"/>
                        </a:rPr>
                        <a:t>Años</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a:effectLst/>
                          <a:latin typeface="Arial" panose="020B0604020202020204" pitchFamily="34" charset="0"/>
                          <a:ea typeface="Calibri" panose="020F0502020204030204" pitchFamily="34" charset="0"/>
                          <a:cs typeface="Arial" panose="020B0604020202020204" pitchFamily="34" charset="0"/>
                        </a:rPr>
                        <a:t>Idóneos</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a:effectLst/>
                          <a:latin typeface="Arial" panose="020B0604020202020204" pitchFamily="34" charset="0"/>
                          <a:ea typeface="Calibri" panose="020F0502020204030204" pitchFamily="34" charset="0"/>
                          <a:cs typeface="Arial" panose="020B0604020202020204" pitchFamily="34" charset="0"/>
                        </a:rPr>
                        <a:t>No Idóneos</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a:effectLst/>
                          <a:latin typeface="Arial" panose="020B0604020202020204" pitchFamily="34" charset="0"/>
                          <a:ea typeface="Calibri" panose="020F0502020204030204" pitchFamily="34" charset="0"/>
                          <a:cs typeface="Arial" panose="020B0604020202020204" pitchFamily="34" charset="0"/>
                        </a:rPr>
                        <a:t>Archivados</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a:effectLst/>
                          <a:latin typeface="Arial" panose="020B0604020202020204" pitchFamily="34" charset="0"/>
                          <a:ea typeface="Calibri" panose="020F0502020204030204" pitchFamily="34" charset="0"/>
                          <a:cs typeface="Arial" panose="020B0604020202020204" pitchFamily="34" charset="0"/>
                        </a:rPr>
                        <a:t>Pendientes</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a:effectLst/>
                          <a:latin typeface="Arial" panose="020B0604020202020204" pitchFamily="34" charset="0"/>
                          <a:ea typeface="Calibri" panose="020F0502020204030204" pitchFamily="34" charset="0"/>
                          <a:cs typeface="Arial" panose="020B0604020202020204" pitchFamily="34" charset="0"/>
                        </a:rPr>
                        <a:t>No procede</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a:effectLst/>
                          <a:latin typeface="Arial" panose="020B0604020202020204" pitchFamily="34" charset="0"/>
                          <a:ea typeface="Calibri" panose="020F0502020204030204" pitchFamily="34" charset="0"/>
                          <a:cs typeface="Arial" panose="020B0604020202020204" pitchFamily="34" charset="0"/>
                        </a:rPr>
                        <a:t>Total de casos</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40820">
                <a:tc>
                  <a:txBody>
                    <a:bodyPr/>
                    <a:lstStyle/>
                    <a:p>
                      <a:pPr algn="ctr">
                        <a:lnSpc>
                          <a:spcPct val="107000"/>
                        </a:lnSpc>
                        <a:spcAft>
                          <a:spcPts val="0"/>
                        </a:spcAft>
                      </a:pPr>
                      <a:endParaRPr lang="es-CR" sz="13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a:effectLst/>
                          <a:latin typeface="Arial" panose="020B0604020202020204" pitchFamily="34" charset="0"/>
                          <a:ea typeface="Calibri" panose="020F0502020204030204" pitchFamily="34" charset="0"/>
                          <a:cs typeface="Arial" panose="020B0604020202020204" pitchFamily="34" charset="0"/>
                        </a:rPr>
                        <a:t>2021</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dirty="0">
                          <a:effectLst/>
                          <a:latin typeface="Arial" panose="020B0604020202020204" pitchFamily="34" charset="0"/>
                          <a:ea typeface="Calibri" panose="020F0502020204030204" pitchFamily="34" charset="0"/>
                          <a:cs typeface="Arial" panose="020B0604020202020204" pitchFamily="34"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dirty="0">
                          <a:effectLst/>
                          <a:latin typeface="Arial" panose="020B0604020202020204" pitchFamily="34" charset="0"/>
                          <a:ea typeface="Calibri" panose="020F0502020204030204" pitchFamily="34" charset="0"/>
                          <a:cs typeface="Arial" panose="020B0604020202020204" pitchFamily="34"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dirty="0">
                          <a:effectLst/>
                          <a:latin typeface="Arial" panose="020B0604020202020204" pitchFamily="34" charset="0"/>
                          <a:ea typeface="Calibri" panose="020F0502020204030204" pitchFamily="34" charset="0"/>
                          <a:cs typeface="Arial" panose="020B0604020202020204" pitchFamily="34"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dirty="0">
                          <a:effectLst/>
                          <a:latin typeface="Arial" panose="020B0604020202020204" pitchFamily="34" charset="0"/>
                          <a:ea typeface="Calibri" panose="020F0502020204030204" pitchFamily="34" charset="0"/>
                          <a:cs typeface="Arial" panose="020B0604020202020204" pitchFamily="34" charset="0"/>
                        </a:rPr>
                        <a:t>8</a:t>
                      </a:r>
                    </a:p>
                    <a:p>
                      <a:pPr algn="ctr">
                        <a:lnSpc>
                          <a:spcPct val="107000"/>
                        </a:lnSpc>
                        <a:spcAft>
                          <a:spcPts val="0"/>
                        </a:spcAft>
                      </a:pP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dirty="0">
                          <a:effectLst/>
                          <a:latin typeface="Arial" panose="020B0604020202020204" pitchFamily="34" charset="0"/>
                          <a:ea typeface="Calibri" panose="020F0502020204030204" pitchFamily="34" charset="0"/>
                          <a:cs typeface="Arial" panose="020B0604020202020204" pitchFamily="34" charset="0"/>
                        </a:rPr>
                        <a:t>6</a:t>
                      </a:r>
                    </a:p>
                    <a:p>
                      <a:pPr algn="ctr">
                        <a:lnSpc>
                          <a:spcPct val="107000"/>
                        </a:lnSpc>
                        <a:spcAft>
                          <a:spcPts val="0"/>
                        </a:spcAft>
                      </a:pP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dirty="0">
                          <a:effectLst/>
                          <a:latin typeface="Arial" panose="020B0604020202020204" pitchFamily="34" charset="0"/>
                          <a:ea typeface="Calibri" panose="020F0502020204030204" pitchFamily="34" charset="0"/>
                          <a:cs typeface="Arial" panose="020B0604020202020204" pitchFamily="34" charset="0"/>
                        </a:rPr>
                        <a:t>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35297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2" name="1 Marcador de número de diapositiva"/>
          <p:cNvSpPr>
            <a:spLocks noGrp="1"/>
          </p:cNvSpPr>
          <p:nvPr>
            <p:ph type="sldNum" sz="quarter" idx="12"/>
          </p:nvPr>
        </p:nvSpPr>
        <p:spPr/>
        <p:txBody>
          <a:bodyPr/>
          <a:lstStyle/>
          <a:p>
            <a:fld id="{577E2933-750B-4D76-BF9B-1A9D34EBAF29}" type="slidenum">
              <a:rPr lang="es-ES" smtClean="0"/>
              <a:pPr/>
              <a:t>35</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3" name="CuadroTexto 2"/>
          <p:cNvSpPr txBox="1"/>
          <p:nvPr/>
        </p:nvSpPr>
        <p:spPr>
          <a:xfrm>
            <a:off x="4211960" y="3068960"/>
            <a:ext cx="184731" cy="369332"/>
          </a:xfrm>
          <a:prstGeom prst="rect">
            <a:avLst/>
          </a:prstGeom>
          <a:noFill/>
        </p:spPr>
        <p:txBody>
          <a:bodyPr wrap="none" rtlCol="0">
            <a:spAutoFit/>
          </a:bodyPr>
          <a:lstStyle/>
          <a:p>
            <a:endParaRPr lang="es-CR" dirty="0"/>
          </a:p>
        </p:txBody>
      </p:sp>
      <p:sp>
        <p:nvSpPr>
          <p:cNvPr id="7" name="Rectángulo 6"/>
          <p:cNvSpPr/>
          <p:nvPr/>
        </p:nvSpPr>
        <p:spPr>
          <a:xfrm>
            <a:off x="899592" y="1988840"/>
            <a:ext cx="4176464" cy="923330"/>
          </a:xfrm>
          <a:prstGeom prst="rect">
            <a:avLst/>
          </a:prstGeom>
        </p:spPr>
        <p:txBody>
          <a:bodyPr wrap="square">
            <a:spAutoFit/>
          </a:bodyPr>
          <a:lstStyle/>
          <a:p>
            <a:pPr lvl="0" eaLnBrk="0" fontAlgn="base" hangingPunct="0">
              <a:spcBef>
                <a:spcPct val="0"/>
              </a:spcBef>
              <a:spcAft>
                <a:spcPct val="0"/>
              </a:spcAft>
              <a:tabLst>
                <a:tab pos="752475" algn="l"/>
              </a:tabLst>
            </a:pPr>
            <a:r>
              <a:rPr lang="es-CR" altLang="es-CR" b="1" dirty="0">
                <a:latin typeface="Arial" panose="020B0604020202020204" pitchFamily="34" charset="0"/>
                <a:ea typeface="Calibri" panose="020F0502020204030204" pitchFamily="34" charset="0"/>
                <a:cs typeface="Arial" panose="020B0604020202020204" pitchFamily="34" charset="0"/>
              </a:rPr>
              <a:t>Concurso Interno MEP-02-2020.  </a:t>
            </a:r>
          </a:p>
          <a:p>
            <a:pPr lvl="0" eaLnBrk="0" fontAlgn="base" hangingPunct="0">
              <a:spcBef>
                <a:spcPct val="0"/>
              </a:spcBef>
              <a:spcAft>
                <a:spcPct val="0"/>
              </a:spcAft>
              <a:tabLst>
                <a:tab pos="752475" algn="l"/>
              </a:tabLst>
            </a:pPr>
            <a:endParaRPr lang="es-CR" altLang="es-CR" b="1" dirty="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tabLst>
                <a:tab pos="752475" algn="l"/>
              </a:tabLst>
            </a:pPr>
            <a:r>
              <a:rPr lang="es-CR" b="1" dirty="0">
                <a:latin typeface="Arial" panose="020B0604020202020204" pitchFamily="34" charset="0"/>
                <a:cs typeface="Arial" panose="020B0604020202020204" pitchFamily="34" charset="0"/>
              </a:rPr>
              <a:t>Cantidad de plazas vacantes: 681</a:t>
            </a:r>
            <a:endParaRPr lang="es-CR" dirty="0"/>
          </a:p>
        </p:txBody>
      </p:sp>
      <p:graphicFrame>
        <p:nvGraphicFramePr>
          <p:cNvPr id="13" name="Tabla 12"/>
          <p:cNvGraphicFramePr>
            <a:graphicFrameLocks noGrp="1"/>
          </p:cNvGraphicFramePr>
          <p:nvPr/>
        </p:nvGraphicFramePr>
        <p:xfrm>
          <a:off x="1568450" y="3112611"/>
          <a:ext cx="6007100" cy="2034540"/>
        </p:xfrm>
        <a:graphic>
          <a:graphicData uri="http://schemas.openxmlformats.org/drawingml/2006/table">
            <a:tbl>
              <a:tblPr firstRow="1" firstCol="1" bandRow="1"/>
              <a:tblGrid>
                <a:gridCol w="4749800">
                  <a:extLst>
                    <a:ext uri="{9D8B030D-6E8A-4147-A177-3AD203B41FA5}">
                      <a16:colId xmlns:a16="http://schemas.microsoft.com/office/drawing/2014/main" val="20000"/>
                    </a:ext>
                  </a:extLst>
                </a:gridCol>
                <a:gridCol w="1257300">
                  <a:extLst>
                    <a:ext uri="{9D8B030D-6E8A-4147-A177-3AD203B41FA5}">
                      <a16:colId xmlns:a16="http://schemas.microsoft.com/office/drawing/2014/main" val="20001"/>
                    </a:ext>
                  </a:extLst>
                </a:gridCol>
              </a:tblGrid>
              <a:tr h="474980">
                <a:tc gridSpan="2">
                  <a:txBody>
                    <a:bodyPr/>
                    <a:lstStyle/>
                    <a:p>
                      <a:pPr algn="ctr">
                        <a:lnSpc>
                          <a:spcPct val="107000"/>
                        </a:lnSpc>
                        <a:spcAft>
                          <a:spcPts val="0"/>
                        </a:spcAft>
                      </a:pPr>
                      <a:r>
                        <a:rPr lang="es-CR" sz="1300" b="1" kern="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Estadísticas finales</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R"/>
                    </a:p>
                  </a:txBody>
                  <a:tcPr/>
                </a:tc>
                <a:extLst>
                  <a:ext uri="{0D108BD9-81ED-4DB2-BD59-A6C34878D82A}">
                    <a16:rowId xmlns:a16="http://schemas.microsoft.com/office/drawing/2014/main" val="10000"/>
                  </a:ext>
                </a:extLst>
              </a:tr>
              <a:tr h="474980">
                <a:tc>
                  <a:txBody>
                    <a:bodyPr/>
                    <a:lstStyle/>
                    <a:p>
                      <a:pPr>
                        <a:lnSpc>
                          <a:spcPct val="107000"/>
                        </a:lnSpc>
                        <a:spcAft>
                          <a:spcPts val="0"/>
                        </a:spcAft>
                      </a:pPr>
                      <a:r>
                        <a:rPr lang="es-CR" sz="1300" kern="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Usuarios Registrados (personas inscritas)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300" kern="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3366</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09600">
                <a:tc>
                  <a:txBody>
                    <a:bodyPr/>
                    <a:lstStyle/>
                    <a:p>
                      <a:pPr>
                        <a:lnSpc>
                          <a:spcPct val="107000"/>
                        </a:lnSpc>
                        <a:spcAft>
                          <a:spcPts val="0"/>
                        </a:spcAft>
                      </a:pPr>
                      <a:r>
                        <a:rPr lang="es-CR" sz="1300" kern="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Personas inscritas (cerraron la oferta, culminaron con el proceso y se les dio cita)</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300" kern="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3020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74980">
                <a:tc>
                  <a:txBody>
                    <a:bodyPr/>
                    <a:lstStyle/>
                    <a:p>
                      <a:pPr>
                        <a:lnSpc>
                          <a:spcPct val="107000"/>
                        </a:lnSpc>
                        <a:spcAft>
                          <a:spcPts val="0"/>
                        </a:spcAft>
                      </a:pPr>
                      <a:r>
                        <a:rPr lang="es-CR" sz="1300" kern="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Personas inscritas (no cerraron la oferta)</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3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346</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667839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052736"/>
            <a:ext cx="8305800" cy="576064"/>
          </a:xfrm>
        </p:spPr>
        <p:txBody>
          <a:bodyPr>
            <a:normAutofit fontScale="90000"/>
          </a:bodyPr>
          <a:lstStyle/>
          <a:p>
            <a:pPr algn="ctr"/>
            <a:r>
              <a:rPr lang="es-ES" sz="24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br>
              <a:rPr lang="es-CR" sz="2400" dirty="0">
                <a:solidFill>
                  <a:schemeClr val="bg2">
                    <a:lumMod val="25000"/>
                  </a:schemeClr>
                </a:solidFill>
              </a:rPr>
            </a:br>
            <a:endParaRPr lang="es-CR" sz="2400" dirty="0"/>
          </a:p>
        </p:txBody>
      </p:sp>
      <p:sp>
        <p:nvSpPr>
          <p:cNvPr id="3" name="Marcador de fecha 2"/>
          <p:cNvSpPr>
            <a:spLocks noGrp="1"/>
          </p:cNvSpPr>
          <p:nvPr>
            <p:ph type="dt" sz="half" idx="10"/>
          </p:nvPr>
        </p:nvSpPr>
        <p:spPr/>
        <p:txBody>
          <a:bodyPr/>
          <a:lstStyle/>
          <a:p>
            <a:r>
              <a:rPr lang="es-ES"/>
              <a:t>Fecha de impresión: </a:t>
            </a:r>
            <a:fld id="{1ABCE90B-3C5E-4D3E-92BD-9F3D9180B9EA}" type="datetime1">
              <a:rPr lang="es-ES" smtClean="0"/>
              <a:t>03/06/2021</a:t>
            </a:fld>
            <a:endParaRPr lang="es-ES" dirty="0"/>
          </a:p>
        </p:txBody>
      </p:sp>
      <p:sp>
        <p:nvSpPr>
          <p:cNvPr id="4" name="Marcador de pie de página 3"/>
          <p:cNvSpPr>
            <a:spLocks noGrp="1"/>
          </p:cNvSpPr>
          <p:nvPr>
            <p:ph type="ftr" sz="quarter" idx="11"/>
          </p:nvPr>
        </p:nvSpPr>
        <p:spPr/>
        <p:txBody>
          <a:bodyPr/>
          <a:lstStyle/>
          <a:p>
            <a:r>
              <a:rPr lang="es-ES"/>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36</a:t>
            </a:fld>
            <a:endParaRPr lang="es-ES"/>
          </a:p>
        </p:txBody>
      </p:sp>
      <p:sp>
        <p:nvSpPr>
          <p:cNvPr id="7" name="Rectángulo 6"/>
          <p:cNvSpPr/>
          <p:nvPr/>
        </p:nvSpPr>
        <p:spPr>
          <a:xfrm>
            <a:off x="607116" y="1628800"/>
            <a:ext cx="8005967" cy="4524315"/>
          </a:xfrm>
          <a:prstGeom prst="rect">
            <a:avLst/>
          </a:prstGeom>
        </p:spPr>
        <p:txBody>
          <a:bodyPr wrap="square">
            <a:spAutoFit/>
          </a:bodyPr>
          <a:lstStyle/>
          <a:p>
            <a:pPr algn="just"/>
            <a:r>
              <a:rPr lang="es-CR" sz="1600" dirty="0">
                <a:latin typeface="Arial" panose="020B0604020202020204" pitchFamily="34" charset="0"/>
                <a:cs typeface="Arial" panose="020B0604020202020204" pitchFamily="34" charset="0"/>
              </a:rPr>
              <a:t>Propuesta de ingresos docentes en propiedad:</a:t>
            </a:r>
          </a:p>
          <a:p>
            <a:pPr algn="just"/>
            <a:endParaRPr lang="es-CR" sz="1600" dirty="0">
              <a:latin typeface="Arial" panose="020B0604020202020204" pitchFamily="34" charset="0"/>
              <a:cs typeface="Arial" panose="020B0604020202020204" pitchFamily="34" charset="0"/>
            </a:endParaRPr>
          </a:p>
          <a:p>
            <a:pPr algn="just"/>
            <a:r>
              <a:rPr lang="es-CR" sz="1600" dirty="0">
                <a:latin typeface="Arial" panose="020B0604020202020204" pitchFamily="34" charset="0"/>
                <a:cs typeface="Arial" panose="020B0604020202020204" pitchFamily="34" charset="0"/>
              </a:rPr>
              <a:t>A partir del año 2014 se crea una Comisión Bipartita DGSC-MEP para control del cronograma de actividades de los concursos externos del Título II del ESC.</a:t>
            </a:r>
          </a:p>
          <a:p>
            <a:pPr algn="just"/>
            <a:endParaRPr lang="es-CR" sz="1600" dirty="0">
              <a:latin typeface="Arial" panose="020B0604020202020204" pitchFamily="34" charset="0"/>
              <a:cs typeface="Arial" panose="020B0604020202020204" pitchFamily="34" charset="0"/>
            </a:endParaRPr>
          </a:p>
          <a:p>
            <a:pPr algn="just"/>
            <a:r>
              <a:rPr lang="es-CR" sz="1600" dirty="0">
                <a:latin typeface="Arial" panose="020B0604020202020204" pitchFamily="34" charset="0"/>
                <a:cs typeface="Arial" panose="020B0604020202020204" pitchFamily="34" charset="0"/>
              </a:rPr>
              <a:t>Desde la creación de la nueva </a:t>
            </a:r>
            <a:r>
              <a:rPr lang="es-CR" sz="1600" b="1" i="1" dirty="0">
                <a:latin typeface="Arial" panose="020B0604020202020204" pitchFamily="34" charset="0"/>
                <a:cs typeface="Arial" panose="020B0604020202020204" pitchFamily="34" charset="0"/>
              </a:rPr>
              <a:t>Ley N° 9871: Reforma del Artículo 55 de la Ley 1581, Estatuto de Servicio Civil</a:t>
            </a:r>
            <a:r>
              <a:rPr lang="es-CR" sz="1600" dirty="0">
                <a:latin typeface="Arial" panose="020B0604020202020204" pitchFamily="34" charset="0"/>
                <a:cs typeface="Arial" panose="020B0604020202020204" pitchFamily="34" charset="0"/>
              </a:rPr>
              <a:t>, se le incorpora el inciso d) que establece la obligatoriedad del examen de idoneidad entre los requisitos de ingreso a la carrera docente, y en este momento dicha norma se encuentra aún en estudio por la Asesoría Jurídica de la Dirección General de Servicio Civil para determinar sus alcances; por lo que las Unidades del Departamento de Asignación del Recurso Humano no reportó vacantes para ser resueltas mediante concurso propiamente docente para el curso lectivo 2021; por lo que no se ha reunido la Comisión Bipartida, y la Comisión Especializada (Ley 8862) no contó con el insumo requerido para efectos de realizar una reserva en dicho tracto.</a:t>
            </a:r>
          </a:p>
          <a:p>
            <a:pPr algn="just"/>
            <a:endParaRPr lang="es-CR" sz="1600" dirty="0">
              <a:latin typeface="Arial" panose="020B0604020202020204" pitchFamily="34" charset="0"/>
              <a:cs typeface="Arial" panose="020B0604020202020204" pitchFamily="34" charset="0"/>
            </a:endParaRPr>
          </a:p>
          <a:p>
            <a:pPr algn="just"/>
            <a:r>
              <a:rPr lang="es-CR" sz="1600" dirty="0">
                <a:latin typeface="Arial" panose="020B0604020202020204" pitchFamily="34" charset="0"/>
                <a:cs typeface="Arial" panose="020B0604020202020204" pitchFamily="34" charset="0"/>
              </a:rPr>
              <a:t>Así mismo a la fecha, la Dirección General de Servicio Civil se encuentra calificando a los oferentes del Concurso Propiamente docente PD-01-2019</a:t>
            </a:r>
          </a:p>
        </p:txBody>
      </p:sp>
    </p:spTree>
    <p:extLst>
      <p:ext uri="{BB962C8B-B14F-4D97-AF65-F5344CB8AC3E}">
        <p14:creationId xmlns:p14="http://schemas.microsoft.com/office/powerpoint/2010/main" val="1438192545"/>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492664"/>
          </a:xfrm>
        </p:spPr>
        <p:txBody>
          <a:bodyPr>
            <a:normAutofit/>
          </a:bodyPr>
          <a:lstStyle/>
          <a:p>
            <a:pPr algn="ctr"/>
            <a:r>
              <a:rPr lang="es-ES" sz="24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4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37</a:t>
            </a:fld>
            <a:endParaRPr lang="es-ES"/>
          </a:p>
        </p:txBody>
      </p:sp>
      <p:sp>
        <p:nvSpPr>
          <p:cNvPr id="6" name="Rectángulo 5"/>
          <p:cNvSpPr/>
          <p:nvPr/>
        </p:nvSpPr>
        <p:spPr>
          <a:xfrm>
            <a:off x="712509" y="1700808"/>
            <a:ext cx="7560840" cy="2492990"/>
          </a:xfrm>
          <a:prstGeom prst="rect">
            <a:avLst/>
          </a:prstGeom>
        </p:spPr>
        <p:txBody>
          <a:bodyPr wrap="square">
            <a:spAutoFit/>
          </a:bodyPr>
          <a:lstStyle/>
          <a:p>
            <a:pPr algn="just">
              <a:lnSpc>
                <a:spcPct val="150000"/>
              </a:lnSpc>
            </a:pPr>
            <a:r>
              <a:rPr lang="es-CR" sz="1300" dirty="0">
                <a:latin typeface="Arial" panose="020B0604020202020204" pitchFamily="34" charset="0"/>
                <a:cs typeface="Arial" panose="020B0604020202020204" pitchFamily="34" charset="0"/>
              </a:rPr>
              <a:t>Ingresos en propiedad por Concurso TAD-01-2018 para puestos de los estratos técnico-docentes y administrativo-docentes del Título II de la Carrera Docente:</a:t>
            </a:r>
          </a:p>
          <a:p>
            <a:pPr algn="just">
              <a:lnSpc>
                <a:spcPct val="150000"/>
              </a:lnSpc>
            </a:pPr>
            <a:endParaRPr lang="es-CR" sz="1300" dirty="0">
              <a:latin typeface="Arial" panose="020B0604020202020204" pitchFamily="34" charset="0"/>
              <a:cs typeface="Arial" panose="020B0604020202020204" pitchFamily="34" charset="0"/>
            </a:endParaRPr>
          </a:p>
          <a:p>
            <a:pPr algn="just">
              <a:lnSpc>
                <a:spcPct val="150000"/>
              </a:lnSpc>
            </a:pPr>
            <a:r>
              <a:rPr lang="es-CR" sz="1300" dirty="0">
                <a:latin typeface="Arial" panose="020B0604020202020204" pitchFamily="34" charset="0"/>
                <a:cs typeface="Arial" panose="020B0604020202020204" pitchFamily="34" charset="0"/>
              </a:rPr>
              <a:t>Por parte de la Dirección General de Servicio Civil, el concurso TAD-01.2018 fue declarado disponible (con la inclusión de oferentes del TAD-01-2015) pero por la situación de la Pandemia COVI-19, rebajos presupuestarios y también por la Ley 9871 se encuentra aún en consulta en la Asesoría Jurídica DGSC.</a:t>
            </a:r>
          </a:p>
          <a:p>
            <a:pPr algn="just">
              <a:lnSpc>
                <a:spcPct val="150000"/>
              </a:lnSpc>
            </a:pPr>
            <a:endParaRPr lang="es-CR"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3184200"/>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420656"/>
          </a:xfrm>
        </p:spPr>
        <p:txBody>
          <a:bodyPr>
            <a:noAutofit/>
          </a:bodyPr>
          <a:lstStyle/>
          <a:p>
            <a:pPr algn="ctr"/>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38</a:t>
            </a:fld>
            <a:endParaRPr lang="es-ES"/>
          </a:p>
        </p:txBody>
      </p:sp>
      <p:sp>
        <p:nvSpPr>
          <p:cNvPr id="6" name="Rectángulo 5"/>
          <p:cNvSpPr/>
          <p:nvPr/>
        </p:nvSpPr>
        <p:spPr>
          <a:xfrm>
            <a:off x="755576" y="1556792"/>
            <a:ext cx="7272808" cy="955518"/>
          </a:xfrm>
          <a:prstGeom prst="rect">
            <a:avLst/>
          </a:prstGeom>
        </p:spPr>
        <p:txBody>
          <a:bodyPr wrap="square">
            <a:spAutoFit/>
          </a:bodyPr>
          <a:lstStyle/>
          <a:p>
            <a:pPr algn="just">
              <a:lnSpc>
                <a:spcPct val="150000"/>
              </a:lnSpc>
            </a:pPr>
            <a:r>
              <a:rPr lang="es-CR" sz="1300" dirty="0">
                <a:latin typeface="Arial" panose="020B0604020202020204" pitchFamily="34" charset="0"/>
                <a:cs typeface="Arial" panose="020B0604020202020204" pitchFamily="34" charset="0"/>
              </a:rPr>
              <a:t>Ingresos en propiedad por artículo 11 del Estatuto de Servicio Civil y su modificación según el Decreto N°39066-MP publicado en el Diario Oficial La Gaceta número 133 del 10 de julio del 2015:</a:t>
            </a:r>
          </a:p>
        </p:txBody>
      </p:sp>
      <p:sp>
        <p:nvSpPr>
          <p:cNvPr id="8" name="Rectángulo 7"/>
          <p:cNvSpPr/>
          <p:nvPr/>
        </p:nvSpPr>
        <p:spPr>
          <a:xfrm>
            <a:off x="869551" y="4567336"/>
            <a:ext cx="7158833" cy="1292662"/>
          </a:xfrm>
          <a:prstGeom prst="rect">
            <a:avLst/>
          </a:prstGeom>
        </p:spPr>
        <p:txBody>
          <a:bodyPr wrap="square">
            <a:spAutoFit/>
          </a:bodyPr>
          <a:lstStyle/>
          <a:p>
            <a:pPr algn="just">
              <a:lnSpc>
                <a:spcPct val="150000"/>
              </a:lnSpc>
            </a:pPr>
            <a:r>
              <a:rPr lang="es-CR" sz="1300" dirty="0">
                <a:latin typeface="Arial" panose="020B0604020202020204" pitchFamily="34" charset="0"/>
                <a:cs typeface="Arial" panose="020B0604020202020204" pitchFamily="34" charset="0"/>
              </a:rPr>
              <a:t>Es importante indicar que durante el año 2020 se dio un incremento de solicitudes por la divulgación del Manual para su aplicación, siendo en su mayoría  casos  que no cumplían a cabalidad con la norma, a pesar de contar con el mismo documento explicativo, lo cual aún impacta en la cantidad de solicitudes improcedentes.</a:t>
            </a:r>
            <a:endParaRPr lang="es-CR" sz="1200" dirty="0">
              <a:latin typeface="Arial" panose="020B0604020202020204" pitchFamily="34" charset="0"/>
              <a:cs typeface="Arial" panose="020B0604020202020204" pitchFamily="34" charset="0"/>
            </a:endParaRPr>
          </a:p>
        </p:txBody>
      </p:sp>
      <p:graphicFrame>
        <p:nvGraphicFramePr>
          <p:cNvPr id="3" name="Objeto 2"/>
          <p:cNvGraphicFramePr>
            <a:graphicFrameLocks noChangeAspect="1"/>
          </p:cNvGraphicFramePr>
          <p:nvPr/>
        </p:nvGraphicFramePr>
        <p:xfrm>
          <a:off x="1957388" y="3052763"/>
          <a:ext cx="5068887" cy="620712"/>
        </p:xfrm>
        <a:graphic>
          <a:graphicData uri="http://schemas.openxmlformats.org/presentationml/2006/ole">
            <mc:AlternateContent xmlns:mc="http://schemas.openxmlformats.org/markup-compatibility/2006">
              <mc:Choice xmlns:v="urn:schemas-microsoft-com:vml" Requires="v">
                <p:oleObj name="Worksheet" r:id="rId2" imgW="3343154" imgH="409704" progId="Excel.Sheet.12">
                  <p:embed/>
                </p:oleObj>
              </mc:Choice>
              <mc:Fallback>
                <p:oleObj name="Worksheet" r:id="rId2" imgW="3343154" imgH="409704" progId="Excel.Sheet.12">
                  <p:embed/>
                  <p:pic>
                    <p:nvPicPr>
                      <p:cNvPr id="3" name="Objeto 2"/>
                      <p:cNvPicPr/>
                      <p:nvPr/>
                    </p:nvPicPr>
                    <p:blipFill>
                      <a:blip r:embed="rId3"/>
                      <a:stretch>
                        <a:fillRect/>
                      </a:stretch>
                    </p:blipFill>
                    <p:spPr>
                      <a:xfrm>
                        <a:off x="1957388" y="3052763"/>
                        <a:ext cx="5068887" cy="620712"/>
                      </a:xfrm>
                      <a:prstGeom prst="rect">
                        <a:avLst/>
                      </a:prstGeom>
                    </p:spPr>
                  </p:pic>
                </p:oleObj>
              </mc:Fallback>
            </mc:AlternateContent>
          </a:graphicData>
        </a:graphic>
      </p:graphicFrame>
    </p:spTree>
    <p:extLst>
      <p:ext uri="{BB962C8B-B14F-4D97-AF65-F5344CB8AC3E}">
        <p14:creationId xmlns:p14="http://schemas.microsoft.com/office/powerpoint/2010/main" val="2880239844"/>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420656"/>
          </a:xfrm>
        </p:spPr>
        <p:txBody>
          <a:bodyPr>
            <a:normAutofit/>
          </a:bodyPr>
          <a:lstStyle/>
          <a:p>
            <a:pPr algn="ctr"/>
            <a:r>
              <a:rPr lang="es-ES" sz="1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1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39</a:t>
            </a:fld>
            <a:endParaRPr lang="es-ES"/>
          </a:p>
        </p:txBody>
      </p:sp>
      <p:sp>
        <p:nvSpPr>
          <p:cNvPr id="6" name="Rectángulo 5"/>
          <p:cNvSpPr/>
          <p:nvPr/>
        </p:nvSpPr>
        <p:spPr>
          <a:xfrm>
            <a:off x="741496" y="1268760"/>
            <a:ext cx="7272808" cy="2062103"/>
          </a:xfrm>
          <a:prstGeom prst="rect">
            <a:avLst/>
          </a:prstGeom>
        </p:spPr>
        <p:txBody>
          <a:bodyPr wrap="square">
            <a:spAutoFit/>
          </a:bodyPr>
          <a:lstStyle/>
          <a:p>
            <a:endParaRPr lang="es-CR" sz="1600" dirty="0">
              <a:latin typeface="Arial" panose="020B0604020202020204" pitchFamily="34" charset="0"/>
              <a:cs typeface="Arial" panose="020B0604020202020204" pitchFamily="34" charset="0"/>
            </a:endParaRPr>
          </a:p>
          <a:p>
            <a:endParaRPr lang="es-CR" sz="1600" dirty="0">
              <a:latin typeface="Arial" panose="020B0604020202020204" pitchFamily="34" charset="0"/>
              <a:cs typeface="Arial" panose="020B0604020202020204" pitchFamily="34" charset="0"/>
            </a:endParaRPr>
          </a:p>
          <a:p>
            <a:r>
              <a:rPr lang="es-CR" sz="1600" dirty="0">
                <a:latin typeface="Arial" panose="020B0604020202020204" pitchFamily="34" charset="0"/>
                <a:cs typeface="Arial" panose="020B0604020202020204" pitchFamily="34" charset="0"/>
              </a:rPr>
              <a:t>Debido a las restricciones presupuestarias y la Pandemia por el COVID-19 y la Resolución DG-101-2017 la reserva del primer tracto por la Ley 8862 se realizara hasta el mes de junio del presente año.</a:t>
            </a:r>
          </a:p>
          <a:p>
            <a:endParaRPr lang="es-CR" sz="1600" dirty="0">
              <a:latin typeface="Arial" panose="020B0604020202020204" pitchFamily="34" charset="0"/>
              <a:cs typeface="Arial" panose="020B0604020202020204" pitchFamily="34" charset="0"/>
            </a:endParaRPr>
          </a:p>
          <a:p>
            <a:r>
              <a:rPr lang="es-CR" sz="1600" dirty="0">
                <a:latin typeface="Arial" panose="020B0604020202020204" pitchFamily="34" charset="0"/>
                <a:cs typeface="Arial" panose="020B0604020202020204" pitchFamily="34" charset="0"/>
              </a:rPr>
              <a:t>Así mismo, no se ha realizado ingreso en propiedad por dicha norma este año a la fecha.</a:t>
            </a:r>
            <a:endParaRPr lang="es-CR" sz="1600" dirty="0"/>
          </a:p>
        </p:txBody>
      </p:sp>
    </p:spTree>
    <p:extLst>
      <p:ext uri="{BB962C8B-B14F-4D97-AF65-F5344CB8AC3E}">
        <p14:creationId xmlns:p14="http://schemas.microsoft.com/office/powerpoint/2010/main" val="417881729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17424" y="5773356"/>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4</a:t>
            </a:fld>
            <a:endParaRPr lang="es-ES"/>
          </a:p>
        </p:txBody>
      </p:sp>
      <p:sp>
        <p:nvSpPr>
          <p:cNvPr id="4" name="CuadroTexto 3"/>
          <p:cNvSpPr txBox="1"/>
          <p:nvPr/>
        </p:nvSpPr>
        <p:spPr>
          <a:xfrm>
            <a:off x="537624" y="836712"/>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39128" y="1028814"/>
            <a:ext cx="8229600" cy="5262979"/>
          </a:xfrm>
          <a:prstGeom prst="rect">
            <a:avLst/>
          </a:prstGeom>
        </p:spPr>
        <p:txBody>
          <a:bodyPr wrap="square">
            <a:spAutoFit/>
          </a:bodyPr>
          <a:lstStyle/>
          <a:p>
            <a:pPr algn="ctr">
              <a:lnSpc>
                <a:spcPct val="150000"/>
              </a:lnSpc>
            </a:pPr>
            <a:r>
              <a:rPr lang="es-ES" sz="2800" b="1" u="sng" dirty="0">
                <a:solidFill>
                  <a:schemeClr val="tx2"/>
                </a:solidFill>
                <a:latin typeface="Arial" panose="020B0604020202020204" pitchFamily="34" charset="0"/>
              </a:rPr>
              <a:t>Objetivos y resultados</a:t>
            </a:r>
          </a:p>
          <a:p>
            <a:pPr algn="ctr">
              <a:lnSpc>
                <a:spcPct val="150000"/>
              </a:lnSpc>
            </a:pPr>
            <a:endParaRPr lang="es-ES" sz="2800" b="1" u="sng" dirty="0">
              <a:solidFill>
                <a:schemeClr val="tx2"/>
              </a:solidFill>
              <a:latin typeface="Arial" panose="020B0604020202020204" pitchFamily="34" charset="0"/>
            </a:endParaRPr>
          </a:p>
          <a:p>
            <a:pPr>
              <a:lnSpc>
                <a:spcPct val="150000"/>
              </a:lnSpc>
            </a:pPr>
            <a:r>
              <a:rPr lang="es-ES" sz="1400" b="1" dirty="0">
                <a:solidFill>
                  <a:schemeClr val="tx2"/>
                </a:solidFill>
                <a:latin typeface="Arial" panose="020B0604020202020204" pitchFamily="34" charset="0"/>
                <a:ea typeface="+mj-ea"/>
                <a:cs typeface="Arial" panose="020B0604020202020204" pitchFamily="34" charset="0"/>
              </a:rPr>
              <a:t>1. Objetivo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Recibir,  analizar y gestionar las solicitudes relacionadas con permisos con y sin goce de salario</a:t>
            </a: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Se cumplió al 100%, con las solicitudes presentadas por los servidores, en los tiempos establecidos por Ley.</a:t>
            </a:r>
          </a:p>
          <a:p>
            <a:pPr>
              <a:lnSpc>
                <a:spcPct val="150000"/>
              </a:lnSpc>
            </a:pPr>
            <a:r>
              <a:rPr lang="es-ES" sz="1400" dirty="0">
                <a:solidFill>
                  <a:schemeClr val="tx2"/>
                </a:solidFill>
                <a:latin typeface="Arial" panose="020B0604020202020204" pitchFamily="34" charset="0"/>
                <a:ea typeface="+mj-ea"/>
                <a:cs typeface="Arial" panose="020B0604020202020204" pitchFamily="34" charset="0"/>
              </a:rPr>
              <a:t> </a:t>
            </a:r>
          </a:p>
          <a:p>
            <a:pPr>
              <a:lnSpc>
                <a:spcPct val="150000"/>
              </a:lnSpc>
            </a:pPr>
            <a:r>
              <a:rPr lang="es-ES" sz="1400" b="1" dirty="0">
                <a:solidFill>
                  <a:schemeClr val="tx2"/>
                </a:solidFill>
                <a:latin typeface="Arial" panose="020B0604020202020204" pitchFamily="34" charset="0"/>
                <a:ea typeface="+mj-ea"/>
                <a:cs typeface="Arial" panose="020B0604020202020204" pitchFamily="34" charset="0"/>
              </a:rPr>
              <a:t>2. Objetivo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Recibir,  analizar y gestionar las solicitudes relacionadas con licencias,  según lo establecido en el artículo 166 de la Ley de Carrera Docente</a:t>
            </a: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Se cumplió al 100%, con las solicitudes presentadas por los servidores, en los tiempos establecidos por Ley.</a:t>
            </a:r>
          </a:p>
          <a:p>
            <a:pPr>
              <a:lnSpc>
                <a:spcPct val="150000"/>
              </a:lnSpc>
            </a:pPr>
            <a:endParaRPr lang="es-CR" sz="1400"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5859" y="1319282"/>
            <a:ext cx="8305800" cy="381525"/>
          </a:xfrm>
        </p:spPr>
        <p:txBody>
          <a:bodyPr>
            <a:normAutofit fontScale="90000"/>
          </a:bodyPr>
          <a:lstStyle/>
          <a:p>
            <a:pPr algn="ctr"/>
            <a:br>
              <a:rPr lang="es-ES" sz="2000" b="1" u="sng" dirty="0">
                <a:solidFill>
                  <a:schemeClr val="bg2">
                    <a:lumMod val="25000"/>
                  </a:schemeClr>
                </a:solidFill>
                <a:latin typeface="Arial" panose="020B0604020202020204" pitchFamily="34" charset="0"/>
                <a:cs typeface="Arial" panose="020B0604020202020204" pitchFamily="34" charset="0"/>
              </a:rPr>
            </a:br>
            <a:br>
              <a:rPr lang="es-ES" sz="2000" b="1" u="sng" dirty="0">
                <a:solidFill>
                  <a:schemeClr val="bg2">
                    <a:lumMod val="25000"/>
                  </a:schemeClr>
                </a:solidFill>
                <a:latin typeface="Arial" panose="020B0604020202020204" pitchFamily="34" charset="0"/>
                <a:cs typeface="Arial" panose="020B0604020202020204" pitchFamily="34" charset="0"/>
              </a:rPr>
            </a:br>
            <a:br>
              <a:rPr lang="es-ES" sz="2000" b="1" u="sng" dirty="0">
                <a:solidFill>
                  <a:schemeClr val="bg2">
                    <a:lumMod val="25000"/>
                  </a:schemeClr>
                </a:solidFill>
                <a:latin typeface="Arial" panose="020B0604020202020204" pitchFamily="34" charset="0"/>
                <a:cs typeface="Arial" panose="020B0604020202020204" pitchFamily="34" charset="0"/>
              </a:rPr>
            </a:br>
            <a:br>
              <a:rPr lang="es-ES" sz="2000" b="1" u="sng" dirty="0">
                <a:solidFill>
                  <a:schemeClr val="bg2">
                    <a:lumMod val="25000"/>
                  </a:schemeClr>
                </a:solidFill>
                <a:latin typeface="Arial" panose="020B0604020202020204" pitchFamily="34" charset="0"/>
                <a:cs typeface="Arial" panose="020B0604020202020204" pitchFamily="34" charset="0"/>
              </a:rPr>
            </a:br>
            <a:br>
              <a:rPr lang="es-ES" sz="2000" b="1" u="sng" dirty="0">
                <a:solidFill>
                  <a:schemeClr val="bg2">
                    <a:lumMod val="25000"/>
                  </a:schemeClr>
                </a:solidFill>
                <a:latin typeface="Arial" panose="020B0604020202020204" pitchFamily="34" charset="0"/>
                <a:cs typeface="Arial" panose="020B0604020202020204" pitchFamily="34" charset="0"/>
              </a:rPr>
            </a:br>
            <a:br>
              <a:rPr lang="es-ES" sz="2000" b="1" u="sng" dirty="0">
                <a:solidFill>
                  <a:schemeClr val="bg2">
                    <a:lumMod val="25000"/>
                  </a:schemeClr>
                </a:solidFill>
                <a:latin typeface="Arial" panose="020B0604020202020204" pitchFamily="34" charset="0"/>
                <a:cs typeface="Arial" panose="020B0604020202020204" pitchFamily="34" charset="0"/>
              </a:rPr>
            </a:br>
            <a:br>
              <a:rPr lang="es-ES" sz="2000" b="1" u="sng" dirty="0">
                <a:solidFill>
                  <a:schemeClr val="bg2">
                    <a:lumMod val="25000"/>
                  </a:schemeClr>
                </a:solidFill>
                <a:latin typeface="Arial" panose="020B0604020202020204" pitchFamily="34" charset="0"/>
                <a:cs typeface="Arial" panose="020B0604020202020204" pitchFamily="34" charset="0"/>
              </a:rPr>
            </a:br>
            <a:br>
              <a:rPr lang="es-ES" sz="2000" b="1" u="sng" dirty="0">
                <a:solidFill>
                  <a:schemeClr val="bg2">
                    <a:lumMod val="25000"/>
                  </a:schemeClr>
                </a:solidFill>
                <a:latin typeface="Arial" panose="020B0604020202020204" pitchFamily="34" charset="0"/>
                <a:cs typeface="Arial" panose="020B0604020202020204" pitchFamily="34" charset="0"/>
              </a:rPr>
            </a:br>
            <a:br>
              <a:rPr lang="es-ES" sz="2000" b="1" u="sng" dirty="0">
                <a:solidFill>
                  <a:schemeClr val="bg2">
                    <a:lumMod val="25000"/>
                  </a:schemeClr>
                </a:solidFill>
                <a:latin typeface="Arial" panose="020B0604020202020204" pitchFamily="34" charset="0"/>
                <a:cs typeface="Arial" panose="020B0604020202020204" pitchFamily="34" charset="0"/>
              </a:rPr>
            </a:br>
            <a:br>
              <a:rPr lang="es-ES" sz="2000" b="1" u="sng" dirty="0">
                <a:solidFill>
                  <a:schemeClr val="bg2">
                    <a:lumMod val="25000"/>
                  </a:schemeClr>
                </a:solidFill>
                <a:latin typeface="Arial" panose="020B0604020202020204" pitchFamily="34" charset="0"/>
                <a:cs typeface="Arial" panose="020B0604020202020204" pitchFamily="34" charset="0"/>
              </a:rPr>
            </a:br>
            <a:br>
              <a:rPr lang="es-ES" sz="2000" b="1" u="sng" dirty="0">
                <a:solidFill>
                  <a:schemeClr val="bg2">
                    <a:lumMod val="25000"/>
                  </a:schemeClr>
                </a:solidFill>
                <a:latin typeface="Arial" panose="020B0604020202020204" pitchFamily="34" charset="0"/>
                <a:cs typeface="Arial" panose="020B0604020202020204" pitchFamily="34" charset="0"/>
              </a:rPr>
            </a:br>
            <a:r>
              <a:rPr lang="es-ES" sz="20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br>
              <a:rPr lang="es-CR" sz="5400" dirty="0">
                <a:solidFill>
                  <a:schemeClr val="bg2">
                    <a:lumMod val="25000"/>
                  </a:schemeClr>
                </a:solidFill>
              </a:rPr>
            </a:br>
            <a:endParaRPr lang="es-CR"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40</a:t>
            </a:fld>
            <a:endParaRPr lang="es-ES"/>
          </a:p>
        </p:txBody>
      </p:sp>
      <p:sp>
        <p:nvSpPr>
          <p:cNvPr id="8" name="Rectángulo 7">
            <a:extLst>
              <a:ext uri="{FF2B5EF4-FFF2-40B4-BE49-F238E27FC236}">
                <a16:creationId xmlns:a16="http://schemas.microsoft.com/office/drawing/2014/main" id="{1998D0D7-3382-47A0-9D77-EF83872D1482}"/>
              </a:ext>
            </a:extLst>
          </p:cNvPr>
          <p:cNvSpPr/>
          <p:nvPr/>
        </p:nvSpPr>
        <p:spPr>
          <a:xfrm>
            <a:off x="1187624" y="1340768"/>
            <a:ext cx="6696744" cy="369332"/>
          </a:xfrm>
          <a:prstGeom prst="rect">
            <a:avLst/>
          </a:prstGeom>
        </p:spPr>
        <p:txBody>
          <a:bodyPr wrap="square">
            <a:spAutoFit/>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Arial" panose="020B0604020202020204" pitchFamily="34" charset="0"/>
              </a:rPr>
              <a:t>Concurso Interno CI-02-2017-MEP</a:t>
            </a:r>
          </a:p>
        </p:txBody>
      </p:sp>
      <p:graphicFrame>
        <p:nvGraphicFramePr>
          <p:cNvPr id="9" name="Tabla 8">
            <a:extLst>
              <a:ext uri="{FF2B5EF4-FFF2-40B4-BE49-F238E27FC236}">
                <a16:creationId xmlns:a16="http://schemas.microsoft.com/office/drawing/2014/main" id="{E8E00CC9-8D10-47A7-8099-11875C7AF033}"/>
              </a:ext>
            </a:extLst>
          </p:cNvPr>
          <p:cNvGraphicFramePr>
            <a:graphicFrameLocks noGrp="1"/>
          </p:cNvGraphicFramePr>
          <p:nvPr/>
        </p:nvGraphicFramePr>
        <p:xfrm>
          <a:off x="1018359" y="2267046"/>
          <a:ext cx="7200800" cy="3322194"/>
        </p:xfrm>
        <a:graphic>
          <a:graphicData uri="http://schemas.openxmlformats.org/drawingml/2006/table">
            <a:tbl>
              <a:tblPr firstRow="1" firstCol="1" bandRow="1">
                <a:tableStyleId>{5C22544A-7EE6-4342-B048-85BDC9FD1C3A}</a:tableStyleId>
              </a:tblPr>
              <a:tblGrid>
                <a:gridCol w="3481633">
                  <a:extLst>
                    <a:ext uri="{9D8B030D-6E8A-4147-A177-3AD203B41FA5}">
                      <a16:colId xmlns:a16="http://schemas.microsoft.com/office/drawing/2014/main" val="1214841869"/>
                    </a:ext>
                  </a:extLst>
                </a:gridCol>
                <a:gridCol w="1995029">
                  <a:extLst>
                    <a:ext uri="{9D8B030D-6E8A-4147-A177-3AD203B41FA5}">
                      <a16:colId xmlns:a16="http://schemas.microsoft.com/office/drawing/2014/main" val="3290060455"/>
                    </a:ext>
                  </a:extLst>
                </a:gridCol>
                <a:gridCol w="1724138">
                  <a:extLst>
                    <a:ext uri="{9D8B030D-6E8A-4147-A177-3AD203B41FA5}">
                      <a16:colId xmlns:a16="http://schemas.microsoft.com/office/drawing/2014/main" val="1315659"/>
                    </a:ext>
                  </a:extLst>
                </a:gridCol>
              </a:tblGrid>
              <a:tr h="216024">
                <a:tc>
                  <a:txBody>
                    <a:bodyPr/>
                    <a:lstStyle/>
                    <a:p>
                      <a:pPr marL="449580" indent="635" algn="ctr">
                        <a:spcAft>
                          <a:spcPts val="0"/>
                        </a:spcAft>
                      </a:pPr>
                      <a:r>
                        <a:rPr lang="es-ES" sz="1400" dirty="0">
                          <a:solidFill>
                            <a:schemeClr val="tx1"/>
                          </a:solidFill>
                          <a:effectLst/>
                          <a:latin typeface="Arial" panose="020B0604020202020204" pitchFamily="34" charset="0"/>
                          <a:cs typeface="Arial" panose="020B0604020202020204" pitchFamily="34" charset="0"/>
                        </a:rPr>
                        <a:t>Clase de Puesto</a:t>
                      </a:r>
                      <a:endPar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indent="82550" algn="ctr">
                        <a:spcAft>
                          <a:spcPts val="0"/>
                        </a:spcAft>
                        <a:tabLst>
                          <a:tab pos="177800" algn="l"/>
                        </a:tabLst>
                      </a:pPr>
                      <a:r>
                        <a:rPr lang="es-ES" sz="1400" dirty="0">
                          <a:solidFill>
                            <a:schemeClr val="tx1"/>
                          </a:solidFill>
                          <a:effectLst/>
                          <a:latin typeface="Arial" panose="020B0604020202020204" pitchFamily="34" charset="0"/>
                          <a:cs typeface="Arial" panose="020B0604020202020204" pitchFamily="34" charset="0"/>
                        </a:rPr>
                        <a:t>Cantidad de puestos reportados</a:t>
                      </a:r>
                      <a:endPar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400" dirty="0">
                          <a:solidFill>
                            <a:schemeClr val="tx1"/>
                          </a:solidFill>
                          <a:effectLst/>
                          <a:latin typeface="Arial" panose="020B0604020202020204" pitchFamily="34" charset="0"/>
                          <a:cs typeface="Arial" panose="020B0604020202020204" pitchFamily="34" charset="0"/>
                        </a:rPr>
                        <a:t>Cantidad de puestos resueltos</a:t>
                      </a:r>
                      <a:endPar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7760482"/>
                  </a:ext>
                </a:extLst>
              </a:tr>
              <a:tr h="432048">
                <a:tc>
                  <a:txBody>
                    <a:bodyPr/>
                    <a:lstStyle/>
                    <a:p>
                      <a:pPr>
                        <a:spcAft>
                          <a:spcPts val="0"/>
                        </a:spcAft>
                      </a:pPr>
                      <a:r>
                        <a:rPr lang="es-ES" sz="1400" b="0" dirty="0">
                          <a:solidFill>
                            <a:schemeClr val="tx1"/>
                          </a:solidFill>
                          <a:effectLst/>
                          <a:latin typeface="Arial" panose="020B0604020202020204" pitchFamily="34" charset="0"/>
                          <a:cs typeface="Arial" panose="020B0604020202020204" pitchFamily="34" charset="0"/>
                        </a:rPr>
                        <a:t>Asistente de Servicios de Educación Especial </a:t>
                      </a:r>
                      <a:endParaRPr lang="es-CR"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70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6542052"/>
                  </a:ext>
                </a:extLst>
              </a:tr>
              <a:tr h="231178">
                <a:tc>
                  <a:txBody>
                    <a:bodyPr/>
                    <a:lstStyle/>
                    <a:p>
                      <a:pPr>
                        <a:spcAft>
                          <a:spcPts val="0"/>
                        </a:spcAft>
                      </a:pPr>
                      <a:r>
                        <a:rPr lang="es-ES" sz="1400" b="0" dirty="0">
                          <a:solidFill>
                            <a:schemeClr val="tx1"/>
                          </a:solidFill>
                          <a:effectLst/>
                          <a:latin typeface="Arial" panose="020B0604020202020204" pitchFamily="34" charset="0"/>
                          <a:cs typeface="Arial" panose="020B0604020202020204" pitchFamily="34" charset="0"/>
                        </a:rPr>
                        <a:t>Auxiliar de Vigilancia de Centro Educativo</a:t>
                      </a:r>
                      <a:endParaRPr lang="es-CR"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1176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227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4324553"/>
                  </a:ext>
                </a:extLst>
              </a:tr>
              <a:tr h="216024">
                <a:tc>
                  <a:txBody>
                    <a:bodyPr/>
                    <a:lstStyle/>
                    <a:p>
                      <a:pPr>
                        <a:spcAft>
                          <a:spcPts val="0"/>
                        </a:spcAft>
                      </a:pPr>
                      <a:r>
                        <a:rPr lang="es-ES" sz="1400" b="0">
                          <a:solidFill>
                            <a:schemeClr val="tx1"/>
                          </a:solidFill>
                          <a:effectLst/>
                          <a:latin typeface="Arial" panose="020B0604020202020204" pitchFamily="34" charset="0"/>
                          <a:cs typeface="Arial" panose="020B0604020202020204" pitchFamily="34" charset="0"/>
                        </a:rPr>
                        <a:t>Cocinero (a)</a:t>
                      </a:r>
                      <a:endParaRPr lang="es-CR" sz="14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374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218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8327736"/>
                  </a:ext>
                </a:extLst>
              </a:tr>
              <a:tr h="216024">
                <a:tc>
                  <a:txBody>
                    <a:bodyPr/>
                    <a:lstStyle/>
                    <a:p>
                      <a:pPr>
                        <a:spcAft>
                          <a:spcPts val="0"/>
                        </a:spcAft>
                      </a:pPr>
                      <a:r>
                        <a:rPr lang="es-ES" sz="1400" b="0" dirty="0">
                          <a:solidFill>
                            <a:schemeClr val="tx1"/>
                          </a:solidFill>
                          <a:effectLst/>
                          <a:latin typeface="Arial" panose="020B0604020202020204" pitchFamily="34" charset="0"/>
                          <a:cs typeface="Arial" panose="020B0604020202020204" pitchFamily="34" charset="0"/>
                        </a:rPr>
                        <a:t>Conductor de Servicio Civil 1 </a:t>
                      </a:r>
                      <a:endParaRPr lang="es-CR"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2867929"/>
                  </a:ext>
                </a:extLst>
              </a:tr>
              <a:tr h="216024">
                <a:tc>
                  <a:txBody>
                    <a:bodyPr/>
                    <a:lstStyle/>
                    <a:p>
                      <a:pPr>
                        <a:spcAft>
                          <a:spcPts val="0"/>
                        </a:spcAft>
                      </a:pPr>
                      <a:r>
                        <a:rPr lang="es-ES" sz="1400" b="0">
                          <a:solidFill>
                            <a:schemeClr val="tx1"/>
                          </a:solidFill>
                          <a:effectLst/>
                          <a:latin typeface="Arial" panose="020B0604020202020204" pitchFamily="34" charset="0"/>
                          <a:cs typeface="Arial" panose="020B0604020202020204" pitchFamily="34" charset="0"/>
                        </a:rPr>
                        <a:t>Conserje de Centro Educativo</a:t>
                      </a:r>
                      <a:endParaRPr lang="es-CR" sz="14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1199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258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7945239"/>
                  </a:ext>
                </a:extLst>
              </a:tr>
              <a:tr h="216024">
                <a:tc>
                  <a:txBody>
                    <a:bodyPr/>
                    <a:lstStyle/>
                    <a:p>
                      <a:pPr>
                        <a:spcAft>
                          <a:spcPts val="0"/>
                        </a:spcAft>
                      </a:pPr>
                      <a:r>
                        <a:rPr lang="es-ES" sz="1400" b="0">
                          <a:solidFill>
                            <a:schemeClr val="tx1"/>
                          </a:solidFill>
                          <a:effectLst/>
                          <a:latin typeface="Arial" panose="020B0604020202020204" pitchFamily="34" charset="0"/>
                          <a:cs typeface="Arial" panose="020B0604020202020204" pitchFamily="34" charset="0"/>
                        </a:rPr>
                        <a:t>Misceláneo de Servicio Civil 1</a:t>
                      </a:r>
                      <a:endParaRPr lang="es-CR" sz="14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9452409"/>
                  </a:ext>
                </a:extLst>
              </a:tr>
              <a:tr h="293360">
                <a:tc>
                  <a:txBody>
                    <a:bodyPr/>
                    <a:lstStyle/>
                    <a:p>
                      <a:pPr>
                        <a:spcAft>
                          <a:spcPts val="0"/>
                        </a:spcAft>
                      </a:pPr>
                      <a:r>
                        <a:rPr lang="es-ES" sz="1400" b="0" dirty="0">
                          <a:solidFill>
                            <a:schemeClr val="tx1"/>
                          </a:solidFill>
                          <a:effectLst/>
                          <a:latin typeface="Arial" panose="020B0604020202020204" pitchFamily="34" charset="0"/>
                          <a:cs typeface="Arial" panose="020B0604020202020204" pitchFamily="34" charset="0"/>
                        </a:rPr>
                        <a:t>Oficial de Seguridad de Servicio Civil 1</a:t>
                      </a:r>
                      <a:endParaRPr lang="es-CR"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338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177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9932274"/>
                  </a:ext>
                </a:extLst>
              </a:tr>
              <a:tr h="216024">
                <a:tc rowSpan="3">
                  <a:txBody>
                    <a:bodyPr/>
                    <a:lstStyle/>
                    <a:p>
                      <a:pPr>
                        <a:spcAft>
                          <a:spcPts val="0"/>
                        </a:spcAft>
                      </a:pPr>
                      <a:r>
                        <a:rPr lang="es-ES" sz="1400" b="0" dirty="0">
                          <a:solidFill>
                            <a:schemeClr val="tx1"/>
                          </a:solidFill>
                          <a:effectLst/>
                          <a:latin typeface="Arial" panose="020B0604020202020204" pitchFamily="34" charset="0"/>
                          <a:cs typeface="Arial" panose="020B0604020202020204" pitchFamily="34" charset="0"/>
                        </a:rPr>
                        <a:t>Trabajador Calificado de Servicio Civil 1</a:t>
                      </a:r>
                    </a:p>
                    <a:p>
                      <a:pPr marL="285750" indent="-285750">
                        <a:spcAft>
                          <a:spcPts val="0"/>
                        </a:spcAft>
                        <a:buFont typeface="Arial" panose="020B0604020202020204" pitchFamily="34" charset="0"/>
                        <a:buChar char="•"/>
                      </a:pPr>
                      <a:r>
                        <a:rPr lang="es-ES"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Operador de Máquinas Reproductoras</a:t>
                      </a:r>
                    </a:p>
                    <a:p>
                      <a:pPr marL="285750" indent="-285750">
                        <a:spcAft>
                          <a:spcPts val="0"/>
                        </a:spcAft>
                        <a:buFont typeface="Arial" panose="020B0604020202020204" pitchFamily="34" charset="0"/>
                        <a:buChar char="•"/>
                      </a:pPr>
                      <a:r>
                        <a:rPr lang="es-ES"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Construcción Civil</a:t>
                      </a:r>
                      <a:endParaRPr lang="es-CR"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endPar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17795483"/>
                  </a:ext>
                </a:extLst>
              </a:tr>
              <a:tr h="213360">
                <a:tc vMerge="1">
                  <a:txBody>
                    <a:bodyPr/>
                    <a:lstStyle/>
                    <a:p>
                      <a:endParaRPr lang="es-CR"/>
                    </a:p>
                  </a:txBody>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8778709"/>
                  </a:ext>
                </a:extLst>
              </a:tr>
              <a:tr h="213360">
                <a:tc vMerge="1">
                  <a:txBody>
                    <a:bodyPr/>
                    <a:lstStyle/>
                    <a:p>
                      <a:endParaRPr lang="es-CR"/>
                    </a:p>
                  </a:txBody>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3628860"/>
                  </a:ext>
                </a:extLst>
              </a:tr>
              <a:tr h="432048">
                <a:tc>
                  <a:txBody>
                    <a:bodyPr/>
                    <a:lstStyle/>
                    <a:p>
                      <a:pPr>
                        <a:spcAft>
                          <a:spcPts val="0"/>
                        </a:spcAft>
                      </a:pPr>
                      <a:r>
                        <a:rPr lang="es-ES" sz="1400" b="0" dirty="0">
                          <a:solidFill>
                            <a:schemeClr val="tx1"/>
                          </a:solidFill>
                          <a:effectLst/>
                          <a:latin typeface="Arial" panose="020B0604020202020204" pitchFamily="34" charset="0"/>
                          <a:cs typeface="Arial" panose="020B0604020202020204" pitchFamily="34" charset="0"/>
                        </a:rPr>
                        <a:t>Trabajador Calificado de Servicio Civil 2</a:t>
                      </a:r>
                      <a:endParaRPr lang="es-CR"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4155869"/>
                  </a:ext>
                </a:extLst>
              </a:tr>
            </a:tbl>
          </a:graphicData>
        </a:graphic>
      </p:graphicFrame>
    </p:spTree>
    <p:extLst>
      <p:ext uri="{BB962C8B-B14F-4D97-AF65-F5344CB8AC3E}">
        <p14:creationId xmlns:p14="http://schemas.microsoft.com/office/powerpoint/2010/main" val="2499392703"/>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24744"/>
            <a:ext cx="8305800" cy="648072"/>
          </a:xfrm>
        </p:spPr>
        <p:txBody>
          <a:bodyPr>
            <a:noAutofit/>
          </a:bodyPr>
          <a:lstStyle/>
          <a:p>
            <a:pPr algn="ctr"/>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br>
              <a:rPr lang="es-CR" sz="2800" dirty="0">
                <a:solidFill>
                  <a:schemeClr val="bg2">
                    <a:lumMod val="25000"/>
                  </a:schemeClr>
                </a:solidFill>
                <a:latin typeface="Arial" panose="020B0604020202020204" pitchFamily="34" charset="0"/>
                <a:cs typeface="Arial" panose="020B0604020202020204" pitchFamily="34" charset="0"/>
              </a:rPr>
            </a:br>
            <a:endParaRPr lang="es-CR" sz="2800" dirty="0">
              <a:latin typeface="Arial" panose="020B0604020202020204" pitchFamily="34" charset="0"/>
              <a:cs typeface="Arial" panose="020B0604020202020204" pitchFamily="34" charset="0"/>
            </a:endParaRPr>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41</a:t>
            </a:fld>
            <a:endParaRPr lang="es-ES"/>
          </a:p>
        </p:txBody>
      </p:sp>
      <p:sp>
        <p:nvSpPr>
          <p:cNvPr id="9" name="2 CuadroTexto">
            <a:extLst>
              <a:ext uri="{FF2B5EF4-FFF2-40B4-BE49-F238E27FC236}">
                <a16:creationId xmlns:a16="http://schemas.microsoft.com/office/drawing/2014/main" id="{6D0E4171-7A48-493C-8F1F-9CB2DA3098FD}"/>
              </a:ext>
            </a:extLst>
          </p:cNvPr>
          <p:cNvSpPr txBox="1"/>
          <p:nvPr/>
        </p:nvSpPr>
        <p:spPr>
          <a:xfrm>
            <a:off x="539552" y="2056492"/>
            <a:ext cx="7992888" cy="584775"/>
          </a:xfrm>
          <a:prstGeom prst="rect">
            <a:avLst/>
          </a:prstGeom>
          <a:solidFill>
            <a:schemeClr val="bg1"/>
          </a:solidFill>
        </p:spPr>
        <p:txBody>
          <a:bodyPr wrap="square" rtlCol="0">
            <a:spAutoFit/>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s-CR" sz="16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Ternas o Nóminas emitidas por la Dirección General de Servicio Civil</a:t>
            </a:r>
          </a:p>
          <a:p>
            <a:pPr marL="0" marR="0" lvl="1" indent="0" algn="ctr" defTabSz="914400" rtl="0" eaLnBrk="1" fontAlgn="auto" latinLnBrk="0" hangingPunct="1">
              <a:lnSpc>
                <a:spcPct val="100000"/>
              </a:lnSpc>
              <a:spcBef>
                <a:spcPts val="0"/>
              </a:spcBef>
              <a:spcAft>
                <a:spcPts val="0"/>
              </a:spcAft>
              <a:buClrTx/>
              <a:buSzTx/>
              <a:buFontTx/>
              <a:buNone/>
              <a:tabLst/>
              <a:defRPr/>
            </a:pPr>
            <a:endParaRPr kumimoji="0" lang="es-CR" sz="16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graphicFrame>
        <p:nvGraphicFramePr>
          <p:cNvPr id="10" name="Tabla 9">
            <a:extLst>
              <a:ext uri="{FF2B5EF4-FFF2-40B4-BE49-F238E27FC236}">
                <a16:creationId xmlns:a16="http://schemas.microsoft.com/office/drawing/2014/main" id="{59ED2057-2AB4-4521-AE0B-6577F5371D2B}"/>
              </a:ext>
            </a:extLst>
          </p:cNvPr>
          <p:cNvGraphicFramePr>
            <a:graphicFrameLocks noGrp="1"/>
          </p:cNvGraphicFramePr>
          <p:nvPr/>
        </p:nvGraphicFramePr>
        <p:xfrm>
          <a:off x="774484" y="3202619"/>
          <a:ext cx="7147893" cy="796084"/>
        </p:xfrm>
        <a:graphic>
          <a:graphicData uri="http://schemas.openxmlformats.org/drawingml/2006/table">
            <a:tbl>
              <a:tblPr>
                <a:tableStyleId>{5C22544A-7EE6-4342-B048-85BDC9FD1C3A}</a:tableStyleId>
              </a:tblPr>
              <a:tblGrid>
                <a:gridCol w="1133797">
                  <a:extLst>
                    <a:ext uri="{9D8B030D-6E8A-4147-A177-3AD203B41FA5}">
                      <a16:colId xmlns:a16="http://schemas.microsoft.com/office/drawing/2014/main" val="20000"/>
                    </a:ext>
                  </a:extLst>
                </a:gridCol>
                <a:gridCol w="2305386">
                  <a:extLst>
                    <a:ext uri="{9D8B030D-6E8A-4147-A177-3AD203B41FA5}">
                      <a16:colId xmlns:a16="http://schemas.microsoft.com/office/drawing/2014/main" val="20001"/>
                    </a:ext>
                  </a:extLst>
                </a:gridCol>
                <a:gridCol w="1403072">
                  <a:extLst>
                    <a:ext uri="{9D8B030D-6E8A-4147-A177-3AD203B41FA5}">
                      <a16:colId xmlns:a16="http://schemas.microsoft.com/office/drawing/2014/main" val="20002"/>
                    </a:ext>
                  </a:extLst>
                </a:gridCol>
                <a:gridCol w="1152694">
                  <a:extLst>
                    <a:ext uri="{9D8B030D-6E8A-4147-A177-3AD203B41FA5}">
                      <a16:colId xmlns:a16="http://schemas.microsoft.com/office/drawing/2014/main" val="20003"/>
                    </a:ext>
                  </a:extLst>
                </a:gridCol>
                <a:gridCol w="1152944">
                  <a:extLst>
                    <a:ext uri="{9D8B030D-6E8A-4147-A177-3AD203B41FA5}">
                      <a16:colId xmlns:a16="http://schemas.microsoft.com/office/drawing/2014/main" val="20004"/>
                    </a:ext>
                  </a:extLst>
                </a:gridCol>
              </a:tblGrid>
              <a:tr h="398042">
                <a:tc>
                  <a:txBody>
                    <a:bodyPr/>
                    <a:lstStyle/>
                    <a:p>
                      <a:pPr algn="ctr" fontAlgn="b"/>
                      <a:r>
                        <a:rPr lang="es-CR" sz="1600" b="1" u="none" strike="noStrike" dirty="0">
                          <a:effectLst/>
                        </a:rPr>
                        <a:t>Año</a:t>
                      </a:r>
                      <a:endParaRPr lang="es-CR"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es-CR" sz="1600" b="1" u="none" strike="noStrike" dirty="0">
                          <a:effectLst/>
                        </a:rPr>
                        <a:t>Cantidad de ternas</a:t>
                      </a:r>
                      <a:endParaRPr lang="es-CR"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es-CR" sz="1600" b="1" u="none" strike="noStrike" dirty="0">
                          <a:effectLst/>
                        </a:rPr>
                        <a:t>Total Puestos</a:t>
                      </a:r>
                      <a:endParaRPr lang="es-CR"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es-CR" sz="1600" b="1" u="none" strike="noStrike" dirty="0">
                          <a:effectLst/>
                        </a:rPr>
                        <a:t>Resueltos </a:t>
                      </a:r>
                      <a:endParaRPr lang="es-CR"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es-CR" sz="1600" b="1" u="none" strike="noStrike" dirty="0">
                          <a:effectLst/>
                        </a:rPr>
                        <a:t>Irresolutos</a:t>
                      </a:r>
                      <a:endParaRPr lang="es-CR"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398042">
                <a:tc>
                  <a:txBody>
                    <a:bodyPr/>
                    <a:lstStyle/>
                    <a:p>
                      <a:pPr algn="ctr" fontAlgn="ctr"/>
                      <a:r>
                        <a:rPr lang="es-CR" sz="1600" u="none" strike="noStrike" dirty="0">
                          <a:effectLst/>
                        </a:rPr>
                        <a:t>2021</a:t>
                      </a:r>
                      <a:endParaRPr lang="es-CR" sz="16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R" sz="1600" b="0" i="0" u="none" strike="noStrike" dirty="0">
                          <a:solidFill>
                            <a:schemeClr val="dk1"/>
                          </a:solidFill>
                          <a:effectLst/>
                          <a:latin typeface="+mn-lt"/>
                        </a:rPr>
                        <a:t>33</a:t>
                      </a:r>
                      <a:endParaRPr lang="es-CR"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R" sz="1600" b="0" i="0" u="none" strike="noStrike" dirty="0">
                          <a:solidFill>
                            <a:schemeClr val="dk1"/>
                          </a:solidFill>
                          <a:effectLst/>
                          <a:latin typeface="+mn-lt"/>
                        </a:rPr>
                        <a:t>33</a:t>
                      </a:r>
                      <a:endParaRPr lang="es-CR"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R" sz="1600" b="0" i="0" u="none" strike="noStrike" dirty="0">
                          <a:solidFill>
                            <a:schemeClr val="dk1"/>
                          </a:solidFill>
                          <a:effectLst/>
                          <a:latin typeface="+mn-lt"/>
                        </a:rPr>
                        <a:t>25</a:t>
                      </a:r>
                      <a:endParaRPr lang="es-CR"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R" sz="1600" b="0" i="0" u="none" strike="noStrike" dirty="0">
                          <a:solidFill>
                            <a:schemeClr val="dk1"/>
                          </a:solidFill>
                          <a:effectLst/>
                          <a:latin typeface="+mn-lt"/>
                        </a:rPr>
                        <a:t>8</a:t>
                      </a:r>
                      <a:endParaRPr lang="es-CR"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43733712"/>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4" name="3 Marcador de número de diapositiva"/>
          <p:cNvSpPr>
            <a:spLocks noGrp="1"/>
          </p:cNvSpPr>
          <p:nvPr>
            <p:ph type="sldNum" sz="quarter" idx="12"/>
          </p:nvPr>
        </p:nvSpPr>
        <p:spPr>
          <a:xfrm>
            <a:off x="8388424" y="6356350"/>
            <a:ext cx="421704" cy="365125"/>
          </a:xfrm>
        </p:spPr>
        <p:txBody>
          <a:bodyPr/>
          <a:lstStyle/>
          <a:p>
            <a:fld id="{577E2933-750B-4D76-BF9B-1A9D34EBAF29}" type="slidenum">
              <a:rPr lang="es-ES" smtClean="0"/>
              <a:pPr/>
              <a:t>42</a:t>
            </a:fld>
            <a:endParaRPr lang="es-ES" dirty="0"/>
          </a:p>
        </p:txBody>
      </p:sp>
      <p:sp>
        <p:nvSpPr>
          <p:cNvPr id="5" name="CuadroTexto 4"/>
          <p:cNvSpPr txBox="1"/>
          <p:nvPr/>
        </p:nvSpPr>
        <p:spPr>
          <a:xfrm>
            <a:off x="313184" y="764705"/>
            <a:ext cx="8363272" cy="4662815"/>
          </a:xfrm>
          <a:prstGeom prst="rect">
            <a:avLst/>
          </a:prstGeom>
          <a:noFill/>
        </p:spPr>
        <p:txBody>
          <a:bodyPr wrap="square" rtlCol="0">
            <a:spAutoFit/>
          </a:bodyPr>
          <a:lstStyle/>
          <a:p>
            <a:pPr algn="ctr">
              <a:lnSpc>
                <a:spcPct val="150000"/>
              </a:lnSpc>
            </a:pPr>
            <a:r>
              <a:rPr lang="es-ES" sz="2800" b="1" u="sng" dirty="0">
                <a:solidFill>
                  <a:schemeClr val="tx2"/>
                </a:solidFill>
                <a:latin typeface="Arial" panose="020B0604020202020204" pitchFamily="34" charset="0"/>
                <a:cs typeface="Arial" panose="020B0604020202020204" pitchFamily="34" charset="0"/>
              </a:rPr>
              <a:t>Principales obstáculos por superar</a:t>
            </a:r>
          </a:p>
          <a:p>
            <a:pPr algn="ctr">
              <a:lnSpc>
                <a:spcPct val="150000"/>
              </a:lnSpc>
            </a:pPr>
            <a:endParaRPr lang="es-ES" sz="1400"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
            </a:pPr>
            <a:r>
              <a:rPr lang="es-ES" sz="1300" dirty="0">
                <a:latin typeface="Arial" panose="020B0604020202020204" pitchFamily="34" charset="0"/>
                <a:cs typeface="Arial" panose="020B0604020202020204" pitchFamily="34" charset="0"/>
              </a:rPr>
              <a:t>En cuanto a la ejecución de los concurso internos la principal dificultad radica en el tiempo que tarda servicio civil en aprobar los insumos necesarios para ejecutar los concurso internos tal es el caso de las bases de selección, el manual de interpretación de requisitos, los medios de divulgación del concurso (afiche, oficio circular). Es necesario un medio o canal mas ágil y rápido.</a:t>
            </a:r>
          </a:p>
          <a:p>
            <a:pPr marL="285750" indent="-285750" algn="just">
              <a:lnSpc>
                <a:spcPct val="150000"/>
              </a:lnSpc>
              <a:buFont typeface="Wingdings" panose="05000000000000000000" pitchFamily="2" charset="2"/>
              <a:buChar char="§"/>
            </a:pPr>
            <a:endParaRPr lang="es-ES" sz="1300"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
            </a:pPr>
            <a:r>
              <a:rPr lang="es-ES" sz="1300" dirty="0">
                <a:latin typeface="Arial" panose="020B0604020202020204" pitchFamily="34" charset="0"/>
                <a:cs typeface="Arial" panose="020B0604020202020204" pitchFamily="34" charset="0"/>
              </a:rPr>
              <a:t>En la elaboración de los estudios de vida y costumbres correspondientes a personas que desean ingresar en un puesto correspondiente al artículo 15 del Reglamento del Estatuto de Servicio Civil por indicación de la Dirección General de Servicio Civil </a:t>
            </a:r>
          </a:p>
          <a:p>
            <a:pPr algn="just">
              <a:lnSpc>
                <a:spcPct val="150000"/>
              </a:lnSpc>
            </a:pPr>
            <a:endParaRPr lang="es-ES" sz="1300" dirty="0">
              <a:latin typeface="Arial" panose="020B0604020202020204" pitchFamily="34" charset="0"/>
              <a:cs typeface="Arial" panose="020B0604020202020204" pitchFamily="34" charset="0"/>
            </a:endParaRPr>
          </a:p>
          <a:p>
            <a:pPr algn="just">
              <a:lnSpc>
                <a:spcPct val="150000"/>
              </a:lnSpc>
            </a:pPr>
            <a:endParaRPr lang="es-ES" sz="13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endParaRPr lang="es-CR" i="1" dirty="0"/>
          </a:p>
        </p:txBody>
      </p:sp>
    </p:spTree>
    <p:extLst>
      <p:ext uri="{BB962C8B-B14F-4D97-AF65-F5344CB8AC3E}">
        <p14:creationId xmlns:p14="http://schemas.microsoft.com/office/powerpoint/2010/main" val="16587198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2119" y="476672"/>
            <a:ext cx="8305800" cy="926976"/>
          </a:xfrm>
        </p:spPr>
        <p:txBody>
          <a:bodyPr>
            <a:normAutofit/>
          </a:bodyPr>
          <a:lstStyle/>
          <a:p>
            <a:pPr algn="ctr"/>
            <a:r>
              <a:rPr lang="es-ES" sz="2800" b="1" u="sng" dirty="0">
                <a:latin typeface="Arial" panose="020B0604020202020204" pitchFamily="34" charset="0"/>
                <a:cs typeface="Arial" panose="020B0604020202020204" pitchFamily="34" charset="0"/>
              </a:rPr>
              <a:t>Principales obstáculos por superar</a:t>
            </a:r>
            <a:br>
              <a:rPr lang="es-ES" sz="2800" b="1" u="sng" dirty="0">
                <a:latin typeface="Arial" panose="020B0604020202020204" pitchFamily="34" charset="0"/>
                <a:cs typeface="Arial" panose="020B0604020202020204" pitchFamily="34" charset="0"/>
              </a:rPr>
            </a:br>
            <a:endParaRPr lang="es-CR" sz="2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43</a:t>
            </a:fld>
            <a:endParaRPr lang="es-ES"/>
          </a:p>
        </p:txBody>
      </p:sp>
      <p:sp>
        <p:nvSpPr>
          <p:cNvPr id="6" name="Rectángulo 5"/>
          <p:cNvSpPr/>
          <p:nvPr/>
        </p:nvSpPr>
        <p:spPr>
          <a:xfrm>
            <a:off x="539552" y="1268760"/>
            <a:ext cx="7848872" cy="3382144"/>
          </a:xfrm>
          <a:prstGeom prst="rect">
            <a:avLst/>
          </a:prstGeom>
        </p:spPr>
        <p:txBody>
          <a:bodyPr wrap="square">
            <a:spAutoFit/>
          </a:bodyPr>
          <a:lstStyle/>
          <a:p>
            <a:pPr algn="just">
              <a:lnSpc>
                <a:spcPct val="150000"/>
              </a:lnSpc>
            </a:pP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No se cuenta con transporte para realizar las giras cuando el estudio de vida y costumbres lo amerita y son personas que viven fuera del área metropolitana y no les es posible por sus propios medios acudir a la convocatoria de entrevista y existe una necesidad inminente de capacitación para los profesionales encargados de realizar los Estudios de Vida y Costumbres.</a:t>
            </a:r>
          </a:p>
          <a:p>
            <a:pPr algn="just">
              <a:lnSpc>
                <a:spcPct val="150000"/>
              </a:lnSpc>
            </a:pPr>
            <a:endParaRPr lang="es-ES" sz="1200" b="1"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La Unidad de Reclutamiento y Selección no cuenta con la cantidad de personal requerido para el aumento de sus funciones, y se ha tenido que prestar personal al Área de Carrera Docente de la Dirección General de Servicio Civil, alegando que es para colaborar en concursos externos de interés de este Ministerio, lo que atrasa procesos en esta oficina.</a:t>
            </a:r>
          </a:p>
          <a:p>
            <a:pPr algn="just">
              <a:lnSpc>
                <a:spcPct val="150000"/>
              </a:lnSpc>
            </a:pPr>
            <a:endParaRPr lang="es-ES" sz="1200" dirty="0">
              <a:latin typeface="Arial" panose="020B0604020202020204" pitchFamily="34" charset="0"/>
              <a:cs typeface="Arial" panose="020B0604020202020204" pitchFamily="34" charset="0"/>
            </a:endParaRPr>
          </a:p>
          <a:p>
            <a:pPr algn="just">
              <a:lnSpc>
                <a:spcPct val="150000"/>
              </a:lnSpc>
            </a:pPr>
            <a:endParaRPr lang="es-E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0846012"/>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852704"/>
          </a:xfrm>
        </p:spPr>
        <p:txBody>
          <a:bodyPr>
            <a:normAutofit fontScale="90000"/>
          </a:bodyPr>
          <a:lstStyle/>
          <a:p>
            <a:pPr algn="ctr"/>
            <a:r>
              <a:rPr lang="es-ES" sz="2800" b="1" u="sng" dirty="0">
                <a:latin typeface="Arial" panose="020B0604020202020204" pitchFamily="34" charset="0"/>
                <a:cs typeface="Arial" panose="020B0604020202020204" pitchFamily="34" charset="0"/>
              </a:rPr>
              <a:t>Principales obstáculos por superar</a:t>
            </a:r>
            <a:br>
              <a:rPr lang="es-ES" sz="2800" b="1" u="sng" dirty="0">
                <a:latin typeface="Arial" panose="020B0604020202020204" pitchFamily="34" charset="0"/>
                <a:cs typeface="Arial" panose="020B0604020202020204" pitchFamily="34" charset="0"/>
              </a:rPr>
            </a:br>
            <a:endParaRPr lang="es-CR" sz="2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44</a:t>
            </a:fld>
            <a:endParaRPr lang="es-ES"/>
          </a:p>
        </p:txBody>
      </p:sp>
      <p:sp>
        <p:nvSpPr>
          <p:cNvPr id="6" name="Rectángulo 5"/>
          <p:cNvSpPr/>
          <p:nvPr/>
        </p:nvSpPr>
        <p:spPr>
          <a:xfrm>
            <a:off x="371940" y="1340768"/>
            <a:ext cx="8280920" cy="5078313"/>
          </a:xfrm>
          <a:prstGeom prst="rect">
            <a:avLst/>
          </a:prstGeom>
        </p:spPr>
        <p:txBody>
          <a:bodyPr wrap="square">
            <a:spAutoFit/>
          </a:bodyPr>
          <a:lstStyle/>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En cuanto a la Resolución</a:t>
            </a:r>
            <a:r>
              <a:rPr lang="es-CR" sz="1200" dirty="0">
                <a:latin typeface="Arial" panose="020B0604020202020204" pitchFamily="34" charset="0"/>
                <a:cs typeface="Arial" panose="020B0604020202020204" pitchFamily="34" charset="0"/>
              </a:rPr>
              <a:t> de las ternas o nóminas emitidas por la Dirección General de Servicio Civil, los tiempos de Resolución en algunos momentos se hacen extensos, ya que desde el momento que se hace la solicitud por parte de esta Unidad al momento que ellos la emitan, pueden pasar varios días para la respectiva conformación por parte de dicha Dirección.</a:t>
            </a: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El Registro de Oferentes producto del Concurso Interno CI-02-2017, está conformado por aproximadamente 5000 candidatos, por lo cual al conformar las ternas de personal, las mismas la integran muchos oferentes y el proceso de comunicación se debe hacer con suficiente tiempo ya que se debe tramitar por medio de Correo electrónico y muchos de los oferentes no tienen conocimientos informáticos.</a:t>
            </a:r>
          </a:p>
          <a:p>
            <a:pPr marL="171450" indent="-171450" algn="just">
              <a:lnSpc>
                <a:spcPct val="150000"/>
              </a:lnSpc>
              <a:buFont typeface="Wingdings" panose="05000000000000000000" pitchFamily="2" charset="2"/>
              <a:buChar char="§"/>
            </a:pP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Para el Concurso Interno MEP-02-2017 se implementó una herramienta informática para la debida inscripción y control, lo cual ha generado dificultades para los oferentes, ya que muchos no cuentan con accesos a Internet; asimismo, por la naturaleza de los puestos, algunos no tienen el conocimiento informático para </a:t>
            </a:r>
            <a:r>
              <a:rPr lang="es-ES" sz="1200" dirty="0" err="1">
                <a:latin typeface="Arial" panose="020B0604020202020204" pitchFamily="34" charset="0"/>
                <a:cs typeface="Arial" panose="020B0604020202020204" pitchFamily="34" charset="0"/>
              </a:rPr>
              <a:t>accesar</a:t>
            </a:r>
            <a:r>
              <a:rPr lang="es-ES" sz="1200" dirty="0">
                <a:latin typeface="Arial" panose="020B0604020202020204" pitchFamily="34" charset="0"/>
                <a:cs typeface="Arial" panose="020B0604020202020204" pitchFamily="34" charset="0"/>
              </a:rPr>
              <a:t> a la misma, e inclusive desconocimiento en cuanto a la Normativa y Requisitos.</a:t>
            </a:r>
            <a:r>
              <a:rPr lang="es-ES" sz="1200" b="1" dirty="0">
                <a:latin typeface="Arial" panose="020B0604020202020204" pitchFamily="34" charset="0"/>
                <a:cs typeface="Arial" panose="020B0604020202020204" pitchFamily="34" charset="0"/>
              </a:rPr>
              <a:t> </a:t>
            </a:r>
            <a:r>
              <a:rPr lang="es-ES" sz="1200" dirty="0">
                <a:latin typeface="Arial" panose="020B0604020202020204" pitchFamily="34" charset="0"/>
                <a:cs typeface="Arial" panose="020B0604020202020204" pitchFamily="34" charset="0"/>
              </a:rPr>
              <a:t> </a:t>
            </a:r>
          </a:p>
          <a:p>
            <a:pPr marL="171450" indent="-171450" algn="just">
              <a:lnSpc>
                <a:spcPct val="150000"/>
              </a:lnSpc>
              <a:buFont typeface="Wingdings" panose="05000000000000000000" pitchFamily="2" charset="2"/>
              <a:buChar char="§"/>
            </a:pP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Por el estado actual producto de la Pandemia por el COVI-19 algunos procesos se han modificado y algunos detenidos, creando la necesidad del uso de la virtualidad en entrevistas, firma digital e incluso nombramientos en propiedad.</a:t>
            </a:r>
          </a:p>
        </p:txBody>
      </p:sp>
    </p:spTree>
    <p:extLst>
      <p:ext uri="{BB962C8B-B14F-4D97-AF65-F5344CB8AC3E}">
        <p14:creationId xmlns:p14="http://schemas.microsoft.com/office/powerpoint/2010/main" val="3125175524"/>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852704"/>
          </a:xfrm>
        </p:spPr>
        <p:txBody>
          <a:bodyPr>
            <a:normAutofit fontScale="90000"/>
          </a:bodyPr>
          <a:lstStyle/>
          <a:p>
            <a:pPr algn="ctr"/>
            <a:r>
              <a:rPr lang="es-ES" sz="2800" b="1" u="sng" dirty="0">
                <a:latin typeface="Arial" panose="020B0604020202020204" pitchFamily="34" charset="0"/>
                <a:cs typeface="Arial" panose="020B0604020202020204" pitchFamily="34" charset="0"/>
              </a:rPr>
              <a:t>Principales obstáculos por superar</a:t>
            </a:r>
            <a:br>
              <a:rPr lang="es-ES" sz="2800" b="1" u="sng" dirty="0">
                <a:latin typeface="Arial" panose="020B0604020202020204" pitchFamily="34" charset="0"/>
                <a:cs typeface="Arial" panose="020B0604020202020204" pitchFamily="34" charset="0"/>
              </a:rPr>
            </a:br>
            <a:endParaRPr lang="es-CR" sz="2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45</a:t>
            </a:fld>
            <a:endParaRPr lang="es-ES"/>
          </a:p>
        </p:txBody>
      </p:sp>
      <p:sp>
        <p:nvSpPr>
          <p:cNvPr id="6" name="Rectángulo 5"/>
          <p:cNvSpPr/>
          <p:nvPr/>
        </p:nvSpPr>
        <p:spPr>
          <a:xfrm>
            <a:off x="362277" y="1772816"/>
            <a:ext cx="8280920" cy="3693319"/>
          </a:xfrm>
          <a:prstGeom prst="rect">
            <a:avLst/>
          </a:prstGeom>
        </p:spPr>
        <p:txBody>
          <a:bodyPr wrap="square">
            <a:spAutoFit/>
          </a:bodyPr>
          <a:lstStyle/>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Es necesario contar con una plataforma para la realización de los concurso internos con las características de este Ministerio  ya que se cuenta con la que donó el Área de Carrera Docente y no cuenta con las adaptaciones propias del MEP.  </a:t>
            </a:r>
          </a:p>
          <a:p>
            <a:pPr algn="just">
              <a:lnSpc>
                <a:spcPct val="150000"/>
              </a:lnSpc>
            </a:pP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Contar con una plataforma que permita la confección de nóminas ya que actualmente se realizan de manera manual con una plantilla de Excel lo que dificulta que el proceso sea mas ágil.</a:t>
            </a:r>
          </a:p>
          <a:p>
            <a:pPr marL="171450" indent="-171450" algn="just">
              <a:lnSpc>
                <a:spcPct val="150000"/>
              </a:lnSpc>
              <a:buFont typeface="Wingdings" panose="05000000000000000000" pitchFamily="2" charset="2"/>
              <a:buChar char="§"/>
            </a:pP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Mayor coordinación con la Unidad Administrativa para el reporte de las plazas vacantes. </a:t>
            </a:r>
          </a:p>
          <a:p>
            <a:pPr marL="171450" indent="-171450" algn="just">
              <a:lnSpc>
                <a:spcPct val="150000"/>
              </a:lnSpc>
              <a:buFont typeface="Wingdings" panose="05000000000000000000" pitchFamily="2" charset="2"/>
              <a:buChar char="§"/>
            </a:pP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La Plataforma no es accesible para las personas con discapacidad que desean reclutarse, </a:t>
            </a:r>
            <a:r>
              <a:rPr lang="es-CR" sz="1200" dirty="0">
                <a:latin typeface="Arial" panose="020B0604020202020204" pitchFamily="34" charset="0"/>
                <a:cs typeface="Arial" panose="020B0604020202020204" pitchFamily="34" charset="0"/>
              </a:rPr>
              <a:t>ya que se cuenta con la que Carrera docente proporcionó y no cuenta con las </a:t>
            </a:r>
            <a:r>
              <a:rPr lang="es-CR" sz="1200">
                <a:latin typeface="Arial" panose="020B0604020202020204" pitchFamily="34" charset="0"/>
                <a:cs typeface="Arial" panose="020B0604020202020204" pitchFamily="34" charset="0"/>
              </a:rPr>
              <a:t>adaptaciones requeridas.</a:t>
            </a:r>
            <a:endParaRPr lang="es-CR"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endParaRPr lang="es-ES" sz="1200" dirty="0">
              <a:latin typeface="Arial" panose="020B0604020202020204" pitchFamily="34" charset="0"/>
              <a:cs typeface="Arial" panose="020B0604020202020204" pitchFamily="34" charset="0"/>
            </a:endParaRPr>
          </a:p>
          <a:p>
            <a:pPr algn="just">
              <a:lnSpc>
                <a:spcPct val="150000"/>
              </a:lnSpc>
            </a:pPr>
            <a:endParaRPr lang="es-E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1962650"/>
      </p:ext>
    </p:extLst>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980728"/>
            <a:ext cx="8305800" cy="4968552"/>
          </a:xfrm>
        </p:spPr>
        <p:txBody>
          <a:bodyPr>
            <a:normAutofit/>
          </a:bodyPr>
          <a:lstStyle/>
          <a:p>
            <a:r>
              <a:rPr lang="es-CR" sz="3600" dirty="0">
                <a:latin typeface="Arial" panose="020B0604020202020204" pitchFamily="34" charset="0"/>
                <a:cs typeface="Arial" panose="020B0604020202020204" pitchFamily="34" charset="0"/>
              </a:rPr>
              <a:t>                           </a:t>
            </a:r>
            <a:r>
              <a:rPr lang="es-CR" sz="3600" u="sng" dirty="0">
                <a:latin typeface="Arial" panose="020B0604020202020204" pitchFamily="34" charset="0"/>
                <a:cs typeface="Arial" panose="020B0604020202020204" pitchFamily="34" charset="0"/>
              </a:rPr>
              <a:t>Logros</a:t>
            </a:r>
            <a:br>
              <a:rPr lang="es-CR" sz="2000" u="sng" dirty="0"/>
            </a:br>
            <a:br>
              <a:rPr lang="es-CR" sz="2000" u="sng" dirty="0"/>
            </a:br>
            <a:br>
              <a:rPr lang="es-CR" sz="2000" dirty="0"/>
            </a:br>
            <a:r>
              <a:rPr lang="es-CR" sz="2000" dirty="0">
                <a:solidFill>
                  <a:schemeClr val="tx1"/>
                </a:solidFill>
              </a:rPr>
              <a:t>1.</a:t>
            </a:r>
            <a:r>
              <a:rPr lang="es-CR" sz="1800" dirty="0">
                <a:solidFill>
                  <a:schemeClr val="tx1"/>
                </a:solidFill>
                <a:latin typeface="Arial" panose="020B0604020202020204" pitchFamily="34" charset="0"/>
                <a:cs typeface="Arial" panose="020B0604020202020204" pitchFamily="34" charset="0"/>
              </a:rPr>
              <a:t>Designación de una terapeuta ocupacional en la Unidad de Reclutamiento y Selección.</a:t>
            </a:r>
            <a:br>
              <a:rPr lang="es-CR" sz="1800" dirty="0">
                <a:solidFill>
                  <a:schemeClr val="tx1"/>
                </a:solidFill>
                <a:latin typeface="Arial" panose="020B0604020202020204" pitchFamily="34" charset="0"/>
                <a:cs typeface="Arial" panose="020B0604020202020204" pitchFamily="34" charset="0"/>
              </a:rPr>
            </a:br>
            <a:br>
              <a:rPr lang="es-CR" sz="1800" dirty="0">
                <a:solidFill>
                  <a:schemeClr val="tx1"/>
                </a:solidFill>
                <a:latin typeface="Arial" panose="020B0604020202020204" pitchFamily="34" charset="0"/>
                <a:cs typeface="Arial" panose="020B0604020202020204" pitchFamily="34" charset="0"/>
              </a:rPr>
            </a:br>
            <a:r>
              <a:rPr lang="es-CR" sz="1800" dirty="0">
                <a:solidFill>
                  <a:schemeClr val="tx1"/>
                </a:solidFill>
                <a:latin typeface="Arial" panose="020B0604020202020204" pitchFamily="34" charset="0"/>
                <a:cs typeface="Arial" panose="020B0604020202020204" pitchFamily="34" charset="0"/>
              </a:rPr>
              <a:t>2. Directriz a la Unidad de Licencias para que docentes reubicados colaboran en labores administrativas a docentes con discapacidad.</a:t>
            </a:r>
            <a:br>
              <a:rPr lang="es-CR" sz="1800" dirty="0">
                <a:solidFill>
                  <a:schemeClr val="tx1"/>
                </a:solidFill>
                <a:latin typeface="Arial" panose="020B0604020202020204" pitchFamily="34" charset="0"/>
                <a:cs typeface="Arial" panose="020B0604020202020204" pitchFamily="34" charset="0"/>
              </a:rPr>
            </a:br>
            <a:br>
              <a:rPr lang="es-CR" sz="1800" dirty="0">
                <a:solidFill>
                  <a:schemeClr val="tx1"/>
                </a:solidFill>
                <a:latin typeface="Arial" panose="020B0604020202020204" pitchFamily="34" charset="0"/>
                <a:cs typeface="Arial" panose="020B0604020202020204" pitchFamily="34" charset="0"/>
              </a:rPr>
            </a:br>
            <a:r>
              <a:rPr lang="es-CR" sz="1800" dirty="0">
                <a:solidFill>
                  <a:schemeClr val="tx1"/>
                </a:solidFill>
                <a:latin typeface="Arial" panose="020B0604020202020204" pitchFamily="34" charset="0"/>
                <a:cs typeface="Arial" panose="020B0604020202020204" pitchFamily="34" charset="0"/>
              </a:rPr>
              <a:t>3. Coordinación con el Área de Carrera Docente DGSC con la Dirección de Informática para incluir el dato de persona con discapacidad en los registros de nombramientos interinos.</a:t>
            </a:r>
            <a:br>
              <a:rPr lang="es-CR" sz="1800" dirty="0">
                <a:solidFill>
                  <a:schemeClr val="tx1"/>
                </a:solidFill>
                <a:latin typeface="Arial" panose="020B0604020202020204" pitchFamily="34" charset="0"/>
                <a:cs typeface="Arial" panose="020B0604020202020204" pitchFamily="34" charset="0"/>
              </a:rPr>
            </a:br>
            <a:br>
              <a:rPr lang="es-CR" sz="1800" dirty="0">
                <a:solidFill>
                  <a:schemeClr val="tx1"/>
                </a:solidFill>
                <a:latin typeface="Arial" panose="020B0604020202020204" pitchFamily="34" charset="0"/>
                <a:cs typeface="Arial" panose="020B0604020202020204" pitchFamily="34" charset="0"/>
              </a:rPr>
            </a:br>
            <a:r>
              <a:rPr lang="es-CR" sz="1800" dirty="0">
                <a:solidFill>
                  <a:schemeClr val="tx1"/>
                </a:solidFill>
                <a:latin typeface="Arial" panose="020B0604020202020204" pitchFamily="34" charset="0"/>
                <a:cs typeface="Arial" panose="020B0604020202020204" pitchFamily="34" charset="0"/>
              </a:rPr>
              <a:t>4. Directriz al Departamento de Asignación del Recurso Humano para que se reporte cuatrimestral de nombramientos interinos de personas con discapacidad</a:t>
            </a:r>
            <a:br>
              <a:rPr lang="es-CR" sz="1800" dirty="0">
                <a:solidFill>
                  <a:schemeClr val="tx1"/>
                </a:solidFill>
                <a:latin typeface="Arial" panose="020B0604020202020204" pitchFamily="34" charset="0"/>
                <a:cs typeface="Arial" panose="020B0604020202020204" pitchFamily="34" charset="0"/>
              </a:rPr>
            </a:br>
            <a:endParaRPr lang="es-CR" sz="1800" dirty="0">
              <a:solidFill>
                <a:schemeClr val="tx1"/>
              </a:solidFill>
              <a:latin typeface="Arial" panose="020B0604020202020204" pitchFamily="34" charset="0"/>
              <a:cs typeface="Arial" panose="020B0604020202020204" pitchFamily="34" charset="0"/>
            </a:endParaRPr>
          </a:p>
        </p:txBody>
      </p:sp>
      <p:sp>
        <p:nvSpPr>
          <p:cNvPr id="3" name="Marcador de fecha 2"/>
          <p:cNvSpPr>
            <a:spLocks noGrp="1"/>
          </p:cNvSpPr>
          <p:nvPr>
            <p:ph type="dt" sz="half" idx="10"/>
          </p:nvPr>
        </p:nvSpPr>
        <p:spPr/>
        <p:txBody>
          <a:bodyPr/>
          <a:lstStyle/>
          <a:p>
            <a:r>
              <a:rPr lang="es-ES"/>
              <a:t>Fecha de impresión: </a:t>
            </a:r>
            <a:fld id="{1ABCE90B-3C5E-4D3E-92BD-9F3D9180B9EA}" type="datetime1">
              <a:rPr lang="es-ES" smtClean="0"/>
              <a:t>03/06/2021</a:t>
            </a:fld>
            <a:endParaRPr lang="es-ES" dirty="0"/>
          </a:p>
        </p:txBody>
      </p:sp>
      <p:sp>
        <p:nvSpPr>
          <p:cNvPr id="4" name="Marcador de pie de página 3"/>
          <p:cNvSpPr>
            <a:spLocks noGrp="1"/>
          </p:cNvSpPr>
          <p:nvPr>
            <p:ph type="ftr" sz="quarter" idx="11"/>
          </p:nvPr>
        </p:nvSpPr>
        <p:spPr/>
        <p:txBody>
          <a:bodyPr/>
          <a:lstStyle/>
          <a:p>
            <a:r>
              <a:rPr lang="es-ES"/>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46</a:t>
            </a:fld>
            <a:endParaRPr lang="es-ES"/>
          </a:p>
        </p:txBody>
      </p:sp>
      <mc:AlternateContent xmlns:mc="http://schemas.openxmlformats.org/markup-compatibility/2006">
        <mc:Choice xmlns:pslz="http://schemas.microsoft.com/office/powerpoint/2016/slidezoom" Requires="pslz">
          <p:graphicFrame>
            <p:nvGraphicFramePr>
              <p:cNvPr id="7" name="Vista general de diapositiva 6">
                <a:extLst>
                  <a:ext uri="{FF2B5EF4-FFF2-40B4-BE49-F238E27FC236}">
                    <a16:creationId xmlns:a16="http://schemas.microsoft.com/office/drawing/2014/main" id="{A30C386A-FE7D-4D59-8D20-374D931D2077}"/>
                  </a:ext>
                </a:extLst>
              </p:cNvPr>
              <p:cNvGraphicFramePr>
                <a:graphicFrameLocks noChangeAspect="1"/>
              </p:cNvGraphicFramePr>
              <p:nvPr>
                <p:extLst>
                  <p:ext uri="{D42A27DB-BD31-4B8C-83A1-F6EECF244321}">
                    <p14:modId xmlns:p14="http://schemas.microsoft.com/office/powerpoint/2010/main" val="997693471"/>
                  </p:ext>
                </p:extLst>
              </p:nvPr>
            </p:nvGraphicFramePr>
            <p:xfrm>
              <a:off x="-2634449" y="3348044"/>
              <a:ext cx="2286000" cy="1714500"/>
            </p:xfrm>
            <a:graphic>
              <a:graphicData uri="http://schemas.microsoft.com/office/powerpoint/2016/slidezoom">
                <pslz:sldZm>
                  <pslz:sldZmObj sldId="365" cId="2499392703">
                    <pslz:zmPr id="{F9E20673-205B-4C81-8269-0BA25E1C9011}"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p:pic>
            <p:nvPicPr>
              <p:cNvPr id="7" name="Vista general de diapositiva 6">
                <a:hlinkClick r:id="rId3" action="ppaction://hlinksldjump"/>
                <a:extLst>
                  <a:ext uri="{FF2B5EF4-FFF2-40B4-BE49-F238E27FC236}">
                    <a16:creationId xmlns:a16="http://schemas.microsoft.com/office/drawing/2014/main" id="{A30C386A-FE7D-4D59-8D20-374D931D2077}"/>
                  </a:ext>
                </a:extLst>
              </p:cNvPr>
              <p:cNvPicPr>
                <a:picLocks noGrp="1" noRot="1" noChangeAspect="1" noMove="1" noResize="1" noEditPoints="1" noAdjustHandles="1" noChangeArrowheads="1" noChangeShapeType="1"/>
              </p:cNvPicPr>
              <p:nvPr/>
            </p:nvPicPr>
            <p:blipFill>
              <a:blip r:embed="rId2"/>
              <a:stretch>
                <a:fillRect/>
              </a:stretch>
            </p:blipFill>
            <p:spPr>
              <a:xfrm>
                <a:off x="-2634449" y="3348044"/>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593143522"/>
      </p:ext>
    </p:extLst>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792041" y="2348880"/>
            <a:ext cx="7636271" cy="1384995"/>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Unidad de Análisis Ocupacional</a:t>
            </a:r>
          </a:p>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a:t>
            </a:r>
          </a:p>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Trimestre 2021</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47</a:t>
            </a:fld>
            <a:endParaRPr lang="es-ES" dirty="0"/>
          </a:p>
        </p:txBody>
      </p:sp>
    </p:spTree>
    <p:extLst>
      <p:ext uri="{BB962C8B-B14F-4D97-AF65-F5344CB8AC3E}">
        <p14:creationId xmlns:p14="http://schemas.microsoft.com/office/powerpoint/2010/main" val="30093639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a:t>	</a:t>
            </a:r>
            <a:br>
              <a:rPr lang="es-ES" sz="3200" b="1" dirty="0"/>
            </a:br>
            <a:br>
              <a:rPr lang="es-ES" sz="3200" b="1" dirty="0"/>
            </a:br>
            <a:br>
              <a:rPr lang="es-ES" sz="3200" b="1" dirty="0"/>
            </a:br>
            <a:br>
              <a:rPr lang="es-ES" sz="3200" b="1" dirty="0"/>
            </a:br>
            <a:r>
              <a:rPr lang="es-ES" sz="3100" b="1" u="sng" dirty="0">
                <a:latin typeface="Arial" panose="020B0604020202020204" pitchFamily="34" charset="0"/>
                <a:cs typeface="Arial" panose="020B0604020202020204" pitchFamily="34" charset="0"/>
              </a:rPr>
              <a:t>Labor sustantiva:</a:t>
            </a: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48</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1 Título"/>
          <p:cNvSpPr txBox="1">
            <a:spLocks/>
          </p:cNvSpPr>
          <p:nvPr/>
        </p:nvSpPr>
        <p:spPr>
          <a:xfrm>
            <a:off x="447478" y="2852936"/>
            <a:ext cx="8331146" cy="2808312"/>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just"/>
            <a:r>
              <a:rPr lang="es-CR" sz="1400" dirty="0">
                <a:solidFill>
                  <a:schemeClr val="tx1"/>
                </a:solidFill>
                <a:latin typeface="Arial" panose="020B0604020202020204" pitchFamily="34" charset="0"/>
                <a:ea typeface="+mn-ea"/>
                <a:cs typeface="Arial" panose="020B0604020202020204" pitchFamily="34" charset="0"/>
              </a:rPr>
              <a:t>La Unidad de Análisis Ocupacional del Departamento de Promoción del Recurso Humano de la Dirección de Recursos Humanos, es la instancia que tiene como funciones principales, la planificación, supervisión, coordinación, análisis, ejecución y control, de tareas relacionadas con el clasificado de puestos de los servidores ubicados en el Título I y Título II del Estatuto de Servicio Civil, tales como la asignación y reasignación de puestos, cambios de especialidad temporal y permanente, creación de nuevas clases de puestos y perfiles,  estudio de rangos de aplicación a especialidades contempladas en el manual de especialidades, homologación de puestos, estudios correspondientes para la declaración de puestos de confianza, estudios integrales de puestos de acuerdo con las resoluciones emitidas por la Dirección General de Servicio Civil, estudios de ampliación de rangos y atinencias, traslados presupuestarios, con ello velando por la armonía de las estructuras organizacionales y ocupacionales del Ministerio de Educación Pública. </a:t>
            </a:r>
          </a:p>
          <a:p>
            <a:pPr algn="just"/>
            <a:endParaRPr lang="es-CR" sz="1400" dirty="0">
              <a:solidFill>
                <a:schemeClr val="tx1"/>
              </a:solidFill>
              <a:latin typeface="Arial" panose="020B0604020202020204" pitchFamily="34" charset="0"/>
              <a:ea typeface="+mn-ea"/>
              <a:cs typeface="Arial" panose="020B0604020202020204" pitchFamily="34" charset="0"/>
            </a:endParaRPr>
          </a:p>
          <a:p>
            <a:pPr algn="just"/>
            <a:r>
              <a:rPr lang="es-CR" sz="1400" dirty="0">
                <a:solidFill>
                  <a:schemeClr val="tx1"/>
                </a:solidFill>
                <a:latin typeface="Arial" panose="020B0604020202020204" pitchFamily="34" charset="0"/>
                <a:ea typeface="+mn-ea"/>
                <a:cs typeface="Arial" panose="020B0604020202020204" pitchFamily="34" charset="0"/>
              </a:rPr>
              <a:t>De igual forma debe coordinar y administrar la coletilla 180, la cual da contenido económico a todos los estudios de clasificación de puestos y reajustes de salario del Ministerio de Educación Pública, llevando un estricto control del contenido aprobado por la Dirección General de Presupuesto Nacional del Ministerio de Hacienda, garantizando con ello que cada cambio en la clasificación de los puestos cuente con el contenido económico necesario.</a:t>
            </a:r>
          </a:p>
          <a:p>
            <a:pPr algn="just"/>
            <a:endParaRPr lang="es-ES" sz="1100" u="sng"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49</a:t>
            </a:fld>
            <a:endParaRPr lang="es-ES" dirty="0"/>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93024" y="1484784"/>
            <a:ext cx="8229600" cy="5586145"/>
          </a:xfrm>
          <a:prstGeom prst="rect">
            <a:avLst/>
          </a:prstGeom>
        </p:spPr>
        <p:txBody>
          <a:bodyPr wrap="square">
            <a:spAutoFit/>
          </a:bodyPr>
          <a:lstStyle/>
          <a:p>
            <a:pPr algn="ctr">
              <a:lnSpc>
                <a:spcPct val="150000"/>
              </a:lnSpc>
            </a:pPr>
            <a:r>
              <a:rPr lang="es-ES" sz="2800" b="1" u="sng" dirty="0">
                <a:solidFill>
                  <a:schemeClr val="tx2"/>
                </a:solidFill>
                <a:latin typeface="Arial" panose="020B0604020202020204" pitchFamily="34" charset="0"/>
              </a:rPr>
              <a:t>Objetivos y resultados</a:t>
            </a:r>
          </a:p>
          <a:p>
            <a:pPr algn="just">
              <a:lnSpc>
                <a:spcPct val="150000"/>
              </a:lnSpc>
            </a:pPr>
            <a:r>
              <a:rPr lang="es-ES" sz="1400" b="1" dirty="0">
                <a:latin typeface="Arial" panose="020B0604020202020204" pitchFamily="34" charset="0"/>
                <a:cs typeface="Arial" panose="020B0604020202020204" pitchFamily="34" charset="0"/>
              </a:rPr>
              <a:t>1. </a:t>
            </a:r>
            <a:r>
              <a:rPr lang="es-ES" sz="1400" dirty="0">
                <a:latin typeface="Arial" panose="020B0604020202020204" pitchFamily="34" charset="0"/>
                <a:cs typeface="Arial" panose="020B0604020202020204" pitchFamily="34" charset="0"/>
              </a:rPr>
              <a:t> </a:t>
            </a:r>
            <a:r>
              <a:rPr lang="es-ES" sz="1400" b="1" u="sng" dirty="0">
                <a:latin typeface="Arial" panose="020B0604020202020204" pitchFamily="34" charset="0"/>
                <a:cs typeface="Arial" panose="020B0604020202020204" pitchFamily="34" charset="0"/>
              </a:rPr>
              <a:t>Objetivo</a:t>
            </a:r>
            <a:r>
              <a:rPr lang="es-ES" sz="1400" dirty="0">
                <a:latin typeface="Arial" panose="020B0604020202020204" pitchFamily="34" charset="0"/>
                <a:cs typeface="Arial" panose="020B0604020202020204" pitchFamily="34" charset="0"/>
              </a:rPr>
              <a:t>: Elaboración de estudios de clasificación de puestos del Título I (Asignaciones, Reasignaciones, Recalificaciones, Cambios de especialidad y Reestructuración de Clases) de los puestos ubicados en Oficinas Centrales, Direcciones Regionales de Educación y algunos Centros Educativos.</a:t>
            </a:r>
          </a:p>
          <a:p>
            <a:pPr>
              <a:lnSpc>
                <a:spcPct val="150000"/>
              </a:lnSpc>
            </a:pPr>
            <a:r>
              <a:rPr lang="es-ES" sz="1400" b="1" u="sng" dirty="0">
                <a:latin typeface="Arial" panose="020B0604020202020204" pitchFamily="34" charset="0"/>
                <a:cs typeface="Arial" panose="020B0604020202020204" pitchFamily="34" charset="0"/>
              </a:rPr>
              <a:t>Resultado: </a:t>
            </a:r>
          </a:p>
          <a:p>
            <a:pPr>
              <a:lnSpc>
                <a:spcPct val="150000"/>
              </a:lnSpc>
            </a:pPr>
            <a:endParaRPr lang="es-ES" sz="1400" b="1" u="sng" dirty="0">
              <a:latin typeface="Arial" panose="020B0604020202020204" pitchFamily="34" charset="0"/>
              <a:cs typeface="Arial" panose="020B0604020202020204" pitchFamily="34" charset="0"/>
            </a:endParaRPr>
          </a:p>
          <a:p>
            <a:pPr>
              <a:lnSpc>
                <a:spcPct val="150000"/>
              </a:lnSpc>
            </a:pPr>
            <a:endParaRPr lang="es-ES" sz="1400" b="1" u="sng" dirty="0">
              <a:latin typeface="Arial" panose="020B0604020202020204" pitchFamily="34" charset="0"/>
              <a:cs typeface="Arial" panose="020B0604020202020204" pitchFamily="34" charset="0"/>
            </a:endParaRPr>
          </a:p>
          <a:p>
            <a:pPr>
              <a:lnSpc>
                <a:spcPct val="150000"/>
              </a:lnSpc>
            </a:pPr>
            <a:r>
              <a:rPr lang="es-ES" sz="1400" dirty="0">
                <a:latin typeface="Arial" panose="020B0604020202020204" pitchFamily="34" charset="0"/>
                <a:cs typeface="Arial" panose="020B0604020202020204" pitchFamily="34" charset="0"/>
              </a:rPr>
              <a:t> </a:t>
            </a: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r>
              <a:rPr lang="es-CR" sz="1400" dirty="0"/>
              <a:t> </a:t>
            </a:r>
          </a:p>
        </p:txBody>
      </p:sp>
      <p:graphicFrame>
        <p:nvGraphicFramePr>
          <p:cNvPr id="2" name="Tabla 1"/>
          <p:cNvGraphicFramePr>
            <a:graphicFrameLocks noGrp="1"/>
          </p:cNvGraphicFramePr>
          <p:nvPr/>
        </p:nvGraphicFramePr>
        <p:xfrm>
          <a:off x="2555776" y="3886586"/>
          <a:ext cx="3302000" cy="1551116"/>
        </p:xfrm>
        <a:graphic>
          <a:graphicData uri="http://schemas.openxmlformats.org/drawingml/2006/table">
            <a:tbl>
              <a:tblPr firstRow="1" firstCol="1" bandRow="1">
                <a:tableStyleId>{5C22544A-7EE6-4342-B048-85BDC9FD1C3A}</a:tableStyleId>
              </a:tblPr>
              <a:tblGrid>
                <a:gridCol w="2413000">
                  <a:extLst>
                    <a:ext uri="{9D8B030D-6E8A-4147-A177-3AD203B41FA5}">
                      <a16:colId xmlns:a16="http://schemas.microsoft.com/office/drawing/2014/main" val="20000"/>
                    </a:ext>
                  </a:extLst>
                </a:gridCol>
                <a:gridCol w="889000">
                  <a:extLst>
                    <a:ext uri="{9D8B030D-6E8A-4147-A177-3AD203B41FA5}">
                      <a16:colId xmlns:a16="http://schemas.microsoft.com/office/drawing/2014/main" val="20001"/>
                    </a:ext>
                  </a:extLst>
                </a:gridCol>
              </a:tblGrid>
              <a:tr h="221588">
                <a:tc gridSpan="2">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ESTUDIOS DE PUESTOS DEL TITULO I</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tc hMerge="1">
                  <a:txBody>
                    <a:bodyPr/>
                    <a:lstStyle/>
                    <a:p>
                      <a:endParaRPr lang="es-CR"/>
                    </a:p>
                  </a:txBody>
                  <a:tcPr/>
                </a:tc>
                <a:extLst>
                  <a:ext uri="{0D108BD9-81ED-4DB2-BD59-A6C34878D82A}">
                    <a16:rowId xmlns:a16="http://schemas.microsoft.com/office/drawing/2014/main" val="10000"/>
                  </a:ext>
                </a:extLst>
              </a:tr>
              <a:tr h="221588">
                <a:tc>
                  <a:txBody>
                    <a:bodyPr/>
                    <a:lstStyle/>
                    <a:p>
                      <a:pPr marL="0" algn="ctr" rtl="0" eaLnBrk="1" latinLnBrk="0" hangingPunct="1">
                        <a:lnSpc>
                          <a:spcPct val="107000"/>
                        </a:lnSpc>
                        <a:spcAft>
                          <a:spcPts val="800"/>
                        </a:spcAft>
                      </a:pPr>
                      <a:r>
                        <a:rPr kumimoji="0" lang="es-CR" sz="1100" b="1" kern="1200" dirty="0">
                          <a:solidFill>
                            <a:schemeClr val="dk1"/>
                          </a:solidFill>
                          <a:effectLst/>
                          <a:latin typeface="Arial" panose="020B0604020202020204" pitchFamily="34" charset="0"/>
                          <a:ea typeface="+mn-ea"/>
                          <a:cs typeface="Arial" panose="020B0604020202020204" pitchFamily="34" charset="0"/>
                        </a:rPr>
                        <a:t>Proceso</a:t>
                      </a:r>
                    </a:p>
                  </a:txBody>
                  <a:tcPr marL="68580" marR="68580" marT="9525" marB="0" anchor="b"/>
                </a:tc>
                <a:tc>
                  <a:txBody>
                    <a:bodyPr/>
                    <a:lstStyle/>
                    <a:p>
                      <a:pPr algn="ctr">
                        <a:lnSpc>
                          <a:spcPct val="107000"/>
                        </a:lnSpc>
                        <a:spcAft>
                          <a:spcPts val="800"/>
                        </a:spcAft>
                      </a:pPr>
                      <a:r>
                        <a:rPr lang="es-CR" sz="1100" b="1" dirty="0">
                          <a:effectLst/>
                          <a:latin typeface="Arial" panose="020B0604020202020204" pitchFamily="34" charset="0"/>
                          <a:cs typeface="Arial" panose="020B0604020202020204" pitchFamily="34" charset="0"/>
                        </a:rPr>
                        <a:t>Año 2021</a:t>
                      </a:r>
                      <a:endParaRPr lang="es-CR"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10001"/>
                  </a:ext>
                </a:extLst>
              </a:tr>
              <a:tr h="221588">
                <a:tc>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Asignaciones </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tc>
                <a:tc>
                  <a:txBody>
                    <a:bodyPr/>
                    <a:lstStyle/>
                    <a:p>
                      <a:pPr algn="ctr">
                        <a:lnSpc>
                          <a:spcPct val="107000"/>
                        </a:lnSpc>
                        <a:spcAft>
                          <a:spcPts val="800"/>
                        </a:spcAft>
                      </a:pPr>
                      <a:r>
                        <a:rPr lang="es-ES" sz="1100" dirty="0">
                          <a:effectLst/>
                          <a:latin typeface="Arial" panose="020B0604020202020204" pitchFamily="34" charset="0"/>
                          <a:ea typeface="Calibri" panose="020F0502020204030204" pitchFamily="34" charset="0"/>
                          <a:cs typeface="Arial" panose="020B0604020202020204" pitchFamily="34" charset="0"/>
                        </a:rPr>
                        <a:t>0</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10002"/>
                  </a:ext>
                </a:extLst>
              </a:tr>
              <a:tr h="221588">
                <a:tc>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Reasignaciones</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tc>
                <a:tc>
                  <a:txBody>
                    <a:bodyPr/>
                    <a:lstStyle/>
                    <a:p>
                      <a:pPr algn="ctr">
                        <a:lnSpc>
                          <a:spcPct val="107000"/>
                        </a:lnSpc>
                        <a:spcAft>
                          <a:spcPts val="800"/>
                        </a:spcAft>
                      </a:pPr>
                      <a:r>
                        <a:rPr lang="es-ES" sz="1100" dirty="0">
                          <a:effectLst/>
                          <a:latin typeface="Arial" panose="020B0604020202020204" pitchFamily="34" charset="0"/>
                          <a:ea typeface="Calibri" panose="020F0502020204030204" pitchFamily="34" charset="0"/>
                          <a:cs typeface="Arial" panose="020B0604020202020204" pitchFamily="34" charset="0"/>
                        </a:rPr>
                        <a:t>0</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10003"/>
                  </a:ext>
                </a:extLst>
              </a:tr>
              <a:tr h="221588">
                <a:tc>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Recalificaciones</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tc>
                <a:tc>
                  <a:txBody>
                    <a:bodyPr/>
                    <a:lstStyle/>
                    <a:p>
                      <a:pPr algn="ctr">
                        <a:lnSpc>
                          <a:spcPct val="107000"/>
                        </a:lnSpc>
                        <a:spcAft>
                          <a:spcPts val="800"/>
                        </a:spcAft>
                      </a:pPr>
                      <a:r>
                        <a:rPr lang="es-ES" sz="1100" dirty="0">
                          <a:effectLst/>
                          <a:latin typeface="Arial" panose="020B0604020202020204" pitchFamily="34" charset="0"/>
                          <a:ea typeface="Calibri" panose="020F0502020204030204" pitchFamily="34" charset="0"/>
                          <a:cs typeface="Arial" panose="020B0604020202020204" pitchFamily="34" charset="0"/>
                        </a:rPr>
                        <a:t>0</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10004"/>
                  </a:ext>
                </a:extLst>
              </a:tr>
              <a:tr h="221588">
                <a:tc>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Cambios de especialidad</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tc>
                <a:tc>
                  <a:txBody>
                    <a:bodyPr/>
                    <a:lstStyle/>
                    <a:p>
                      <a:pPr algn="ctr">
                        <a:lnSpc>
                          <a:spcPct val="107000"/>
                        </a:lnSpc>
                        <a:spcAft>
                          <a:spcPts val="800"/>
                        </a:spcAft>
                      </a:pPr>
                      <a:r>
                        <a:rPr lang="es-ES" sz="1100" dirty="0">
                          <a:effectLst/>
                          <a:latin typeface="Arial" panose="020B0604020202020204" pitchFamily="34" charset="0"/>
                          <a:ea typeface="Calibri" panose="020F0502020204030204" pitchFamily="34" charset="0"/>
                          <a:cs typeface="Arial" panose="020B0604020202020204" pitchFamily="34" charset="0"/>
                        </a:rPr>
                        <a:t>16</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10005"/>
                  </a:ext>
                </a:extLst>
              </a:tr>
              <a:tr h="221588">
                <a:tc>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Reestructuración de clase </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tc>
                <a:tc>
                  <a:txBody>
                    <a:bodyPr/>
                    <a:lstStyle/>
                    <a:p>
                      <a:pPr algn="ctr">
                        <a:lnSpc>
                          <a:spcPct val="107000"/>
                        </a:lnSpc>
                        <a:spcAft>
                          <a:spcPts val="800"/>
                        </a:spcAft>
                      </a:pPr>
                      <a:r>
                        <a:rPr lang="es-MX" sz="1100" dirty="0">
                          <a:effectLst/>
                          <a:latin typeface="Arial" panose="020B0604020202020204" pitchFamily="34" charset="0"/>
                          <a:ea typeface="Calibri" panose="020F0502020204030204" pitchFamily="34" charset="0"/>
                          <a:cs typeface="Arial" panose="020B0604020202020204" pitchFamily="34" charset="0"/>
                        </a:rPr>
                        <a:t>64</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938507"/>
            <a:ext cx="9073008" cy="532124"/>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5</a:t>
            </a:fld>
            <a:endParaRPr lang="es-ES"/>
          </a:p>
        </p:txBody>
      </p:sp>
      <p:sp>
        <p:nvSpPr>
          <p:cNvPr id="4" name="CuadroTexto 3"/>
          <p:cNvSpPr txBox="1"/>
          <p:nvPr/>
        </p:nvSpPr>
        <p:spPr>
          <a:xfrm>
            <a:off x="466815" y="1238937"/>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57199" y="457207"/>
            <a:ext cx="8229600" cy="5586145"/>
          </a:xfrm>
          <a:prstGeom prst="rect">
            <a:avLst/>
          </a:prstGeom>
        </p:spPr>
        <p:txBody>
          <a:bodyPr wrap="square">
            <a:spAutoFit/>
          </a:bodyPr>
          <a:lstStyle/>
          <a:p>
            <a:pPr algn="ctr">
              <a:lnSpc>
                <a:spcPct val="150000"/>
              </a:lnSpc>
            </a:pPr>
            <a:r>
              <a:rPr lang="es-ES" sz="2800" b="1" u="sng" dirty="0">
                <a:solidFill>
                  <a:schemeClr val="tx2"/>
                </a:solidFill>
                <a:latin typeface="Arial" panose="020B0604020202020204" pitchFamily="34" charset="0"/>
              </a:rPr>
              <a:t>Objetivos y resultados</a:t>
            </a:r>
          </a:p>
          <a:p>
            <a:pPr>
              <a:lnSpc>
                <a:spcPct val="150000"/>
              </a:lnSpc>
            </a:pPr>
            <a:r>
              <a:rPr lang="es-ES" sz="1400" b="1" dirty="0">
                <a:solidFill>
                  <a:schemeClr val="tx2"/>
                </a:solidFill>
                <a:latin typeface="Arial" panose="020B0604020202020204" pitchFamily="34" charset="0"/>
                <a:ea typeface="+mj-ea"/>
                <a:cs typeface="Arial" panose="020B0604020202020204" pitchFamily="34" charset="0"/>
              </a:rPr>
              <a:t>3. Objetivo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Recibir,  analizar y gestionar las solicitudes relacionadas con reubicaciones,  de conformidad con lo establecido en el artículo 254 del Código de Trabajo,  en coordinación con el Departamento de Salud,  y el artículo 22 bis del Reglamento del Estatuto de Servicio Civil</a:t>
            </a: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Se cumplió al 100%, con los reclamos y consultas presentadas por los servidores, en los tiempos establecidos por Ley y darle seguimiento a todos los trámites relacionados con la licencia, según la normativa vigente.</a:t>
            </a: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b="1" dirty="0">
                <a:solidFill>
                  <a:schemeClr val="tx2"/>
                </a:solidFill>
                <a:latin typeface="Arial" panose="020B0604020202020204" pitchFamily="34" charset="0"/>
                <a:ea typeface="+mj-ea"/>
                <a:cs typeface="Arial" panose="020B0604020202020204" pitchFamily="34" charset="0"/>
              </a:rPr>
              <a:t>4. Objetivo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Recibir,  analizar y gestionar las solicitudes relacionadas con readecuaciones,  de acuerdo con lo establecido en el artículo 41 del Reglamento de Conserjería,  y en coordinación con el Departamento de Salud</a:t>
            </a: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Se cumplió al 100%, con los reclamos y consultas presentadas por los servidores, en los tiempos establecidos por Ley y darle seguimiento a todos los trámites relacionados con la licencia, según la normativa vigente.</a:t>
            </a:r>
          </a:p>
        </p:txBody>
      </p:sp>
    </p:spTree>
    <p:extLst>
      <p:ext uri="{BB962C8B-B14F-4D97-AF65-F5344CB8AC3E}">
        <p14:creationId xmlns:p14="http://schemas.microsoft.com/office/powerpoint/2010/main" val="11243952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50</a:t>
            </a:fld>
            <a:endParaRPr lang="es-ES" dirty="0"/>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72486" y="975796"/>
            <a:ext cx="8229600" cy="4906408"/>
          </a:xfrm>
          <a:prstGeom prst="rect">
            <a:avLst/>
          </a:prstGeom>
        </p:spPr>
        <p:txBody>
          <a:bodyPr wrap="square">
            <a:spAutoFit/>
          </a:bodyPr>
          <a:lstStyle/>
          <a:p>
            <a:pPr algn="ctr">
              <a:lnSpc>
                <a:spcPct val="150000"/>
              </a:lnSpc>
            </a:pPr>
            <a:r>
              <a:rPr lang="es-ES" sz="2800" b="1" u="sng" dirty="0">
                <a:solidFill>
                  <a:schemeClr val="tx2"/>
                </a:solidFill>
                <a:latin typeface="Arial" panose="020B0604020202020204" pitchFamily="34" charset="0"/>
              </a:rPr>
              <a:t>Objetivos y resultados</a:t>
            </a:r>
          </a:p>
          <a:p>
            <a:pPr marL="342900" indent="-342900" algn="just">
              <a:lnSpc>
                <a:spcPct val="150000"/>
              </a:lnSpc>
              <a:buAutoNum type="arabicPeriod" startAt="2"/>
            </a:pPr>
            <a:r>
              <a:rPr lang="es-ES" sz="1400" b="1" dirty="0">
                <a:latin typeface="Arial" panose="020B0604020202020204" pitchFamily="34" charset="0"/>
                <a:cs typeface="Arial" panose="020B0604020202020204" pitchFamily="34" charset="0"/>
              </a:rPr>
              <a:t>Objetivo: </a:t>
            </a:r>
            <a:r>
              <a:rPr lang="es-ES" sz="1400" dirty="0">
                <a:latin typeface="Arial" panose="020B0604020202020204" pitchFamily="34" charset="0"/>
                <a:cs typeface="Arial" panose="020B0604020202020204" pitchFamily="34" charset="0"/>
              </a:rPr>
              <a:t>Elaboración de estudios de clasificación de los puestos ubicados en los centros educativos del país y Atinencias Académicas.</a:t>
            </a:r>
          </a:p>
          <a:p>
            <a:pPr algn="just">
              <a:lnSpc>
                <a:spcPct val="150000"/>
              </a:lnSpc>
            </a:pPr>
            <a:r>
              <a:rPr lang="es-ES" sz="1400" b="1" u="sng" dirty="0">
                <a:latin typeface="Arial" panose="020B0604020202020204" pitchFamily="34" charset="0"/>
                <a:cs typeface="Arial" panose="020B0604020202020204" pitchFamily="34" charset="0"/>
              </a:rPr>
              <a:t>Resultado: </a:t>
            </a:r>
          </a:p>
          <a:p>
            <a:pPr>
              <a:lnSpc>
                <a:spcPct val="150000"/>
              </a:lnSpc>
            </a:pPr>
            <a:endParaRPr lang="es-ES" sz="1400" b="1" u="sng" dirty="0">
              <a:latin typeface="Arial" panose="020B0604020202020204" pitchFamily="34" charset="0"/>
              <a:cs typeface="Arial" panose="020B0604020202020204" pitchFamily="34" charset="0"/>
            </a:endParaRPr>
          </a:p>
          <a:p>
            <a:pPr>
              <a:lnSpc>
                <a:spcPct val="150000"/>
              </a:lnSpc>
            </a:pPr>
            <a:endParaRPr lang="es-ES" sz="1400" b="1" u="sng" dirty="0">
              <a:latin typeface="Arial" panose="020B0604020202020204" pitchFamily="34" charset="0"/>
              <a:cs typeface="Arial" panose="020B0604020202020204" pitchFamily="34" charset="0"/>
            </a:endParaRPr>
          </a:p>
          <a:p>
            <a:pPr>
              <a:lnSpc>
                <a:spcPct val="150000"/>
              </a:lnSpc>
            </a:pPr>
            <a:r>
              <a:rPr lang="es-ES" sz="1400" dirty="0">
                <a:latin typeface="Arial" panose="020B0604020202020204" pitchFamily="34" charset="0"/>
                <a:cs typeface="Arial" panose="020B0604020202020204" pitchFamily="34" charset="0"/>
              </a:rPr>
              <a:t> </a:t>
            </a: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r>
              <a:rPr lang="es-CR" sz="1400" dirty="0"/>
              <a:t> </a:t>
            </a:r>
          </a:p>
        </p:txBody>
      </p:sp>
      <p:graphicFrame>
        <p:nvGraphicFramePr>
          <p:cNvPr id="7" name="Tabla 6">
            <a:extLst>
              <a:ext uri="{FF2B5EF4-FFF2-40B4-BE49-F238E27FC236}">
                <a16:creationId xmlns:a16="http://schemas.microsoft.com/office/drawing/2014/main" id="{8635B6E4-AEB8-4D6F-97C8-F289F5D256DD}"/>
              </a:ext>
            </a:extLst>
          </p:cNvPr>
          <p:cNvGraphicFramePr>
            <a:graphicFrameLocks noGrp="1"/>
          </p:cNvGraphicFramePr>
          <p:nvPr/>
        </p:nvGraphicFramePr>
        <p:xfrm>
          <a:off x="2593340" y="3212976"/>
          <a:ext cx="3957320" cy="1512168"/>
        </p:xfrm>
        <a:graphic>
          <a:graphicData uri="http://schemas.openxmlformats.org/drawingml/2006/table">
            <a:tbl>
              <a:tblPr firstRow="1" firstCol="1" bandRow="1">
                <a:tableStyleId>{5C22544A-7EE6-4342-B048-85BDC9FD1C3A}</a:tableStyleId>
              </a:tblPr>
              <a:tblGrid>
                <a:gridCol w="2802890">
                  <a:extLst>
                    <a:ext uri="{9D8B030D-6E8A-4147-A177-3AD203B41FA5}">
                      <a16:colId xmlns:a16="http://schemas.microsoft.com/office/drawing/2014/main" val="3343878916"/>
                    </a:ext>
                  </a:extLst>
                </a:gridCol>
                <a:gridCol w="1154430">
                  <a:extLst>
                    <a:ext uri="{9D8B030D-6E8A-4147-A177-3AD203B41FA5}">
                      <a16:colId xmlns:a16="http://schemas.microsoft.com/office/drawing/2014/main" val="2031021958"/>
                    </a:ext>
                  </a:extLst>
                </a:gridCol>
              </a:tblGrid>
              <a:tr h="378042">
                <a:tc gridSpan="2">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ESTUDIOS DE PUESTOS DEL TÍTULO II</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s-CR"/>
                    </a:p>
                  </a:txBody>
                  <a:tcPr/>
                </a:tc>
                <a:extLst>
                  <a:ext uri="{0D108BD9-81ED-4DB2-BD59-A6C34878D82A}">
                    <a16:rowId xmlns:a16="http://schemas.microsoft.com/office/drawing/2014/main" val="2331510133"/>
                  </a:ext>
                </a:extLst>
              </a:tr>
              <a:tr h="378042">
                <a:tc>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PROCESO</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Año 2021</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598825892"/>
                  </a:ext>
                </a:extLst>
              </a:tr>
              <a:tr h="378042">
                <a:tc>
                  <a:txBody>
                    <a:bodyPr/>
                    <a:lstStyle/>
                    <a:p>
                      <a:pPr>
                        <a:lnSpc>
                          <a:spcPct val="107000"/>
                        </a:lnSpc>
                        <a:spcAft>
                          <a:spcPts val="800"/>
                        </a:spcAft>
                      </a:pPr>
                      <a:r>
                        <a:rPr lang="es-CR" sz="1100" dirty="0">
                          <a:effectLst/>
                          <a:latin typeface="Arial" panose="020B0604020202020204" pitchFamily="34" charset="0"/>
                          <a:cs typeface="Arial" panose="020B0604020202020204" pitchFamily="34" charset="0"/>
                        </a:rPr>
                        <a:t>Asignación de especialidad</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3</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59372589"/>
                  </a:ext>
                </a:extLst>
              </a:tr>
              <a:tr h="378042">
                <a:tc>
                  <a:txBody>
                    <a:bodyPr/>
                    <a:lstStyle/>
                    <a:p>
                      <a:pPr>
                        <a:lnSpc>
                          <a:spcPct val="107000"/>
                        </a:lnSpc>
                        <a:spcAft>
                          <a:spcPts val="800"/>
                        </a:spcAft>
                      </a:pPr>
                      <a:r>
                        <a:rPr lang="es-CR" sz="1100" dirty="0">
                          <a:effectLst/>
                          <a:latin typeface="Arial" panose="020B0604020202020204" pitchFamily="34" charset="0"/>
                          <a:cs typeface="Arial" panose="020B0604020202020204" pitchFamily="34" charset="0"/>
                        </a:rPr>
                        <a:t>Estudios de Atinencia</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4</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82554769"/>
                  </a:ext>
                </a:extLst>
              </a:tr>
            </a:tbl>
          </a:graphicData>
        </a:graphic>
      </p:graphicFrame>
    </p:spTree>
    <p:extLst>
      <p:ext uri="{BB962C8B-B14F-4D97-AF65-F5344CB8AC3E}">
        <p14:creationId xmlns:p14="http://schemas.microsoft.com/office/powerpoint/2010/main" val="29060426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dirty="0"/>
              <a:t>Fecha de impresión: </a:t>
            </a:r>
            <a:fld id="{1ABCE90B-3C5E-4D3E-92BD-9F3D9180B9EA}" type="datetime1">
              <a:rPr lang="es-ES" smtClean="0"/>
              <a:t>03/06/2021</a:t>
            </a:fld>
            <a:endParaRPr lang="es-ES" dirty="0"/>
          </a:p>
        </p:txBody>
      </p:sp>
      <p:sp>
        <p:nvSpPr>
          <p:cNvPr id="4" name="Marcador de pie de página 3"/>
          <p:cNvSpPr>
            <a:spLocks noGrp="1"/>
          </p:cNvSpPr>
          <p:nvPr>
            <p:ph type="ftr" sz="quarter" idx="11"/>
          </p:nvPr>
        </p:nvSpPr>
        <p:spPr/>
        <p:txBody>
          <a:bodyPr/>
          <a:lstStyle/>
          <a:p>
            <a:r>
              <a:rPr lang="es-ES" dirty="0"/>
              <a:t>Versión: R6 - 14/11/2014</a:t>
            </a:r>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51</a:t>
            </a:fld>
            <a:endParaRPr lang="es-ES" dirty="0"/>
          </a:p>
        </p:txBody>
      </p:sp>
      <p:sp>
        <p:nvSpPr>
          <p:cNvPr id="6" name="CuadroTexto 5"/>
          <p:cNvSpPr txBox="1"/>
          <p:nvPr/>
        </p:nvSpPr>
        <p:spPr>
          <a:xfrm>
            <a:off x="457200" y="1032533"/>
            <a:ext cx="8003233" cy="5290936"/>
          </a:xfrm>
          <a:prstGeom prst="rect">
            <a:avLst/>
          </a:prstGeom>
          <a:noFill/>
        </p:spPr>
        <p:txBody>
          <a:bodyPr wrap="square" rtlCol="0">
            <a:spAutoFit/>
          </a:bodyPr>
          <a:lstStyle/>
          <a:p>
            <a:pPr algn="ctr">
              <a:lnSpc>
                <a:spcPct val="150000"/>
              </a:lnSpc>
            </a:pPr>
            <a:r>
              <a:rPr lang="es-ES" sz="2400" b="1" u="sng" dirty="0">
                <a:solidFill>
                  <a:schemeClr val="tx2"/>
                </a:solidFill>
                <a:latin typeface="Arial" panose="020B0604020202020204" pitchFamily="34" charset="0"/>
              </a:rPr>
              <a:t>Objetivos y resultados</a:t>
            </a:r>
          </a:p>
          <a:p>
            <a:pPr algn="just">
              <a:lnSpc>
                <a:spcPct val="115000"/>
              </a:lnSpc>
              <a:spcAft>
                <a:spcPts val="1000"/>
              </a:spcAft>
            </a:pPr>
            <a:endParaRPr lang="es-ES" sz="1300" b="1" dirty="0">
              <a:latin typeface="Arial" panose="020B0604020202020204" pitchFamily="34" charset="0"/>
              <a:cs typeface="Arial" panose="020B0604020202020204" pitchFamily="34" charset="0"/>
            </a:endParaRPr>
          </a:p>
          <a:p>
            <a:pPr algn="just">
              <a:lnSpc>
                <a:spcPct val="115000"/>
              </a:lnSpc>
              <a:spcAft>
                <a:spcPts val="1000"/>
              </a:spcAft>
            </a:pPr>
            <a:r>
              <a:rPr lang="es-ES" sz="1400" b="1" dirty="0">
                <a:latin typeface="Arial" panose="020B0604020202020204" pitchFamily="34" charset="0"/>
                <a:cs typeface="Arial" panose="020B0604020202020204" pitchFamily="34" charset="0"/>
              </a:rPr>
              <a:t>3. </a:t>
            </a:r>
            <a:r>
              <a:rPr lang="es-ES" sz="1400" b="1" u="sng" dirty="0">
                <a:latin typeface="Arial" panose="020B0604020202020204" pitchFamily="34" charset="0"/>
                <a:cs typeface="Arial" panose="020B0604020202020204" pitchFamily="34" charset="0"/>
              </a:rPr>
              <a:t>Objetivo: </a:t>
            </a:r>
            <a:r>
              <a:rPr lang="es-ES" sz="1400" dirty="0">
                <a:latin typeface="Arial" panose="020B0604020202020204" pitchFamily="34" charset="0"/>
                <a:cs typeface="Arial" panose="020B0604020202020204" pitchFamily="34" charset="0"/>
              </a:rPr>
              <a:t>Traslado los funcionarios del Fondo Nacional de Becas (FONABE) al Ministerio de Educación Pública u otras instituciones del Estado.</a:t>
            </a:r>
          </a:p>
          <a:p>
            <a:pPr algn="just"/>
            <a:r>
              <a:rPr lang="es-ES" sz="1400" b="1" u="sng" dirty="0">
                <a:latin typeface="Arial" panose="020B0604020202020204" pitchFamily="34" charset="0"/>
                <a:cs typeface="Arial" panose="020B0604020202020204" pitchFamily="34" charset="0"/>
              </a:rPr>
              <a:t>Resultado</a:t>
            </a:r>
            <a:r>
              <a:rPr lang="es-ES" sz="1400" b="1" dirty="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De acuerdo a las acciones para el traslado de los funcionarios del Fondo Nacional de Becas (FONABE) al Ministerio de Educación Pública u otras instituciones del Estado,  a partir del 01 de agosto del 2019, se apersonó la mayoría de personal de FONABE a distintas instancias, respaldados mediante Convenio de Préstamo de Funcionario entre el Ministerio de Educación Pública (MEP).</a:t>
            </a:r>
          </a:p>
          <a:p>
            <a:pPr algn="just"/>
            <a:endParaRPr lang="es-CR" sz="1400" dirty="0">
              <a:latin typeface="Arial" panose="020B0604020202020204" pitchFamily="34" charset="0"/>
              <a:cs typeface="Arial" panose="020B0604020202020204" pitchFamily="34" charset="0"/>
            </a:endParaRPr>
          </a:p>
          <a:p>
            <a:pPr algn="just"/>
            <a:r>
              <a:rPr lang="es-ES" sz="1400" dirty="0">
                <a:latin typeface="Arial" panose="020B0604020202020204" pitchFamily="34" charset="0"/>
                <a:cs typeface="Arial" panose="020B0604020202020204" pitchFamily="34" charset="0"/>
              </a:rPr>
              <a:t>Producto de la </a:t>
            </a:r>
            <a:r>
              <a:rPr lang="es-CR" sz="1400" dirty="0">
                <a:latin typeface="Arial" panose="020B0604020202020204" pitchFamily="34" charset="0"/>
                <a:cs typeface="Arial" panose="020B0604020202020204" pitchFamily="34" charset="0"/>
              </a:rPr>
              <a:t>Ley N° 9903, publicada en la Gaceta Nº 240 del miércoles 30 de setiembre del 2020, se decreta: La reforma parcial de la Ley 9617, Fortalecimiento de las Transferencias Monetarias condicionadas del Programa Avancemos del 02 de octubre de 2018, y de la Ley 5662, de Desarrollo Social y Asignaciones Familiares del 23 de diciembre de 1974, y derogatoria de la Ley 7658, Creación del Fondo Nacional de Becas del 11 de febrero de 1997. </a:t>
            </a:r>
          </a:p>
          <a:p>
            <a:pPr algn="just"/>
            <a:endParaRPr lang="es-ES" sz="1400" dirty="0">
              <a:latin typeface="Arial" panose="020B0604020202020204" pitchFamily="34" charset="0"/>
              <a:cs typeface="Arial" panose="020B0604020202020204" pitchFamily="34" charset="0"/>
            </a:endParaRPr>
          </a:p>
          <a:p>
            <a:pPr algn="just"/>
            <a:r>
              <a:rPr lang="es-ES" sz="1400" dirty="0">
                <a:latin typeface="Arial" panose="020B0604020202020204" pitchFamily="34" charset="0"/>
                <a:cs typeface="Arial" panose="020B0604020202020204" pitchFamily="34" charset="0"/>
              </a:rPr>
              <a:t>Por lo que a partir del 01 de abril del 2021 </a:t>
            </a:r>
            <a:r>
              <a:rPr lang="es-CR" sz="1400" dirty="0">
                <a:latin typeface="Arial" panose="020B0604020202020204" pitchFamily="34" charset="0"/>
                <a:cs typeface="Arial" panose="020B0604020202020204" pitchFamily="34" charset="0"/>
              </a:rPr>
              <a:t>se cargaron exitosamente los puestos del Fondo Nacional de Becas (FONABE) en la Relación de Puestos del Ministerio de Educación Pública para el ejercicio económico del año 2021, incluidos en un programa presupuestario nuevo (574).</a:t>
            </a:r>
          </a:p>
          <a:p>
            <a:pPr algn="just"/>
            <a:endParaRPr lang="es-CR" sz="1400" dirty="0">
              <a:latin typeface="Arial" panose="020B0604020202020204" pitchFamily="34" charset="0"/>
              <a:cs typeface="Arial" panose="020B0604020202020204" pitchFamily="34" charset="0"/>
            </a:endParaRPr>
          </a:p>
          <a:p>
            <a:pPr algn="just"/>
            <a:endParaRPr lang="es-E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3326473"/>
      </p:ext>
    </p:extLst>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52</a:t>
            </a:fld>
            <a:endParaRPr lang="es-ES" dirty="0"/>
          </a:p>
        </p:txBody>
      </p:sp>
      <p:sp>
        <p:nvSpPr>
          <p:cNvPr id="4" name="CuadroTexto 3"/>
          <p:cNvSpPr txBox="1"/>
          <p:nvPr/>
        </p:nvSpPr>
        <p:spPr>
          <a:xfrm>
            <a:off x="491285" y="907843"/>
            <a:ext cx="8003233" cy="4812343"/>
          </a:xfrm>
          <a:prstGeom prst="rect">
            <a:avLst/>
          </a:prstGeom>
          <a:noFill/>
        </p:spPr>
        <p:txBody>
          <a:bodyPr wrap="square" rtlCol="0">
            <a:spAutoFit/>
          </a:bodyPr>
          <a:lstStyle/>
          <a:p>
            <a:pPr algn="ctr">
              <a:lnSpc>
                <a:spcPct val="150000"/>
              </a:lnSpc>
            </a:pPr>
            <a:r>
              <a:rPr lang="es-ES" sz="2400" b="1" u="sng" dirty="0">
                <a:solidFill>
                  <a:schemeClr val="tx2"/>
                </a:solidFill>
                <a:latin typeface="Arial" panose="020B0604020202020204" pitchFamily="34" charset="0"/>
              </a:rPr>
              <a:t>Objetivos y resultados</a:t>
            </a:r>
          </a:p>
          <a:p>
            <a:pPr algn="just">
              <a:lnSpc>
                <a:spcPct val="115000"/>
              </a:lnSpc>
              <a:spcAft>
                <a:spcPts val="1000"/>
              </a:spcAft>
            </a:pPr>
            <a:endParaRPr lang="es-ES" sz="1300" b="1" dirty="0">
              <a:latin typeface="Arial" panose="020B0604020202020204" pitchFamily="34" charset="0"/>
              <a:cs typeface="Arial" panose="020B0604020202020204" pitchFamily="34" charset="0"/>
            </a:endParaRPr>
          </a:p>
          <a:p>
            <a:pPr algn="just">
              <a:lnSpc>
                <a:spcPct val="115000"/>
              </a:lnSpc>
              <a:spcAft>
                <a:spcPts val="1000"/>
              </a:spcAft>
            </a:pPr>
            <a:r>
              <a:rPr lang="es-ES" sz="1400" b="1" dirty="0">
                <a:latin typeface="Arial" panose="020B0604020202020204" pitchFamily="34" charset="0"/>
                <a:cs typeface="Arial" panose="020B0604020202020204" pitchFamily="34" charset="0"/>
              </a:rPr>
              <a:t>4. </a:t>
            </a:r>
            <a:r>
              <a:rPr lang="es-ES" sz="1400" b="1" u="sng" dirty="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Traslados por Ajuste Presupuestario</a:t>
            </a:r>
            <a:endParaRPr lang="es-ES" sz="1400" dirty="0">
              <a:latin typeface="Arial" panose="020B0604020202020204" pitchFamily="34" charset="0"/>
              <a:cs typeface="Arial" panose="020B0604020202020204" pitchFamily="34" charset="0"/>
            </a:endParaRPr>
          </a:p>
          <a:p>
            <a:pPr algn="just"/>
            <a:r>
              <a:rPr lang="es-ES" sz="1400" b="1" u="sng" dirty="0">
                <a:latin typeface="Arial" panose="020B0604020202020204" pitchFamily="34" charset="0"/>
                <a:cs typeface="Arial" panose="020B0604020202020204" pitchFamily="34" charset="0"/>
              </a:rPr>
              <a:t>Resultado</a:t>
            </a:r>
            <a:r>
              <a:rPr lang="es-ES" sz="1400" b="1" dirty="0">
                <a:latin typeface="Arial" panose="020B0604020202020204" pitchFamily="34" charset="0"/>
                <a:cs typeface="Arial" panose="020B0604020202020204" pitchFamily="34" charset="0"/>
              </a:rPr>
              <a:t>:</a:t>
            </a:r>
            <a:r>
              <a:rPr lang="es-CR" sz="1400" dirty="0">
                <a:latin typeface="Arial" panose="020B0604020202020204" pitchFamily="34" charset="0"/>
                <a:cs typeface="Arial" panose="020B0604020202020204" pitchFamily="34" charset="0"/>
              </a:rPr>
              <a:t> </a:t>
            </a:r>
          </a:p>
          <a:p>
            <a:pPr algn="just"/>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ES" sz="1400" dirty="0">
                <a:latin typeface="Arial" panose="020B0604020202020204" pitchFamily="34" charset="0"/>
                <a:cs typeface="Arial" panose="020B0604020202020204" pitchFamily="34" charset="0"/>
              </a:rPr>
              <a:t>Anualmente se realiza una revisión de la Relación de Puestos de Oficinas Centrales y Direcciones Regionales de Educación, </a:t>
            </a:r>
            <a:r>
              <a:rPr lang="es-CR" sz="1400" dirty="0">
                <a:latin typeface="Arial" panose="020B0604020202020204" pitchFamily="34" charset="0"/>
                <a:cs typeface="Arial" panose="020B0604020202020204" pitchFamily="34" charset="0"/>
              </a:rPr>
              <a:t>con el objetivo de actualizarla con la ubicación real de los funcionarios, de modo que en el año 2021 efectuaron aproximadamente 120 traslados por ajuste presupuestario.</a:t>
            </a:r>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ES" sz="1400" dirty="0">
                <a:latin typeface="Arial" panose="020B0604020202020204" pitchFamily="34" charset="0"/>
                <a:cs typeface="Arial" panose="020B0604020202020204" pitchFamily="34" charset="0"/>
              </a:rPr>
              <a:t>Con ello se pretende mantener un equilibrio de sus estructuras ocupacionales, tomando en cuenta la gestión y funcionamiento de cada una de las instancias, así como también los diferentes procedimientos que deban garantizar los funcionarios a los usuarios, de modo que no afecten el ejercicio de la dependencia, llevando un estricto control de los puestos e informar a las instancias correspondientes cualquier anomalía sobre la incorrecta utilización de los mismos, a fin de someterlos  a estudio.</a:t>
            </a:r>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algn="just"/>
            <a:endParaRPr lang="es-CR"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16478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53</a:t>
            </a:fld>
            <a:endParaRPr lang="es-ES" dirty="0"/>
          </a:p>
        </p:txBody>
      </p:sp>
      <p:sp>
        <p:nvSpPr>
          <p:cNvPr id="4" name="CuadroTexto 3"/>
          <p:cNvSpPr txBox="1"/>
          <p:nvPr/>
        </p:nvSpPr>
        <p:spPr>
          <a:xfrm>
            <a:off x="456083" y="914926"/>
            <a:ext cx="8003233" cy="5169364"/>
          </a:xfrm>
          <a:prstGeom prst="rect">
            <a:avLst/>
          </a:prstGeom>
          <a:noFill/>
        </p:spPr>
        <p:txBody>
          <a:bodyPr wrap="square" rtlCol="0">
            <a:spAutoFit/>
          </a:bodyPr>
          <a:lstStyle/>
          <a:p>
            <a:pPr algn="ctr">
              <a:lnSpc>
                <a:spcPct val="150000"/>
              </a:lnSpc>
            </a:pPr>
            <a:r>
              <a:rPr lang="es-ES" sz="2400" b="1" u="sng" dirty="0">
                <a:solidFill>
                  <a:schemeClr val="tx2"/>
                </a:solidFill>
                <a:latin typeface="Arial" panose="020B0604020202020204" pitchFamily="34" charset="0"/>
              </a:rPr>
              <a:t>Objetivos y resultados</a:t>
            </a:r>
          </a:p>
          <a:p>
            <a:pPr algn="just">
              <a:lnSpc>
                <a:spcPct val="115000"/>
              </a:lnSpc>
              <a:spcAft>
                <a:spcPts val="1000"/>
              </a:spcAft>
            </a:pPr>
            <a:endParaRPr lang="es-ES" sz="700" b="1" dirty="0">
              <a:latin typeface="Arial" panose="020B0604020202020204" pitchFamily="34" charset="0"/>
              <a:cs typeface="Arial" panose="020B0604020202020204" pitchFamily="34" charset="0"/>
            </a:endParaRPr>
          </a:p>
          <a:p>
            <a:pPr algn="just">
              <a:lnSpc>
                <a:spcPct val="115000"/>
              </a:lnSpc>
              <a:spcAft>
                <a:spcPts val="1000"/>
              </a:spcAft>
            </a:pPr>
            <a:r>
              <a:rPr lang="es-ES" sz="1400" b="1" dirty="0">
                <a:latin typeface="Arial" panose="020B0604020202020204" pitchFamily="34" charset="0"/>
                <a:cs typeface="Arial" panose="020B0604020202020204" pitchFamily="34" charset="0"/>
              </a:rPr>
              <a:t>5. </a:t>
            </a:r>
            <a:r>
              <a:rPr lang="es-ES" sz="1400" b="1" u="sng" dirty="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Implementación de requisito adicional a las Clases de puestos del Subsistema de Educación Indígena Título I.</a:t>
            </a:r>
            <a:endParaRPr lang="es-ES" sz="1400" b="1" u="sng" dirty="0">
              <a:latin typeface="Arial" panose="020B0604020202020204" pitchFamily="34" charset="0"/>
              <a:cs typeface="Arial" panose="020B0604020202020204" pitchFamily="34" charset="0"/>
            </a:endParaRPr>
          </a:p>
          <a:p>
            <a:pPr algn="just"/>
            <a:r>
              <a:rPr lang="es-ES" sz="1400" b="1" u="sng" dirty="0">
                <a:latin typeface="Arial" panose="020B0604020202020204" pitchFamily="34" charset="0"/>
                <a:cs typeface="Arial" panose="020B0604020202020204" pitchFamily="34" charset="0"/>
              </a:rPr>
              <a:t>Resultado</a:t>
            </a:r>
            <a:r>
              <a:rPr lang="es-ES" sz="1400" b="1" dirty="0">
                <a:latin typeface="Arial" panose="020B0604020202020204" pitchFamily="34" charset="0"/>
                <a:cs typeface="Arial" panose="020B0604020202020204" pitchFamily="34" charset="0"/>
              </a:rPr>
              <a:t>:</a:t>
            </a:r>
            <a:r>
              <a:rPr lang="es-CR" sz="1400" dirty="0">
                <a:latin typeface="Arial" panose="020B0604020202020204" pitchFamily="34" charset="0"/>
                <a:cs typeface="Arial" panose="020B0604020202020204" pitchFamily="34" charset="0"/>
              </a:rPr>
              <a:t> En acato a la orden de la Contraloría General de la República, se comisionó a la Unidad de Análisis Ocupacional a realizar la implementación de Clases de puestos del Subsistema de Educación Indígena del Título I del Estatuto del Servicio Civil.</a:t>
            </a:r>
          </a:p>
          <a:p>
            <a:pPr algn="just"/>
            <a:endParaRPr lang="es-CR" sz="1400" dirty="0">
              <a:latin typeface="Arial" panose="020B0604020202020204" pitchFamily="34" charset="0"/>
              <a:cs typeface="Arial" panose="020B0604020202020204" pitchFamily="34" charset="0"/>
            </a:endParaRPr>
          </a:p>
          <a:p>
            <a:pPr algn="just"/>
            <a:r>
              <a:rPr lang="es-MX" sz="1400" dirty="0">
                <a:latin typeface="Arial" panose="020B0604020202020204" pitchFamily="34" charset="0"/>
                <a:cs typeface="Arial" panose="020B0604020202020204" pitchFamily="34" charset="0"/>
              </a:rPr>
              <a:t>Se elaboró una nueva propuesta que consiste en incluir un requisito adicional a las clases de puesto del Título I utilizadas en las instituciones del subsistema de educación indígena. Dicha propuesta fue aprobada por el Área de Organización del Trabajo y Compensaciones de la Dirección General de Servicio Civil por medio del Informe AOTC-UOT-INF-005-2021 del 23 de marzo del 2021, y emite la </a:t>
            </a:r>
            <a:r>
              <a:rPr lang="es-CR" sz="1400" b="1" dirty="0">
                <a:effectLst/>
                <a:latin typeface="Arial" panose="020B0604020202020204" pitchFamily="34" charset="0"/>
                <a:ea typeface="Calibri" panose="020F0502020204030204" pitchFamily="34" charset="0"/>
                <a:cs typeface="Times New Roman" panose="02020603050405020304" pitchFamily="18" charset="0"/>
              </a:rPr>
              <a:t>Resolución DG-017-2021</a:t>
            </a:r>
            <a:r>
              <a:rPr lang="es-CR" sz="1400" dirty="0">
                <a:effectLst/>
                <a:latin typeface="Arial" panose="020B0604020202020204" pitchFamily="34" charset="0"/>
                <a:ea typeface="Calibri" panose="020F0502020204030204" pitchFamily="34" charset="0"/>
                <a:cs typeface="Times New Roman" panose="02020603050405020304" pitchFamily="18" charset="0"/>
              </a:rPr>
              <a:t> del 06 de abril del 2021, por medio de la cual incluye el requisito: “</a:t>
            </a:r>
            <a:r>
              <a:rPr lang="es-CR" sz="1400" i="1" dirty="0">
                <a:effectLst/>
                <a:latin typeface="Arial" panose="020B0604020202020204" pitchFamily="34" charset="0"/>
                <a:ea typeface="Calibri" panose="020F0502020204030204" pitchFamily="34" charset="0"/>
                <a:cs typeface="Times New Roman" panose="02020603050405020304" pitchFamily="18" charset="0"/>
              </a:rPr>
              <a:t>Para los puestos ubicados en territorios indígenas, es necesario cumplir con las condiciones especiales, dominio de la cultura e idioma originario del territorio respectivo, de así requerirlo el cargo</a:t>
            </a:r>
            <a:r>
              <a:rPr lang="es-CR" sz="1400" dirty="0">
                <a:effectLst/>
                <a:latin typeface="Arial" panose="020B0604020202020204" pitchFamily="34" charset="0"/>
                <a:ea typeface="Calibri" panose="020F0502020204030204" pitchFamily="34" charset="0"/>
                <a:cs typeface="Times New Roman" panose="02020603050405020304" pitchFamily="18" charset="0"/>
              </a:rPr>
              <a:t>”.</a:t>
            </a:r>
          </a:p>
          <a:p>
            <a:pPr algn="just"/>
            <a:endParaRPr lang="es-CR" sz="14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es-CR" sz="1400" dirty="0">
                <a:latin typeface="Arial" panose="020B0604020202020204" pitchFamily="34" charset="0"/>
                <a:ea typeface="Calibri" panose="020F0502020204030204" pitchFamily="34" charset="0"/>
                <a:cs typeface="Times New Roman" panose="02020603050405020304" pitchFamily="18" charset="0"/>
              </a:rPr>
              <a:t>Actualmente la Unidad de Análisis Ocupacional se encuentra elaborando el Manual de Cargos de las Clases de Puesto del Título I utilizadas en las instituciones Indígenas, el cual es complemento al requisito adicional implementado. </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CR"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55912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77E2933-750B-4D76-BF9B-1A9D34EBAF29}" type="slidenum">
              <a:rPr lang="es-ES" smtClean="0"/>
              <a:pPr/>
              <a:t>54</a:t>
            </a:fld>
            <a:endParaRPr lang="es-ES" dirty="0"/>
          </a:p>
        </p:txBody>
      </p:sp>
      <p:sp>
        <p:nvSpPr>
          <p:cNvPr id="6" name="CuadroTexto 5"/>
          <p:cNvSpPr txBox="1"/>
          <p:nvPr/>
        </p:nvSpPr>
        <p:spPr>
          <a:xfrm>
            <a:off x="315304" y="657793"/>
            <a:ext cx="8371496" cy="5749010"/>
          </a:xfrm>
          <a:prstGeom prst="rect">
            <a:avLst/>
          </a:prstGeom>
          <a:noFill/>
        </p:spPr>
        <p:txBody>
          <a:bodyPr wrap="square" rtlCol="0">
            <a:spAutoFit/>
          </a:bodyPr>
          <a:lstStyle/>
          <a:p>
            <a:pPr algn="ctr">
              <a:lnSpc>
                <a:spcPct val="150000"/>
              </a:lnSpc>
            </a:pPr>
            <a:r>
              <a:rPr lang="es-ES" sz="2400" b="1" u="sng" dirty="0">
                <a:solidFill>
                  <a:schemeClr val="tx2"/>
                </a:solidFill>
                <a:latin typeface="Arial" panose="020B0604020202020204" pitchFamily="34" charset="0"/>
              </a:rPr>
              <a:t>Objetivos y resultados</a:t>
            </a:r>
          </a:p>
          <a:p>
            <a:pPr algn="just">
              <a:lnSpc>
                <a:spcPct val="115000"/>
              </a:lnSpc>
              <a:spcAft>
                <a:spcPts val="1000"/>
              </a:spcAft>
            </a:pPr>
            <a:endParaRPr lang="es-ES" sz="1300" b="1" dirty="0">
              <a:latin typeface="Arial" panose="020B0604020202020204" pitchFamily="34" charset="0"/>
              <a:cs typeface="Arial" panose="020B0604020202020204" pitchFamily="34" charset="0"/>
            </a:endParaRPr>
          </a:p>
          <a:p>
            <a:pPr algn="just">
              <a:lnSpc>
                <a:spcPct val="115000"/>
              </a:lnSpc>
              <a:spcAft>
                <a:spcPts val="1000"/>
              </a:spcAft>
            </a:pPr>
            <a:r>
              <a:rPr lang="es-ES" sz="1200" b="1" dirty="0">
                <a:latin typeface="Arial" panose="020B0604020202020204" pitchFamily="34" charset="0"/>
                <a:cs typeface="Arial" panose="020B0604020202020204" pitchFamily="34" charset="0"/>
              </a:rPr>
              <a:t>6. </a:t>
            </a:r>
            <a:r>
              <a:rPr lang="es-ES" sz="1200" b="1" u="sng" dirty="0">
                <a:latin typeface="Arial" panose="020B0604020202020204" pitchFamily="34" charset="0"/>
                <a:cs typeface="Arial" panose="020B0604020202020204" pitchFamily="34" charset="0"/>
              </a:rPr>
              <a:t>Objetivo:</a:t>
            </a:r>
            <a:r>
              <a:rPr lang="es-ES" sz="1200" b="1" dirty="0">
                <a:latin typeface="Arial" panose="020B0604020202020204" pitchFamily="34" charset="0"/>
                <a:cs typeface="Arial" panose="020B0604020202020204" pitchFamily="34" charset="0"/>
              </a:rPr>
              <a:t> </a:t>
            </a:r>
            <a:r>
              <a:rPr lang="es-CR" sz="1100" dirty="0">
                <a:latin typeface="Arial" panose="020B0604020202020204" pitchFamily="34" charset="0"/>
                <a:cs typeface="Arial" panose="020B0604020202020204" pitchFamily="34" charset="0"/>
              </a:rPr>
              <a:t>Por medio de oficio circular DRH-5690-2018-DIR del 01 de junio del 2018, suscrito por la MBA. Yaxinia Díaz Mendoza, Directora de Recursos Humanos les instruyó a todos los Directores de Oficinas Centrales y Jefes de Departamento de Oficinas Centrales, a acatar lo dispuesto en el oficio Circular DVM-PICR-0006-03-2015 del 04 marzo de 2015, suscrito por el Dr. Miguel Ángel Gutiérrez Rodríguez, en calidad de Viceministro de Planificación Institucional y Coordinación Regional en ese momento, a fin de actualizar y poner a derecho cada una de las estructuras que conforman las oficinas centrales del Ministerio de Educación Pública, garantizando el ajuste de las mismas de forma que cada puesto asuma la responsabilidad que le corresponda de acuerdo a su clasificación, verificando que cada jefatura cuente con el personal a cargo y la supervisión que le ha sido asignada, con el propósito de que sean aprovechados y debidamente utilizados los fondos públicos en cuanto a los costos generados por la planilla institucional. Asimismo, es deber de la Unidad de Análisis Ocupacional del Departamento de Promoción del Recurso Humano, velar por el cumplimiento de lo establecido en el Articulo 109 del Reglamento del Estatuto de Servicio Civil que indica: “Las oficinas de recursos humanos de los ministerios e instituciones cubiertas por el Régimen de Servicio Civil deben estar atentas a los cambios a que se ven sometidos los puestos y proceder a su actualización siguiendo la normativa establecida por la Dirección General”.</a:t>
            </a:r>
          </a:p>
          <a:p>
            <a:pPr algn="just">
              <a:lnSpc>
                <a:spcPct val="115000"/>
              </a:lnSpc>
              <a:spcAft>
                <a:spcPts val="1000"/>
              </a:spcAft>
            </a:pPr>
            <a:r>
              <a:rPr lang="es-CR" sz="1100" dirty="0">
                <a:latin typeface="Arial" panose="020B0604020202020204" pitchFamily="34" charset="0"/>
                <a:cs typeface="Arial" panose="020B0604020202020204" pitchFamily="34" charset="0"/>
              </a:rPr>
              <a:t>Por lo que la Unidad de Análisis Ocupacional se encargó de detectar diversas inconsistencias en la estructura ocupacional de las dependencias del MEP, por lo que procedió a notificarlo a fin de que se tomen las medidas pertinentes de acuerdo al principio de legalidad que debe imperar en todas las actuaciones de la Administración Pública.</a:t>
            </a:r>
          </a:p>
          <a:p>
            <a:pPr algn="just">
              <a:lnSpc>
                <a:spcPct val="115000"/>
              </a:lnSpc>
              <a:spcAft>
                <a:spcPts val="1000"/>
              </a:spcAft>
            </a:pPr>
            <a:r>
              <a:rPr lang="es-ES" sz="1200" b="1" u="sng" dirty="0">
                <a:latin typeface="Arial" panose="020B0604020202020204" pitchFamily="34" charset="0"/>
                <a:cs typeface="Arial" panose="020B0604020202020204" pitchFamily="34" charset="0"/>
              </a:rPr>
              <a:t>Resultado</a:t>
            </a:r>
            <a:r>
              <a:rPr lang="es-ES" sz="1200" b="1" dirty="0">
                <a:latin typeface="Arial" panose="020B0604020202020204" pitchFamily="34" charset="0"/>
                <a:cs typeface="Arial" panose="020B0604020202020204" pitchFamily="34" charset="0"/>
              </a:rPr>
              <a:t>: </a:t>
            </a:r>
            <a:r>
              <a:rPr lang="es-CR" sz="1100" dirty="0">
                <a:latin typeface="Arial" panose="020B0604020202020204" pitchFamily="34" charset="0"/>
                <a:cs typeface="Arial" panose="020B0604020202020204" pitchFamily="34" charset="0"/>
              </a:rPr>
              <a:t>Después de la notificación de puestos con inconsistencias a las diferentes dependencias, se han tomado medidas y corregido el estado de estas, en el 2021 está por culminar el estudio de dos puestos a los cuales se efectuó la reasignación descendente; asimismo, varias dependencias se encuentran gestionando la actualización y formalización de su estructura para ser debidamente avalada por MIDEPLAN, a las cuales se les ha dado el debido seguimiento. </a:t>
            </a:r>
            <a:endParaRPr lang="es-CR"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a:p>
            <a:pPr algn="just"/>
            <a:endParaRPr lang="es-E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3981553"/>
      </p:ext>
    </p:extLst>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55</a:t>
            </a:fld>
            <a:endParaRPr lang="es-ES" dirty="0"/>
          </a:p>
        </p:txBody>
      </p:sp>
      <p:sp>
        <p:nvSpPr>
          <p:cNvPr id="4" name="CuadroTexto 3"/>
          <p:cNvSpPr txBox="1"/>
          <p:nvPr/>
        </p:nvSpPr>
        <p:spPr>
          <a:xfrm>
            <a:off x="491285" y="980728"/>
            <a:ext cx="8003233" cy="6749540"/>
          </a:xfrm>
          <a:prstGeom prst="rect">
            <a:avLst/>
          </a:prstGeom>
          <a:noFill/>
        </p:spPr>
        <p:txBody>
          <a:bodyPr wrap="square" rtlCol="0">
            <a:spAutoFit/>
          </a:bodyPr>
          <a:lstStyle/>
          <a:p>
            <a:pPr algn="ctr">
              <a:lnSpc>
                <a:spcPct val="150000"/>
              </a:lnSpc>
            </a:pPr>
            <a:r>
              <a:rPr lang="es-ES" sz="2400" b="1" u="sng" dirty="0">
                <a:solidFill>
                  <a:schemeClr val="tx2"/>
                </a:solidFill>
                <a:latin typeface="Arial" panose="020B0604020202020204" pitchFamily="34" charset="0"/>
              </a:rPr>
              <a:t>Objetivos y resultados</a:t>
            </a:r>
          </a:p>
          <a:p>
            <a:pPr algn="just">
              <a:lnSpc>
                <a:spcPct val="115000"/>
              </a:lnSpc>
              <a:spcAft>
                <a:spcPts val="1000"/>
              </a:spcAft>
            </a:pPr>
            <a:r>
              <a:rPr lang="es-ES" sz="1400" b="1" dirty="0">
                <a:latin typeface="Arial" panose="020B0604020202020204" pitchFamily="34" charset="0"/>
                <a:cs typeface="Arial" panose="020B0604020202020204" pitchFamily="34" charset="0"/>
              </a:rPr>
              <a:t>7. </a:t>
            </a:r>
            <a:r>
              <a:rPr lang="es-ES" sz="1400" b="1" u="sng" dirty="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Modificación de Especialidades</a:t>
            </a:r>
          </a:p>
          <a:p>
            <a:pPr marL="285750" indent="-285750" algn="just">
              <a:lnSpc>
                <a:spcPct val="115000"/>
              </a:lnSpc>
              <a:spcAft>
                <a:spcPts val="1000"/>
              </a:spcAft>
              <a:buFont typeface="Arial" panose="020B0604020202020204" pitchFamily="34" charset="0"/>
              <a:buChar char="•"/>
            </a:pPr>
            <a:r>
              <a:rPr lang="es-MX" sz="1400" dirty="0">
                <a:latin typeface="Arial" panose="020B0604020202020204" pitchFamily="34" charset="0"/>
                <a:cs typeface="Arial" panose="020B0604020202020204" pitchFamily="34" charset="0"/>
              </a:rPr>
              <a:t>Resolución DG-005-2021 del 25 de enero del 2021, se crean las especialidades: Desarrollo Web y Ciberseguridad y se modifican las especialidades:  Banca y Finanzas, Contabilidad, Electrónica Industrial y Secretariado Ejecutivo, contenidas en el Manual Descriptivo de Especialidades Docentes.</a:t>
            </a:r>
          </a:p>
          <a:p>
            <a:pPr marL="285750" indent="-285750" algn="just">
              <a:lnSpc>
                <a:spcPct val="115000"/>
              </a:lnSpc>
              <a:spcAft>
                <a:spcPts val="1000"/>
              </a:spcAft>
              <a:buFont typeface="Arial" panose="020B0604020202020204" pitchFamily="34" charset="0"/>
              <a:buChar char="•"/>
            </a:pPr>
            <a:r>
              <a:rPr lang="es-MX" sz="1400" dirty="0">
                <a:latin typeface="Arial" panose="020B0604020202020204" pitchFamily="34" charset="0"/>
                <a:cs typeface="Arial" panose="020B0604020202020204" pitchFamily="34" charset="0"/>
              </a:rPr>
              <a:t>Resolución DG-006-2021 del 27 de enero del 2021, se crean las especialidades: Configuración y Soporte a Redes de Comunicación y Sistemas Operativos y Reparación de los Sistemas de Vehículos Livianos, las cuales vienen a sustituir a las especialidades: Informática en Soporte e Informática en Redes de Computadoras y Automotriz respectivamente.</a:t>
            </a:r>
          </a:p>
          <a:p>
            <a:pPr marL="285750" indent="-285750" algn="just">
              <a:lnSpc>
                <a:spcPct val="115000"/>
              </a:lnSpc>
              <a:spcAft>
                <a:spcPts val="1000"/>
              </a:spcAft>
              <a:buFont typeface="Arial" panose="020B0604020202020204" pitchFamily="34" charset="0"/>
              <a:buChar char="•"/>
            </a:pPr>
            <a:r>
              <a:rPr lang="es-MX" sz="1400" dirty="0">
                <a:latin typeface="Arial" panose="020B0604020202020204" pitchFamily="34" charset="0"/>
                <a:cs typeface="Arial" panose="020B0604020202020204" pitchFamily="34" charset="0"/>
              </a:rPr>
              <a:t>Actualmente la Unidad de Análisis Ocupacional se encuentra efectuando el estudio para la creación de las especialidades: Ejecutivo Comercial y del Servicio al Cliente, Producción Agrícola y Pecuaria, Mercadeo, Operaciones en Empresas de Alojamiento y las siguientes subespecialidades deportivas: Atletismo, Baloncesto, Béisbol, Fútbol, Natación y Voleibol, además de la modificación de la especialidad Enseñanza Especial.</a:t>
            </a:r>
          </a:p>
          <a:p>
            <a:pPr algn="just">
              <a:lnSpc>
                <a:spcPct val="115000"/>
              </a:lnSpc>
              <a:spcAft>
                <a:spcPts val="1000"/>
              </a:spcAft>
            </a:pPr>
            <a:endParaRPr lang="es-ES" sz="1400" dirty="0">
              <a:latin typeface="Arial" panose="020B0604020202020204" pitchFamily="34" charset="0"/>
              <a:cs typeface="Arial" panose="020B0604020202020204" pitchFamily="34" charset="0"/>
            </a:endParaRPr>
          </a:p>
          <a:p>
            <a:pPr algn="just">
              <a:lnSpc>
                <a:spcPct val="115000"/>
              </a:lnSpc>
              <a:spcAft>
                <a:spcPts val="1000"/>
              </a:spcAft>
            </a:pPr>
            <a:endParaRPr lang="es-ES" sz="1400" dirty="0">
              <a:latin typeface="Arial" panose="020B0604020202020204" pitchFamily="34" charset="0"/>
              <a:cs typeface="Arial" panose="020B0604020202020204" pitchFamily="34" charset="0"/>
            </a:endParaRPr>
          </a:p>
          <a:p>
            <a:pPr algn="just"/>
            <a:endParaRPr lang="es-ES" sz="1200" dirty="0">
              <a:latin typeface="Arial" panose="020B0604020202020204" pitchFamily="34" charset="0"/>
              <a:cs typeface="Arial" panose="020B0604020202020204" pitchFamily="34" charset="0"/>
            </a:endParaRPr>
          </a:p>
          <a:p>
            <a:pPr algn="just"/>
            <a:endParaRPr lang="es-ES" sz="1400" b="1" u="sng"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a:p>
            <a:pPr algn="just"/>
            <a:endParaRPr lang="es-CR"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02651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77E2933-750B-4D76-BF9B-1A9D34EBAF29}" type="slidenum">
              <a:rPr lang="es-ES" smtClean="0"/>
              <a:pPr/>
              <a:t>56</a:t>
            </a:fld>
            <a:endParaRPr lang="es-ES" dirty="0"/>
          </a:p>
        </p:txBody>
      </p:sp>
      <p:sp>
        <p:nvSpPr>
          <p:cNvPr id="7" name="CuadroTexto 6"/>
          <p:cNvSpPr txBox="1"/>
          <p:nvPr/>
        </p:nvSpPr>
        <p:spPr>
          <a:xfrm>
            <a:off x="494183" y="458687"/>
            <a:ext cx="8192617" cy="3102581"/>
          </a:xfrm>
          <a:prstGeom prst="rect">
            <a:avLst/>
          </a:prstGeom>
          <a:noFill/>
        </p:spPr>
        <p:txBody>
          <a:bodyPr wrap="square" rtlCol="0">
            <a:spAutoFit/>
          </a:bodyPr>
          <a:lstStyle/>
          <a:p>
            <a:pPr algn="ctr">
              <a:lnSpc>
                <a:spcPct val="150000"/>
              </a:lnSpc>
            </a:pPr>
            <a:r>
              <a:rPr lang="es-ES" sz="2400" b="1" u="sng" dirty="0">
                <a:solidFill>
                  <a:schemeClr val="tx2"/>
                </a:solidFill>
                <a:latin typeface="Arial" panose="020B0604020202020204" pitchFamily="34" charset="0"/>
              </a:rPr>
              <a:t>Objetivos y resultados</a:t>
            </a:r>
          </a:p>
          <a:p>
            <a:pPr algn="just">
              <a:lnSpc>
                <a:spcPct val="115000"/>
              </a:lnSpc>
              <a:spcAft>
                <a:spcPts val="1000"/>
              </a:spcAft>
            </a:pPr>
            <a:endParaRPr lang="es-ES" sz="1300" b="1" dirty="0">
              <a:latin typeface="Arial" panose="020B0604020202020204" pitchFamily="34" charset="0"/>
              <a:cs typeface="Arial" panose="020B0604020202020204" pitchFamily="34" charset="0"/>
            </a:endParaRPr>
          </a:p>
          <a:p>
            <a:pPr algn="just">
              <a:lnSpc>
                <a:spcPct val="115000"/>
              </a:lnSpc>
              <a:spcAft>
                <a:spcPts val="1000"/>
              </a:spcAft>
            </a:pPr>
            <a:r>
              <a:rPr lang="es-ES" sz="1400" b="1" dirty="0">
                <a:latin typeface="Arial" panose="020B0604020202020204" pitchFamily="34" charset="0"/>
                <a:cs typeface="Arial" panose="020B0604020202020204" pitchFamily="34" charset="0"/>
              </a:rPr>
              <a:t>8. </a:t>
            </a:r>
            <a:r>
              <a:rPr lang="es-ES" sz="1400" b="1" u="sng" dirty="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Creación y Modificación de Clases de Puestos Docentes</a:t>
            </a:r>
          </a:p>
          <a:p>
            <a:pPr algn="just">
              <a:lnSpc>
                <a:spcPct val="115000"/>
              </a:lnSpc>
              <a:spcAft>
                <a:spcPts val="1000"/>
              </a:spcAft>
            </a:pPr>
            <a:endParaRPr lang="es-CR" sz="1400" dirty="0">
              <a:latin typeface="Arial" panose="020B0604020202020204" pitchFamily="34" charset="0"/>
              <a:cs typeface="Arial" panose="020B0604020202020204" pitchFamily="34" charset="0"/>
            </a:endParaRPr>
          </a:p>
          <a:p>
            <a:pPr marL="285750" indent="-285750" algn="just">
              <a:lnSpc>
                <a:spcPct val="115000"/>
              </a:lnSpc>
              <a:spcAft>
                <a:spcPts val="1000"/>
              </a:spcAft>
              <a:buFont typeface="Arial" panose="020B0604020202020204" pitchFamily="34" charset="0"/>
              <a:buChar char="•"/>
            </a:pPr>
            <a:r>
              <a:rPr lang="es-MX" sz="1400" dirty="0">
                <a:latin typeface="Arial" panose="020B0604020202020204" pitchFamily="34" charset="0"/>
                <a:cs typeface="Arial" panose="020B0604020202020204" pitchFamily="34" charset="0"/>
              </a:rPr>
              <a:t>Propuesta para validar la experiencia obtenida en la clase Asistente de Asesoría y Supervisión, a fin de que se tome en cuenta para optar, por diferentes clases de puestos comprendidos en el Titulo II del Estatuto de Servicio Civil, aprobada con resolución DG-011-2020 del 23/02/2021, falta publicación en La Gaceta. </a:t>
            </a:r>
          </a:p>
          <a:p>
            <a:pPr marL="285750" indent="-285750" algn="just">
              <a:lnSpc>
                <a:spcPct val="115000"/>
              </a:lnSpc>
              <a:spcAft>
                <a:spcPts val="1000"/>
              </a:spcAft>
              <a:buFont typeface="Arial" panose="020B0604020202020204" pitchFamily="34" charset="0"/>
              <a:buChar char="•"/>
            </a:pPr>
            <a:endParaRPr lang="es-E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1130952"/>
      </p:ext>
    </p:extLst>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57</a:t>
            </a:fld>
            <a:endParaRPr lang="es-ES" dirty="0"/>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7" name="CuadroTexto 6"/>
          <p:cNvSpPr txBox="1"/>
          <p:nvPr/>
        </p:nvSpPr>
        <p:spPr>
          <a:xfrm>
            <a:off x="767324" y="1988840"/>
            <a:ext cx="7344816" cy="4185761"/>
          </a:xfrm>
          <a:prstGeom prst="rect">
            <a:avLst/>
          </a:prstGeom>
          <a:noFill/>
        </p:spPr>
        <p:txBody>
          <a:bodyPr wrap="square" rtlCol="0">
            <a:spAutoFit/>
          </a:bodyPr>
          <a:lstStyle/>
          <a:p>
            <a:pPr marL="285750" lvl="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Coordinación con entes rectores para la actualización de conocimientos, cumplimiento de normativas y procedimientos técnicos en la materia.</a:t>
            </a:r>
          </a:p>
          <a:p>
            <a:pPr lvl="0" algn="just"/>
            <a:endParaRPr lang="es-CR" sz="1400"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Capacitación y actualización en temática de interés para abordar las labores que les son encomendadas.</a:t>
            </a:r>
          </a:p>
          <a:p>
            <a:pPr lvl="0" algn="just"/>
            <a:endParaRPr lang="es-CR" sz="1400"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Establecimiento de controles internos y herramientas que faciliten y colaboren con el cumplimiento de los estándares de desempeño en las funciones. </a:t>
            </a:r>
          </a:p>
          <a:p>
            <a:pPr lvl="0" algn="just"/>
            <a:endParaRPr lang="es-CR" sz="1400"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Desarrollo de sistemas computacionales que colaboren en el cumplimiento de las labores diarias, por ejemplo consecutivo de oficios, informes y resoluciones.</a:t>
            </a:r>
          </a:p>
          <a:p>
            <a:pPr lvl="0" algn="just"/>
            <a:endParaRPr lang="es-CR" sz="1400"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Digitalización de los expedientes del historial de los puestos.</a:t>
            </a:r>
          </a:p>
          <a:p>
            <a:pPr lvl="0" algn="just"/>
            <a:endParaRPr lang="es-CR" sz="1400"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Digitalización de los estudios de clasificación de puestos de Jefaturas. </a:t>
            </a:r>
          </a:p>
          <a:p>
            <a:pPr lvl="0" algn="just"/>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Migración de la Base de Datos al Menú, que permita registrar, de manera segura y eficiente, el historial de los estudios del Título I y Título II y de otros procesos que se llevan a cabo.</a:t>
            </a:r>
          </a:p>
        </p:txBody>
      </p:sp>
    </p:spTree>
    <p:extLst>
      <p:ext uri="{BB962C8B-B14F-4D97-AF65-F5344CB8AC3E}">
        <p14:creationId xmlns:p14="http://schemas.microsoft.com/office/powerpoint/2010/main" val="36039313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58</a:t>
            </a:fld>
            <a:endParaRPr lang="es-ES" dirty="0"/>
          </a:p>
        </p:txBody>
      </p:sp>
      <p:sp>
        <p:nvSpPr>
          <p:cNvPr id="5" name="CuadroTexto 4"/>
          <p:cNvSpPr txBox="1"/>
          <p:nvPr/>
        </p:nvSpPr>
        <p:spPr>
          <a:xfrm>
            <a:off x="96888" y="933698"/>
            <a:ext cx="8208912" cy="1338828"/>
          </a:xfrm>
          <a:prstGeom prst="rect">
            <a:avLst/>
          </a:prstGeom>
          <a:noFill/>
        </p:spPr>
        <p:txBody>
          <a:bodyPr wrap="square" rtlCol="0">
            <a:spAutoFit/>
          </a:bodyPr>
          <a:lstStyle/>
          <a:p>
            <a:pPr algn="r">
              <a:lnSpc>
                <a:spcPct val="150000"/>
              </a:lnSpc>
            </a:pPr>
            <a:r>
              <a:rPr lang="es-ES" sz="2800" b="1" u="sng" dirty="0">
                <a:solidFill>
                  <a:schemeClr val="tx2"/>
                </a:solidFill>
                <a:latin typeface="Arial" panose="020B0604020202020204" pitchFamily="34" charset="0"/>
                <a:cs typeface="Arial" panose="020B0604020202020204" pitchFamily="34" charset="0"/>
              </a:rPr>
              <a:t>Principales obstáculos por superar</a:t>
            </a:r>
          </a:p>
          <a:p>
            <a:pPr algn="r">
              <a:lnSpc>
                <a:spcPct val="150000"/>
              </a:lnSpc>
            </a:pPr>
            <a:endParaRPr lang="es-ES" sz="1400" b="1" dirty="0">
              <a:latin typeface="Arial" panose="020B0604020202020204" pitchFamily="34" charset="0"/>
              <a:cs typeface="Arial" panose="020B0604020202020204" pitchFamily="34" charset="0"/>
            </a:endParaRPr>
          </a:p>
          <a:p>
            <a:pPr algn="r"/>
            <a:endParaRPr lang="es-CR" dirty="0"/>
          </a:p>
        </p:txBody>
      </p:sp>
      <p:sp>
        <p:nvSpPr>
          <p:cNvPr id="6" name="CuadroTexto 5"/>
          <p:cNvSpPr txBox="1"/>
          <p:nvPr/>
        </p:nvSpPr>
        <p:spPr>
          <a:xfrm>
            <a:off x="252201" y="933698"/>
            <a:ext cx="8208912" cy="4462760"/>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br>
              <a:rPr lang="es-ES" sz="2000" b="1" u="sng" dirty="0">
                <a:solidFill>
                  <a:schemeClr val="tx2"/>
                </a:solidFill>
                <a:latin typeface="Arial" panose="020B0604020202020204" pitchFamily="34" charset="0"/>
                <a:cs typeface="Arial" panose="020B0604020202020204" pitchFamily="34" charset="0"/>
              </a:rPr>
            </a:br>
            <a:endParaRPr lang="es-ES" sz="12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A pesar de que existe un buen ambiente de Control Interno; esta Unidad está comprometida como equipo de trabajo, por lo tanto, es primordial efectuar las evaluaciones internas y proponer cambios o ajustes en los métodos utilizados, con el fin de llevar a cabo los procesos de manera óptima.</a:t>
            </a:r>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Oficio STAP-0098-2021 del 27 de enero del 2021, la señora Ana Miriam Araya Porras, Directora Ejecutiva de la Secretaría Técnica de la Autoridad Presupuestaria del Ministerio de Hacienda, da respuesta a la consulta realizada por la Dirección de Recursos Humanos de este Ministerio, sobre las directrices generales en materia presupuestaria para el trámite de reasignaciones en el ejercicio económico del año 2021, indicando: “</a:t>
            </a:r>
            <a:r>
              <a:rPr lang="es-CR" sz="1400" i="1" dirty="0">
                <a:latin typeface="Arial" panose="020B0604020202020204" pitchFamily="34" charset="0"/>
                <a:cs typeface="Arial" panose="020B0604020202020204" pitchFamily="34" charset="0"/>
              </a:rPr>
              <a:t>No se permitirán las reasignaciones de puestos ocupados en propiedad y vacantes, para las entidades públicas, ministerios y órganos desconcentrados, con excepción de aquellas reasignaciones que sean descendentes</a:t>
            </a:r>
            <a:r>
              <a:rPr lang="es-CR" sz="1400" dirty="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endParaRPr lang="es-ES" sz="1400" dirty="0">
              <a:latin typeface="Arial" panose="020B0604020202020204" pitchFamily="34" charset="0"/>
              <a:cs typeface="Arial" panose="020B0604020202020204" pitchFamily="34" charset="0"/>
            </a:endParaRPr>
          </a:p>
          <a:p>
            <a:r>
              <a:rPr lang="es-CR" sz="1400" dirty="0">
                <a:latin typeface="Arial" panose="020B0604020202020204" pitchFamily="34" charset="0"/>
                <a:cs typeface="Arial" panose="020B0604020202020204" pitchFamily="34" charset="0"/>
              </a:rPr>
              <a:t>Por lo anterior, técnicamente no se pueden realizar estudios de reasignación de puestos que impliquen aumento salarial, hasta tanto no se dicten nuevos lineamientos.</a:t>
            </a:r>
          </a:p>
          <a:p>
            <a:pPr marL="285750" indent="-285750" algn="just">
              <a:buFont typeface="Arial" panose="020B0604020202020204" pitchFamily="34" charset="0"/>
              <a:buChar char="•"/>
            </a:pPr>
            <a:endParaRPr lang="es-C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13795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8571842"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6</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98123" y="804580"/>
            <a:ext cx="8229600" cy="4293483"/>
          </a:xfrm>
          <a:prstGeom prst="rect">
            <a:avLst/>
          </a:prstGeom>
        </p:spPr>
        <p:txBody>
          <a:bodyPr wrap="square">
            <a:spAutoFit/>
          </a:bodyPr>
          <a:lstStyle/>
          <a:p>
            <a:pPr algn="ctr">
              <a:lnSpc>
                <a:spcPct val="150000"/>
              </a:lnSpc>
            </a:pPr>
            <a:r>
              <a:rPr lang="es-ES" sz="2800" b="1" u="sng" dirty="0">
                <a:solidFill>
                  <a:schemeClr val="tx2"/>
                </a:solidFill>
                <a:latin typeface="Arial" panose="020B0604020202020204" pitchFamily="34" charset="0"/>
              </a:rPr>
              <a:t>Objetivos y resultados</a:t>
            </a: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r>
              <a:rPr lang="es-ES" sz="1400" b="1" dirty="0">
                <a:solidFill>
                  <a:schemeClr val="tx2"/>
                </a:solidFill>
                <a:latin typeface="Arial" panose="020B0604020202020204" pitchFamily="34" charset="0"/>
                <a:ea typeface="+mj-ea"/>
                <a:cs typeface="Arial" panose="020B0604020202020204" pitchFamily="34" charset="0"/>
              </a:rPr>
              <a:t>5. Objetivo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Mantener un registro actualizado de los servidores que disfrutan de algún tipo de licencia.</a:t>
            </a: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Se mantienen las bases de datos actualizadas diariamente, de acuerdo con las solicitudes tramitadas.</a:t>
            </a: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b="1" dirty="0">
                <a:solidFill>
                  <a:schemeClr val="tx2"/>
                </a:solidFill>
                <a:latin typeface="Arial" panose="020B0604020202020204" pitchFamily="34" charset="0"/>
                <a:ea typeface="+mj-ea"/>
                <a:cs typeface="Arial" panose="020B0604020202020204" pitchFamily="34" charset="0"/>
              </a:rPr>
              <a:t>6. Objetivo: </a:t>
            </a:r>
            <a:r>
              <a:rPr lang="es-CR" sz="1400" dirty="0">
                <a:solidFill>
                  <a:schemeClr val="tx2"/>
                </a:solidFill>
                <a:latin typeface="Arial" panose="020B0604020202020204" pitchFamily="34" charset="0"/>
                <a:ea typeface="+mj-ea"/>
                <a:cs typeface="Arial" panose="020B0604020202020204" pitchFamily="34" charset="0"/>
              </a:rPr>
              <a:t>Mantener un registro actualizado de los servidores del MEP que hayan sido reubicados o readecuados.</a:t>
            </a: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Se cumplió al 100%, con el registro de los servidores reubicados en los tiempos establecidos por Ley.</a:t>
            </a:r>
          </a:p>
        </p:txBody>
      </p:sp>
    </p:spTree>
    <p:extLst>
      <p:ext uri="{BB962C8B-B14F-4D97-AF65-F5344CB8AC3E}">
        <p14:creationId xmlns:p14="http://schemas.microsoft.com/office/powerpoint/2010/main" val="935201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7</a:t>
            </a:fld>
            <a:endParaRPr lang="es-ES"/>
          </a:p>
        </p:txBody>
      </p:sp>
      <p:sp>
        <p:nvSpPr>
          <p:cNvPr id="4" name="CuadroTexto 3"/>
          <p:cNvSpPr txBox="1"/>
          <p:nvPr/>
        </p:nvSpPr>
        <p:spPr>
          <a:xfrm>
            <a:off x="1331640" y="2127519"/>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93024" y="1484784"/>
            <a:ext cx="8229600" cy="3647152"/>
          </a:xfrm>
          <a:prstGeom prst="rect">
            <a:avLst/>
          </a:prstGeom>
        </p:spPr>
        <p:txBody>
          <a:bodyPr wrap="square">
            <a:spAutoFit/>
          </a:bodyPr>
          <a:lstStyle/>
          <a:p>
            <a:pPr algn="ctr">
              <a:lnSpc>
                <a:spcPct val="150000"/>
              </a:lnSpc>
            </a:pPr>
            <a:r>
              <a:rPr lang="es-ES" sz="2800" b="1" u="sng" dirty="0">
                <a:solidFill>
                  <a:schemeClr val="tx2"/>
                </a:solidFill>
                <a:latin typeface="Arial" panose="020B0604020202020204" pitchFamily="34" charset="0"/>
              </a:rPr>
              <a:t>Objetivos y resultados</a:t>
            </a:r>
          </a:p>
          <a:p>
            <a:pPr algn="ctr">
              <a:lnSpc>
                <a:spcPct val="150000"/>
              </a:lnSpc>
            </a:pPr>
            <a:endParaRPr lang="es-ES" sz="2800" b="1" u="sng" dirty="0">
              <a:solidFill>
                <a:schemeClr val="tx2"/>
              </a:solidFill>
              <a:latin typeface="Arial" panose="020B0604020202020204" pitchFamily="34" charset="0"/>
            </a:endParaRPr>
          </a:p>
          <a:p>
            <a:pPr>
              <a:lnSpc>
                <a:spcPct val="150000"/>
              </a:lnSpc>
            </a:pPr>
            <a:r>
              <a:rPr lang="es-ES" sz="1400" b="1" dirty="0">
                <a:solidFill>
                  <a:schemeClr val="tx2"/>
                </a:solidFill>
                <a:latin typeface="Arial" panose="020B0604020202020204" pitchFamily="34" charset="0"/>
                <a:ea typeface="+mj-ea"/>
                <a:cs typeface="Arial" panose="020B0604020202020204" pitchFamily="34" charset="0"/>
              </a:rPr>
              <a:t>7. Objetivo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Remitir a la Unidad de Gestión de Expedientes Laborales todos aquellos documentos que sean parte del registro laboral de los servidores del MEP</a:t>
            </a: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Se mantiene informado a Dicho Departamento sobre los Actos Administrativos relacionado con los trámites realizados en la Unidad de Licencias.</a:t>
            </a: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C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00030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8</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8" name="CuadroTexto 7"/>
          <p:cNvSpPr txBox="1"/>
          <p:nvPr/>
        </p:nvSpPr>
        <p:spPr>
          <a:xfrm>
            <a:off x="467544" y="1916832"/>
            <a:ext cx="8064896" cy="2893100"/>
          </a:xfrm>
          <a:prstGeom prst="rect">
            <a:avLst/>
          </a:prstGeom>
          <a:noFill/>
        </p:spPr>
        <p:txBody>
          <a:bodyPr wrap="square" rtlCol="0">
            <a:spAutoFit/>
          </a:bodyPr>
          <a:lstStyle/>
          <a:p>
            <a:r>
              <a:rPr lang="es-CR" sz="1400" b="1" dirty="0">
                <a:solidFill>
                  <a:schemeClr val="tx2"/>
                </a:solidFill>
                <a:latin typeface="Arial" panose="020B0604020202020204" pitchFamily="34" charset="0"/>
                <a:ea typeface="+mj-ea"/>
                <a:cs typeface="Arial" panose="020B0604020202020204" pitchFamily="34" charset="0"/>
              </a:rPr>
              <a:t>Para los objetivos n.° 1, 2,3 y 4 corresponde el indicador: </a:t>
            </a:r>
          </a:p>
          <a:p>
            <a:endParaRPr lang="es-CR" sz="1400" dirty="0">
              <a:solidFill>
                <a:schemeClr val="tx2"/>
              </a:solidFill>
              <a:latin typeface="Arial" panose="020B0604020202020204" pitchFamily="34" charset="0"/>
              <a:ea typeface="+mj-ea"/>
              <a:cs typeface="Arial" panose="020B0604020202020204" pitchFamily="34" charset="0"/>
            </a:endParaRPr>
          </a:p>
          <a:p>
            <a:pPr marL="285750" indent="-285750">
              <a:buFont typeface="Wingdings" panose="05000000000000000000" pitchFamily="2" charset="2"/>
              <a:buChar char="§"/>
            </a:pPr>
            <a:r>
              <a:rPr lang="es-CR" sz="1400" dirty="0">
                <a:solidFill>
                  <a:schemeClr val="tx2"/>
                </a:solidFill>
                <a:latin typeface="Arial" panose="020B0604020202020204" pitchFamily="34" charset="0"/>
                <a:ea typeface="+mj-ea"/>
                <a:cs typeface="Arial" panose="020B0604020202020204" pitchFamily="34" charset="0"/>
              </a:rPr>
              <a:t>Número de trámites satisfactorios y trámites realizados.</a:t>
            </a:r>
          </a:p>
          <a:p>
            <a:endParaRPr lang="es-CR" sz="1400" dirty="0">
              <a:solidFill>
                <a:schemeClr val="tx2"/>
              </a:solidFill>
              <a:latin typeface="Arial" panose="020B0604020202020204" pitchFamily="34" charset="0"/>
              <a:ea typeface="+mj-ea"/>
              <a:cs typeface="Arial" panose="020B0604020202020204" pitchFamily="34" charset="0"/>
            </a:endParaRPr>
          </a:p>
          <a:p>
            <a:r>
              <a:rPr lang="es-CR" sz="1400" b="1" dirty="0">
                <a:solidFill>
                  <a:schemeClr val="tx2"/>
                </a:solidFill>
                <a:latin typeface="Arial" panose="020B0604020202020204" pitchFamily="34" charset="0"/>
                <a:ea typeface="+mj-ea"/>
                <a:cs typeface="Arial" panose="020B0604020202020204" pitchFamily="34" charset="0"/>
              </a:rPr>
              <a:t>Para los objetivos n.° 5 y 6 corresponde el indicador: </a:t>
            </a:r>
          </a:p>
          <a:p>
            <a:endParaRPr lang="es-CR" sz="1400" dirty="0">
              <a:solidFill>
                <a:schemeClr val="tx2"/>
              </a:solidFill>
              <a:latin typeface="Arial" panose="020B0604020202020204" pitchFamily="34" charset="0"/>
              <a:ea typeface="+mj-ea"/>
              <a:cs typeface="Arial" panose="020B0604020202020204" pitchFamily="34" charset="0"/>
            </a:endParaRPr>
          </a:p>
          <a:p>
            <a:pPr marL="285750" indent="-285750">
              <a:buFont typeface="Arial" panose="020B0604020202020204" pitchFamily="34" charset="0"/>
              <a:buChar char="•"/>
            </a:pPr>
            <a:r>
              <a:rPr lang="es-CR" sz="1400" dirty="0">
                <a:solidFill>
                  <a:schemeClr val="tx2"/>
                </a:solidFill>
                <a:latin typeface="Arial" panose="020B0604020202020204" pitchFamily="34" charset="0"/>
                <a:ea typeface="+mj-ea"/>
                <a:cs typeface="Arial" panose="020B0604020202020204" pitchFamily="34" charset="0"/>
              </a:rPr>
              <a:t>Entrega de un listado de los servidores con licencia, con el fin de mantener actualizado la base de datos.</a:t>
            </a:r>
          </a:p>
          <a:p>
            <a:endParaRPr lang="es-CR" sz="1400" dirty="0">
              <a:solidFill>
                <a:schemeClr val="tx2"/>
              </a:solidFill>
              <a:latin typeface="Arial" panose="020B0604020202020204" pitchFamily="34" charset="0"/>
              <a:ea typeface="+mj-ea"/>
              <a:cs typeface="Arial" panose="020B0604020202020204" pitchFamily="34" charset="0"/>
            </a:endParaRPr>
          </a:p>
          <a:p>
            <a:r>
              <a:rPr lang="es-CR" sz="1400" b="1" dirty="0">
                <a:solidFill>
                  <a:schemeClr val="tx2"/>
                </a:solidFill>
                <a:latin typeface="Arial" panose="020B0604020202020204" pitchFamily="34" charset="0"/>
                <a:ea typeface="+mj-ea"/>
                <a:cs typeface="Arial" panose="020B0604020202020204" pitchFamily="34" charset="0"/>
              </a:rPr>
              <a:t>Para el objetivo n.° 7 corresponde el indicador: </a:t>
            </a:r>
          </a:p>
          <a:p>
            <a:endParaRPr lang="es-CR" sz="1400" dirty="0">
              <a:solidFill>
                <a:schemeClr val="tx2"/>
              </a:solidFill>
              <a:latin typeface="Arial" panose="020B0604020202020204" pitchFamily="34" charset="0"/>
              <a:ea typeface="+mj-ea"/>
              <a:cs typeface="Arial" panose="020B0604020202020204" pitchFamily="34" charset="0"/>
            </a:endParaRPr>
          </a:p>
          <a:p>
            <a:pPr marL="285750" indent="-285750">
              <a:buFont typeface="Arial" panose="020B0604020202020204" pitchFamily="34" charset="0"/>
              <a:buChar char="•"/>
            </a:pPr>
            <a:r>
              <a:rPr lang="es-CR" sz="1400" dirty="0">
                <a:solidFill>
                  <a:schemeClr val="tx2"/>
                </a:solidFill>
                <a:latin typeface="Arial" panose="020B0604020202020204" pitchFamily="34" charset="0"/>
                <a:ea typeface="+mj-ea"/>
                <a:cs typeface="Arial" panose="020B0604020202020204" pitchFamily="34" charset="0"/>
              </a:rPr>
              <a:t>Entrega a tiempo los documentos de los servidores a efectos de actualizar los expedientes en Unidad de Gestión de Expedientes Laborales.</a:t>
            </a:r>
          </a:p>
        </p:txBody>
      </p:sp>
    </p:spTree>
    <p:extLst>
      <p:ext uri="{BB962C8B-B14F-4D97-AF65-F5344CB8AC3E}">
        <p14:creationId xmlns:p14="http://schemas.microsoft.com/office/powerpoint/2010/main" val="5663564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9</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3" name="Tabla 2"/>
          <p:cNvGraphicFramePr>
            <a:graphicFrameLocks noGrp="1"/>
          </p:cNvGraphicFramePr>
          <p:nvPr/>
        </p:nvGraphicFramePr>
        <p:xfrm>
          <a:off x="2188723" y="1907043"/>
          <a:ext cx="4766553" cy="4623837"/>
        </p:xfrm>
        <a:graphic>
          <a:graphicData uri="http://schemas.openxmlformats.org/drawingml/2006/table">
            <a:tbl>
              <a:tblPr firstRow="1" firstCol="1" bandRow="1">
                <a:tableStyleId>{5C22544A-7EE6-4342-B048-85BDC9FD1C3A}</a:tableStyleId>
              </a:tblPr>
              <a:tblGrid>
                <a:gridCol w="1550862">
                  <a:extLst>
                    <a:ext uri="{9D8B030D-6E8A-4147-A177-3AD203B41FA5}">
                      <a16:colId xmlns:a16="http://schemas.microsoft.com/office/drawing/2014/main" val="20000"/>
                    </a:ext>
                  </a:extLst>
                </a:gridCol>
                <a:gridCol w="2146304">
                  <a:extLst>
                    <a:ext uri="{9D8B030D-6E8A-4147-A177-3AD203B41FA5}">
                      <a16:colId xmlns:a16="http://schemas.microsoft.com/office/drawing/2014/main" val="20001"/>
                    </a:ext>
                  </a:extLst>
                </a:gridCol>
                <a:gridCol w="1069387">
                  <a:extLst>
                    <a:ext uri="{9D8B030D-6E8A-4147-A177-3AD203B41FA5}">
                      <a16:colId xmlns:a16="http://schemas.microsoft.com/office/drawing/2014/main" val="20002"/>
                    </a:ext>
                  </a:extLst>
                </a:gridCol>
              </a:tblGrid>
              <a:tr h="225277">
                <a:tc>
                  <a:txBody>
                    <a:bodyPr/>
                    <a:lstStyle/>
                    <a:p>
                      <a:pPr algn="ctr">
                        <a:spcAft>
                          <a:spcPts val="0"/>
                        </a:spcAft>
                      </a:pPr>
                      <a:r>
                        <a:rPr lang="es-CR" sz="800" dirty="0">
                          <a:effectLst/>
                        </a:rPr>
                        <a:t>LICENCIA</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ctr">
                        <a:spcAft>
                          <a:spcPts val="0"/>
                        </a:spcAft>
                      </a:pPr>
                      <a:r>
                        <a:rPr lang="es-CR" sz="800" dirty="0">
                          <a:effectLst/>
                        </a:rPr>
                        <a:t>DEFINICION</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ctr">
                        <a:spcAft>
                          <a:spcPts val="0"/>
                        </a:spcAft>
                      </a:pPr>
                      <a:r>
                        <a:rPr lang="es-CR" sz="800" dirty="0">
                          <a:effectLst/>
                        </a:rPr>
                        <a:t>CANTIDAD 2021</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extLst>
                  <a:ext uri="{0D108BD9-81ED-4DB2-BD59-A6C34878D82A}">
                    <a16:rowId xmlns:a16="http://schemas.microsoft.com/office/drawing/2014/main" val="10000"/>
                  </a:ext>
                </a:extLst>
              </a:tr>
              <a:tr h="1041040">
                <a:tc>
                  <a:txBody>
                    <a:bodyPr/>
                    <a:lstStyle/>
                    <a:p>
                      <a:pPr>
                        <a:spcAft>
                          <a:spcPts val="0"/>
                        </a:spcAft>
                      </a:pPr>
                      <a:r>
                        <a:rPr lang="es-CR" sz="800">
                          <a:effectLst/>
                        </a:rPr>
                        <a:t>Reubicación por Salud (</a:t>
                      </a:r>
                      <a:r>
                        <a:rPr lang="es-ES_tradnl" sz="800">
                          <a:effectLst/>
                        </a:rPr>
                        <a:t>Artículo 254 del Código de Trabajo)</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just">
                        <a:spcAft>
                          <a:spcPts val="0"/>
                        </a:spcAft>
                      </a:pPr>
                      <a:r>
                        <a:rPr lang="es-ES_tradnl" sz="800" dirty="0">
                          <a:effectLst/>
                        </a:rPr>
                        <a:t>Licencia fundamentada en el Artículo 254 del Código de Trabajo mediante la cual se cambian las funciones, a aquel trabajador (excepto los Conserjes de Centro Educativo) que compruebe haber sufrido un riesgo de trabajo en el ejercicio de sus labores y que, según criterio médico, no esté en capacidad de seguir desempeñando sus funciones habituales.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ctr">
                        <a:spcAft>
                          <a:spcPts val="0"/>
                        </a:spcAft>
                      </a:pPr>
                      <a:r>
                        <a:rPr lang="es-CR" sz="800" dirty="0">
                          <a:effectLst/>
                        </a:rPr>
                        <a:t>1620</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extLst>
                  <a:ext uri="{0D108BD9-81ED-4DB2-BD59-A6C34878D82A}">
                    <a16:rowId xmlns:a16="http://schemas.microsoft.com/office/drawing/2014/main" val="10001"/>
                  </a:ext>
                </a:extLst>
              </a:tr>
              <a:tr h="1041040">
                <a:tc>
                  <a:txBody>
                    <a:bodyPr/>
                    <a:lstStyle/>
                    <a:p>
                      <a:pPr>
                        <a:spcAft>
                          <a:spcPts val="0"/>
                        </a:spcAft>
                      </a:pPr>
                      <a:r>
                        <a:rPr lang="es-CR" sz="800">
                          <a:effectLst/>
                        </a:rPr>
                        <a:t>Readecuados de Funciones (Artículo 41 del Reglamento de Servicio de Conserjería de las Instituciones Educativas Oficiales y </a:t>
                      </a:r>
                      <a:r>
                        <a:rPr lang="es-ES_tradnl" sz="800">
                          <a:effectLst/>
                        </a:rPr>
                        <a:t>Artículo 254 del Código de Trabajo</a:t>
                      </a:r>
                      <a:r>
                        <a:rPr lang="es-CR" sz="800">
                          <a:effectLst/>
                        </a:rPr>
                        <a:t>)</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just">
                        <a:spcAft>
                          <a:spcPts val="0"/>
                        </a:spcAft>
                      </a:pPr>
                      <a:r>
                        <a:rPr lang="es-CR" sz="800" dirty="0">
                          <a:effectLst/>
                        </a:rPr>
                        <a:t>Licencia que se le otorga a los Conserjes de Centro Educativo, cuya funciones es modificar sus funciones, de acuerdo con el Manual Descriptivo de Clases de Puesto y el Reglamento de Servicio de Conserjería de las Instituciones Educativas Oficiales, de tal manera que no se vea afectada su integridad física, con base en las recomendaciones médicas y el análisis de la Unidad de Licencias.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ctr">
                        <a:spcAft>
                          <a:spcPts val="0"/>
                        </a:spcAft>
                      </a:pPr>
                      <a:r>
                        <a:rPr lang="es-CR" sz="800" dirty="0">
                          <a:effectLst/>
                          <a:latin typeface="+mn-lt"/>
                          <a:ea typeface="+mn-ea"/>
                          <a:cs typeface="+mn-cs"/>
                        </a:rPr>
                        <a:t>584</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extLst>
                  <a:ext uri="{0D108BD9-81ED-4DB2-BD59-A6C34878D82A}">
                    <a16:rowId xmlns:a16="http://schemas.microsoft.com/office/drawing/2014/main" val="10002"/>
                  </a:ext>
                </a:extLst>
              </a:tr>
              <a:tr h="1041040">
                <a:tc>
                  <a:txBody>
                    <a:bodyPr/>
                    <a:lstStyle/>
                    <a:p>
                      <a:pPr>
                        <a:spcAft>
                          <a:spcPts val="0"/>
                        </a:spcAft>
                      </a:pPr>
                      <a:r>
                        <a:rPr lang="es-CR" sz="800">
                          <a:effectLst/>
                        </a:rPr>
                        <a:t>Adopción Menor de Edad (Artículo 33 inciso b) del Reglamento del Estatuto de Servicio Civil)</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just">
                        <a:spcAft>
                          <a:spcPts val="0"/>
                        </a:spcAft>
                      </a:pPr>
                      <a:r>
                        <a:rPr lang="es-CR" sz="800" dirty="0">
                          <a:effectLst/>
                        </a:rPr>
                        <a:t>Licencia con goce de salario por tres meses que se le otorga a una funcionaria por adoptar un menor de edad, lo anterior de acuerdo con el Artículo 33 inciso b) del Reglamento del Estatuto de Servicio Civil.</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ctr">
                        <a:spcAft>
                          <a:spcPts val="0"/>
                        </a:spcAft>
                      </a:pPr>
                      <a:r>
                        <a:rPr lang="es-CR" sz="800" dirty="0">
                          <a:effectLst/>
                          <a:latin typeface="+mn-lt"/>
                          <a:ea typeface="+mn-ea"/>
                          <a:cs typeface="+mn-cs"/>
                        </a:rPr>
                        <a:t>3</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extLst>
                  <a:ext uri="{0D108BD9-81ED-4DB2-BD59-A6C34878D82A}">
                    <a16:rowId xmlns:a16="http://schemas.microsoft.com/office/drawing/2014/main" val="10003"/>
                  </a:ext>
                </a:extLst>
              </a:tr>
              <a:tr h="1041040">
                <a:tc>
                  <a:txBody>
                    <a:bodyPr/>
                    <a:lstStyle/>
                    <a:p>
                      <a:pPr>
                        <a:spcAft>
                          <a:spcPts val="0"/>
                        </a:spcAft>
                      </a:pPr>
                      <a:r>
                        <a:rPr lang="es-CR" sz="800" dirty="0">
                          <a:effectLst/>
                        </a:rPr>
                        <a:t>Paternidad por Adopción Menor de Edad (artículo 63 de </a:t>
                      </a:r>
                      <a:r>
                        <a:rPr lang="es-AR" sz="800" dirty="0">
                          <a:effectLst/>
                        </a:rPr>
                        <a:t>la Convención Colectiva de Trabajo MEP-SEC-SITRACOME-ANDE)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just">
                        <a:spcAft>
                          <a:spcPts val="0"/>
                        </a:spcAft>
                      </a:pPr>
                      <a:r>
                        <a:rPr lang="es-CR" sz="800" dirty="0">
                          <a:effectLst/>
                        </a:rPr>
                        <a:t>Licencia con goce de salario por un mes que se le otorga a un funcionario interino o en propiedad por adoptar un menor de edad, de acuerdo con el artículo 63 de </a:t>
                      </a:r>
                      <a:r>
                        <a:rPr lang="es-AR" sz="800" dirty="0">
                          <a:effectLst/>
                        </a:rPr>
                        <a:t>la Convención Colectiva de Trabajo MEP-SEC-SITRACOME-ANDE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ctr">
                        <a:spcAft>
                          <a:spcPts val="0"/>
                        </a:spcAft>
                      </a:pPr>
                      <a:r>
                        <a:rPr lang="es-CR" sz="800" dirty="0">
                          <a:effectLst/>
                          <a:latin typeface="+mn-lt"/>
                          <a:ea typeface="+mn-ea"/>
                          <a:cs typeface="+mn-cs"/>
                        </a:rPr>
                        <a:t>2</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37866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23126</TotalTime>
  <Words>8417</Words>
  <Application>Microsoft Office PowerPoint</Application>
  <PresentationFormat>Presentación en pantalla (4:3)</PresentationFormat>
  <Paragraphs>755</Paragraphs>
  <Slides>58</Slides>
  <Notes>35</Notes>
  <HiddenSlides>0</HiddenSlides>
  <MMClips>0</MMClips>
  <ScaleCrop>false</ScaleCrop>
  <HeadingPairs>
    <vt:vector size="8" baseType="variant">
      <vt:variant>
        <vt:lpstr>Fuentes usadas</vt:lpstr>
      </vt:variant>
      <vt:variant>
        <vt:i4>6</vt:i4>
      </vt:variant>
      <vt:variant>
        <vt:lpstr>Tema</vt:lpstr>
      </vt:variant>
      <vt:variant>
        <vt:i4>2</vt:i4>
      </vt:variant>
      <vt:variant>
        <vt:lpstr>Servidores OLE incrustados</vt:lpstr>
      </vt:variant>
      <vt:variant>
        <vt:i4>1</vt:i4>
      </vt:variant>
      <vt:variant>
        <vt:lpstr>Títulos de diapositiva</vt:lpstr>
      </vt:variant>
      <vt:variant>
        <vt:i4>58</vt:i4>
      </vt:variant>
    </vt:vector>
  </HeadingPairs>
  <TitlesOfParts>
    <vt:vector size="67" baseType="lpstr">
      <vt:lpstr>Arial</vt:lpstr>
      <vt:lpstr>Calibri</vt:lpstr>
      <vt:lpstr>Constantia</vt:lpstr>
      <vt:lpstr>Gill Sans MT</vt:lpstr>
      <vt:lpstr>Wingdings</vt:lpstr>
      <vt:lpstr>Wingdings 2</vt:lpstr>
      <vt:lpstr>Flujo</vt:lpstr>
      <vt:lpstr>Diseño personalizado</vt:lpstr>
      <vt:lpstr>Worksheet</vt:lpstr>
      <vt:lpstr>Presentación de PowerPoint</vt:lpstr>
      <vt:lpstr>Presentación de PowerPoint</vt:lpstr>
      <vt:lpstr>     Labor sustantiva: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Labor sustantiva:</vt:lpstr>
      <vt:lpstr>Labor sustantiva:</vt:lpstr>
      <vt:lpstr>Presentación de PowerPoint</vt:lpstr>
      <vt:lpstr>Presentación de PowerPoint</vt:lpstr>
      <vt:lpstr>                                                                                                  Objetivos y resultados  3. Concursos Internos correspondientes al Título I del ESC Objetivo:  Dotar al Ministerio de Educación Pública por medio de este procedimiento de un registro de elegibles para contar con el recurso humano idóneo para el desempeño de las funciones correspondientes a los puestos cubiertos por el Título I del Estatuto de Servicio Civil, en las clases y  especialidades que cuenten con vacantes reconocidas por la Dirección General de Servicio Civil y  de los estratos Técnico-docente y administrativo-docente del segundo Título. Resultado: A la fecha el registro de elegibles de los concurso internos MEP-01-2016 ( Título I) para las clases de puesto Oficinista de Servicio Civil 1 y 2, especialidad Labores Varias de Oficina y Secretario de Servicio Civil 1 y 2 y MEP-01-2017 (Título I) para las clases técnicos, profesionales y jefaturas fue caducado mediante oficio ARSP-OF-521-2020, de fecha 3 de noviembre suscrito por David Campos Calderón, Director del Área de Reclutamiento y Selección de la DGSC.  Al día de hoy  se encuentra vigente el Concurso Interno MEP -02-2020 para puestos contemplados en el Título I del Estatuto de Servicio Civil en el cual se incluyeron puestos de Oficinistas de Servicio Civil, Secretario de Servicio Civil,  puestos, técnicos, profesionales y jefaturas, el cual se encuentra en la fase de calificación de las Ofertas de Servicio.  </vt:lpstr>
      <vt:lpstr>Presentación de PowerPoint</vt:lpstr>
      <vt:lpstr>Objetivos y resultados</vt:lpstr>
      <vt:lpstr> </vt:lpstr>
      <vt:lpstr>Presentación de PowerPoint</vt:lpstr>
      <vt:lpstr>Presentación de PowerPoint</vt:lpstr>
      <vt:lpstr> 9. Concurso Externo de la Dirección General de Servicio Civil </vt:lpstr>
      <vt:lpstr>Objetivos y resultado</vt:lpstr>
      <vt:lpstr>Objetivos y resultado</vt:lpstr>
      <vt:lpstr>Presentación de PowerPoint</vt:lpstr>
      <vt:lpstr>Presentación de PowerPoint</vt:lpstr>
      <vt:lpstr>Indicadores y estadísticas de la gestión </vt:lpstr>
      <vt:lpstr>Indicadores y estadísticas de la gestión</vt:lpstr>
      <vt:lpstr>Indicadores y estadísticas de la gestión</vt:lpstr>
      <vt:lpstr>Indicadores y estadísticas de la gestión</vt:lpstr>
      <vt:lpstr>           Indicadores y estadísticas de la gestión </vt:lpstr>
      <vt:lpstr>Indicadores y estadísticas de la gestión </vt:lpstr>
      <vt:lpstr>Presentación de PowerPoint</vt:lpstr>
      <vt:lpstr>Principales obstáculos por superar </vt:lpstr>
      <vt:lpstr>Principales obstáculos por superar </vt:lpstr>
      <vt:lpstr>Principales obstáculos por superar </vt:lpstr>
      <vt:lpstr>                           Logros   1.Designación de una terapeuta ocupacional en la Unidad de Reclutamiento y Selección.  2. Directriz a la Unidad de Licencias para que docentes reubicados colaboran en labores administrativas a docentes con discapacidad.  3. Coordinación con el Área de Carrera Docente DGSC con la Dirección de Informática para incluir el dato de persona con discapacidad en los registros de nombramientos interinos.  4. Directriz al Departamento de Asignación del Recurso Humano para que se reporte cuatrimestral de nombramientos interinos de personas con discapacidad </vt:lpstr>
      <vt:lpstr>Presentación de PowerPoint</vt:lpstr>
      <vt:lpstr>     Labor sustantiva: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amurilloj</dc:creator>
  <cp:lastModifiedBy>CRUZ MORALES ROBERTO</cp:lastModifiedBy>
  <cp:revision>834</cp:revision>
  <cp:lastPrinted>2014-11-26T16:11:40Z</cp:lastPrinted>
  <dcterms:created xsi:type="dcterms:W3CDTF">2011-07-08T13:19:55Z</dcterms:created>
  <dcterms:modified xsi:type="dcterms:W3CDTF">2021-06-03T17:08:47Z</dcterms:modified>
</cp:coreProperties>
</file>