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 id="2147484418" r:id="rId2"/>
  </p:sldMasterIdLst>
  <p:notesMasterIdLst>
    <p:notesMasterId r:id="rId46"/>
  </p:notesMasterIdLst>
  <p:handoutMasterIdLst>
    <p:handoutMasterId r:id="rId47"/>
  </p:handoutMasterIdLst>
  <p:sldIdLst>
    <p:sldId id="331" r:id="rId3"/>
    <p:sldId id="357" r:id="rId4"/>
    <p:sldId id="358" r:id="rId5"/>
    <p:sldId id="359" r:id="rId6"/>
    <p:sldId id="360" r:id="rId7"/>
    <p:sldId id="272" r:id="rId8"/>
    <p:sldId id="318" r:id="rId9"/>
    <p:sldId id="319" r:id="rId10"/>
    <p:sldId id="322" r:id="rId11"/>
    <p:sldId id="323" r:id="rId12"/>
    <p:sldId id="324" r:id="rId13"/>
    <p:sldId id="325" r:id="rId14"/>
    <p:sldId id="326" r:id="rId15"/>
    <p:sldId id="327" r:id="rId16"/>
    <p:sldId id="328" r:id="rId17"/>
    <p:sldId id="329" r:id="rId18"/>
    <p:sldId id="330" r:id="rId19"/>
    <p:sldId id="312" r:id="rId20"/>
    <p:sldId id="332" r:id="rId21"/>
    <p:sldId id="333" r:id="rId22"/>
    <p:sldId id="334" r:id="rId23"/>
    <p:sldId id="335" r:id="rId24"/>
    <p:sldId id="336" r:id="rId25"/>
    <p:sldId id="337" r:id="rId26"/>
    <p:sldId id="338" r:id="rId27"/>
    <p:sldId id="339" r:id="rId28"/>
    <p:sldId id="340" r:id="rId29"/>
    <p:sldId id="341" r:id="rId30"/>
    <p:sldId id="342" r:id="rId31"/>
    <p:sldId id="343" r:id="rId32"/>
    <p:sldId id="344" r:id="rId33"/>
    <p:sldId id="345" r:id="rId34"/>
    <p:sldId id="346" r:id="rId35"/>
    <p:sldId id="347" r:id="rId36"/>
    <p:sldId id="348" r:id="rId37"/>
    <p:sldId id="349" r:id="rId38"/>
    <p:sldId id="350" r:id="rId39"/>
    <p:sldId id="351" r:id="rId40"/>
    <p:sldId id="352" r:id="rId41"/>
    <p:sldId id="353" r:id="rId42"/>
    <p:sldId id="354" r:id="rId43"/>
    <p:sldId id="355" r:id="rId44"/>
    <p:sldId id="356" r:id="rId45"/>
  </p:sldIdLst>
  <p:sldSz cx="9144000" cy="6858000" type="screen4x3"/>
  <p:notesSz cx="6980238"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9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rar"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A50021"/>
    <a:srgbClr val="FFFF99"/>
    <a:srgbClr val="564334"/>
    <a:srgbClr val="87A846"/>
    <a:srgbClr val="6D8838"/>
    <a:srgbClr val="F2F2F2"/>
    <a:srgbClr val="DDDDDD"/>
    <a:srgbClr val="EAEAEA"/>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81" autoAdjust="0"/>
    <p:restoredTop sz="93813" autoAdjust="0"/>
  </p:normalViewPr>
  <p:slideViewPr>
    <p:cSldViewPr snapToObjects="1">
      <p:cViewPr varScale="1">
        <p:scale>
          <a:sx n="89" d="100"/>
          <a:sy n="89" d="100"/>
        </p:scale>
        <p:origin x="1771" y="77"/>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346"/>
    </p:cViewPr>
  </p:sorterViewPr>
  <p:notesViewPr>
    <p:cSldViewPr snapToObjects="1" showGuides="1">
      <p:cViewPr varScale="1">
        <p:scale>
          <a:sx n="38" d="100"/>
          <a:sy n="38" d="100"/>
        </p:scale>
        <p:origin x="-2328" y="-77"/>
      </p:cViewPr>
      <p:guideLst>
        <p:guide orient="horz" pos="2880"/>
        <p:guide pos="219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8.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9.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r>
              <a:rPr lang="es-CR" sz="1200"/>
              <a:t>GESTIONES DE DESPIDO resueltas</a:t>
            </a:r>
          </a:p>
        </c:rich>
      </c:tx>
      <c:layout/>
      <c:overlay val="0"/>
      <c:spPr>
        <a:noFill/>
        <a:ln>
          <a:noFill/>
        </a:ln>
        <a:effectLst/>
      </c:spPr>
      <c:txPr>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endParaRPr lang="es-CR"/>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Hoja1!$B$1</c:f>
              <c:strCache>
                <c:ptCount val="1"/>
                <c:pt idx="0">
                  <c:v>GESTIONES DE DESPIDO FINALIZADAS</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dLbl>
              <c:idx val="0"/>
              <c:layout/>
              <c:tx>
                <c:rich>
                  <a:bodyPr/>
                  <a:lstStyle/>
                  <a:p>
                    <a:r>
                      <a:rPr lang="en-US"/>
                      <a:t>9</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AC70-48FC-836C-B538E019AA33}"/>
                </c:ext>
                <c:ext xmlns:c15="http://schemas.microsoft.com/office/drawing/2012/chart" uri="{CE6537A1-D6FC-4f65-9D91-7224C49458BB}">
                  <c15:layout/>
                </c:ext>
              </c:extLst>
            </c:dLbl>
            <c:dLbl>
              <c:idx val="1"/>
              <c:layout/>
              <c:tx>
                <c:rich>
                  <a:bodyPr/>
                  <a:lstStyle/>
                  <a:p>
                    <a:r>
                      <a:rPr lang="en-US"/>
                      <a:t>4</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AC70-48FC-836C-B538E019AA33}"/>
                </c:ext>
                <c:ext xmlns:c15="http://schemas.microsoft.com/office/drawing/2012/chart" uri="{CE6537A1-D6FC-4f65-9D91-7224C49458BB}">
                  <c15:layout/>
                </c:ext>
              </c:extLst>
            </c:dLbl>
            <c:spPr>
              <a:solidFill>
                <a:srgbClr val="5B9BD5">
                  <a:alpha val="30000"/>
                </a:srgbClr>
              </a:solidFill>
              <a:ln>
                <a:solidFill>
                  <a:sysClr val="window" lastClr="FFFFFF">
                    <a:alpha val="50000"/>
                  </a:sys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C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Hoja1!$A$2:$A$5</c:f>
              <c:strCache>
                <c:ptCount val="3"/>
                <c:pt idx="0">
                  <c:v>Gestiones de Despido declaradas CON LUGAR firmes</c:v>
                </c:pt>
                <c:pt idx="1">
                  <c:v>Gestiones de Despido declaradas CON LUGAR apeladas</c:v>
                </c:pt>
                <c:pt idx="2">
                  <c:v>Gestiones de Despido declaradas SIN LUGAR</c:v>
                </c:pt>
              </c:strCache>
            </c:strRef>
          </c:cat>
          <c:val>
            <c:numRef>
              <c:f>Hoja1!$B$2:$B$5</c:f>
              <c:numCache>
                <c:formatCode>General</c:formatCode>
                <c:ptCount val="4"/>
                <c:pt idx="0">
                  <c:v>9</c:v>
                </c:pt>
                <c:pt idx="1">
                  <c:v>7</c:v>
                </c:pt>
                <c:pt idx="2">
                  <c:v>1</c:v>
                </c:pt>
              </c:numCache>
            </c:numRef>
          </c:val>
          <c:extLst xmlns:c16r2="http://schemas.microsoft.com/office/drawing/2015/06/chart">
            <c:ext xmlns:c16="http://schemas.microsoft.com/office/drawing/2014/chart" uri="{C3380CC4-5D6E-409C-BE32-E72D297353CC}">
              <c16:uniqueId val="{00000000-AC70-48FC-836C-B538E019AA33}"/>
            </c:ext>
          </c:extLst>
        </c:ser>
        <c:ser>
          <c:idx val="1"/>
          <c:order val="1"/>
          <c:tx>
            <c:strRef>
              <c:f>Hoja1!$C$1</c:f>
              <c:strCache>
                <c:ptCount val="1"/>
                <c:pt idx="0">
                  <c:v>Columna1</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rgbClr val="ED7D31">
                  <a:alpha val="30000"/>
                </a:srgbClr>
              </a:solidFill>
              <a:ln>
                <a:solidFill>
                  <a:sysClr val="window" lastClr="FFFFFF">
                    <a:alpha val="50000"/>
                  </a:sys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C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Hoja1!$A$2:$A$5</c:f>
              <c:strCache>
                <c:ptCount val="3"/>
                <c:pt idx="0">
                  <c:v>Gestiones de Despido declaradas CON LUGAR firmes</c:v>
                </c:pt>
                <c:pt idx="1">
                  <c:v>Gestiones de Despido declaradas CON LUGAR apeladas</c:v>
                </c:pt>
                <c:pt idx="2">
                  <c:v>Gestiones de Despido declaradas SIN LUGAR</c:v>
                </c:pt>
              </c:strCache>
            </c:strRef>
          </c:cat>
          <c:val>
            <c:numRef>
              <c:f>Hoja1!$C$2:$C$5</c:f>
              <c:numCache>
                <c:formatCode>General</c:formatCode>
                <c:ptCount val="4"/>
              </c:numCache>
            </c:numRef>
          </c:val>
          <c:extLst xmlns:c16r2="http://schemas.microsoft.com/office/drawing/2015/06/chart">
            <c:ext xmlns:c16="http://schemas.microsoft.com/office/drawing/2014/chart" uri="{C3380CC4-5D6E-409C-BE32-E72D297353CC}">
              <c16:uniqueId val="{00000001-AC70-48FC-836C-B538E019AA33}"/>
            </c:ext>
          </c:extLst>
        </c:ser>
        <c:ser>
          <c:idx val="2"/>
          <c:order val="2"/>
          <c:tx>
            <c:strRef>
              <c:f>Hoja1!$D$1</c:f>
              <c:strCache>
                <c:ptCount val="1"/>
                <c:pt idx="0">
                  <c:v>Columna2</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spPr>
              <a:solidFill>
                <a:srgbClr val="A5A5A5">
                  <a:alpha val="30000"/>
                </a:srgbClr>
              </a:solidFill>
              <a:ln>
                <a:solidFill>
                  <a:sysClr val="window" lastClr="FFFFFF">
                    <a:alpha val="50000"/>
                  </a:sys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C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Hoja1!$A$2:$A$5</c:f>
              <c:strCache>
                <c:ptCount val="3"/>
                <c:pt idx="0">
                  <c:v>Gestiones de Despido declaradas CON LUGAR firmes</c:v>
                </c:pt>
                <c:pt idx="1">
                  <c:v>Gestiones de Despido declaradas CON LUGAR apeladas</c:v>
                </c:pt>
                <c:pt idx="2">
                  <c:v>Gestiones de Despido declaradas SIN LUGAR</c:v>
                </c:pt>
              </c:strCache>
            </c:strRef>
          </c:cat>
          <c:val>
            <c:numRef>
              <c:f>Hoja1!$D$2:$D$5</c:f>
              <c:numCache>
                <c:formatCode>General</c:formatCode>
                <c:ptCount val="4"/>
              </c:numCache>
            </c:numRef>
          </c:val>
          <c:extLst xmlns:c16r2="http://schemas.microsoft.com/office/drawing/2015/06/chart">
            <c:ext xmlns:c16="http://schemas.microsoft.com/office/drawing/2014/chart" uri="{C3380CC4-5D6E-409C-BE32-E72D297353CC}">
              <c16:uniqueId val="{00000002-AC70-48FC-836C-B538E019AA33}"/>
            </c:ext>
          </c:extLst>
        </c:ser>
        <c:dLbls>
          <c:showLegendKey val="0"/>
          <c:showVal val="1"/>
          <c:showCatName val="0"/>
          <c:showSerName val="0"/>
          <c:showPercent val="0"/>
          <c:showBubbleSize val="0"/>
        </c:dLbls>
        <c:gapWidth val="84"/>
        <c:gapDepth val="53"/>
        <c:shape val="box"/>
        <c:axId val="1641503392"/>
        <c:axId val="1641512096"/>
        <c:axId val="0"/>
      </c:bar3DChart>
      <c:catAx>
        <c:axId val="164150339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s-CR"/>
          </a:p>
        </c:txPr>
        <c:crossAx val="1641512096"/>
        <c:crosses val="autoZero"/>
        <c:auto val="1"/>
        <c:lblAlgn val="ctr"/>
        <c:lblOffset val="100"/>
        <c:noMultiLvlLbl val="0"/>
      </c:catAx>
      <c:valAx>
        <c:axId val="1641512096"/>
        <c:scaling>
          <c:orientation val="minMax"/>
        </c:scaling>
        <c:delete val="1"/>
        <c:axPos val="l"/>
        <c:numFmt formatCode="General" sourceLinked="1"/>
        <c:majorTickMark val="out"/>
        <c:minorTickMark val="none"/>
        <c:tickLblPos val="nextTo"/>
        <c:crossAx val="1641503392"/>
        <c:crosses val="autoZero"/>
        <c:crossBetween val="between"/>
      </c:val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s-C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200"/>
              <a:t>GESTIONES DE DESPIDO RESUELTAS</a:t>
            </a:r>
          </a:p>
        </c:rich>
      </c:tx>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C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Hoja1!$B$1</c:f>
              <c:strCache>
                <c:ptCount val="1"/>
                <c:pt idx="0">
                  <c:v>GESTIONES DE DESPIDO FINALIZADAS</c:v>
                </c:pt>
              </c:strCache>
            </c:strRef>
          </c:tx>
          <c:explosion val="104"/>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1-8EC0-4796-812B-22480F0AABF3}"/>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3-8EC0-4796-812B-22480F0AABF3}"/>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5-8EC0-4796-812B-22480F0AABF3}"/>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7-8EC0-4796-812B-22480F0AABF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s-CR"/>
              </a:p>
            </c:txPr>
            <c:dLblPos val="ct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15:layout/>
              </c:ext>
            </c:extLst>
          </c:dLbls>
          <c:cat>
            <c:strRef>
              <c:f>Hoja1!$A$2:$A$5</c:f>
              <c:strCache>
                <c:ptCount val="2"/>
                <c:pt idx="0">
                  <c:v>Gestiones de Despido declaradas CON LUGAR</c:v>
                </c:pt>
                <c:pt idx="1">
                  <c:v>Gestiones de Despido declaradas SIN LUGAR</c:v>
                </c:pt>
              </c:strCache>
            </c:strRef>
          </c:cat>
          <c:val>
            <c:numRef>
              <c:f>Hoja1!$B$2:$B$5</c:f>
              <c:numCache>
                <c:formatCode>General</c:formatCode>
                <c:ptCount val="4"/>
                <c:pt idx="0">
                  <c:v>13</c:v>
                </c:pt>
                <c:pt idx="1">
                  <c:v>1</c:v>
                </c:pt>
              </c:numCache>
            </c:numRef>
          </c:val>
          <c:extLst xmlns:c16r2="http://schemas.microsoft.com/office/drawing/2015/06/chart">
            <c:ext xmlns:c16="http://schemas.microsoft.com/office/drawing/2014/chart" uri="{C3380CC4-5D6E-409C-BE32-E72D297353CC}">
              <c16:uniqueId val="{00000000-512E-4337-A114-8015ACCA2AF5}"/>
            </c:ext>
          </c:extLst>
        </c:ser>
        <c:dLbls>
          <c:dLblPos val="ctr"/>
          <c:showLegendKey val="0"/>
          <c:showVal val="0"/>
          <c:showCatName val="0"/>
          <c:showSerName val="0"/>
          <c:showPercent val="1"/>
          <c:showBubbleSize val="0"/>
          <c:showLeaderLines val="1"/>
        </c:dLbls>
      </c:pie3DChart>
      <c:spPr>
        <a:noFill/>
        <a:ln>
          <a:noFill/>
        </a:ln>
        <a:effectLst/>
      </c:spPr>
    </c:plotArea>
    <c:legend>
      <c:legendPos val="b"/>
      <c:legendEntry>
        <c:idx val="2"/>
        <c:delete val="1"/>
      </c:legendEntry>
      <c:legendEntry>
        <c:idx val="3"/>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C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C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1200"/>
              <a:t>GESTIONES DE DESPIDO RESUELTAS</a:t>
            </a:r>
          </a:p>
        </c:rich>
      </c:tx>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C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Hoja1!$B$1</c:f>
              <c:strCache>
                <c:ptCount val="1"/>
                <c:pt idx="0">
                  <c:v>GESTIONES DE DESPIDO FINALIZADAS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1-E849-443D-A280-81D74838944F}"/>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3-E849-443D-A280-81D74838944F}"/>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5-E849-443D-A280-81D74838944F}"/>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7-E849-443D-A280-81D74838944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s-CR"/>
              </a:p>
            </c:txP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15:layout/>
              </c:ext>
            </c:extLst>
          </c:dLbls>
          <c:cat>
            <c:strRef>
              <c:f>Hoja1!$A$2:$A$5</c:f>
              <c:strCache>
                <c:ptCount val="4"/>
                <c:pt idx="0">
                  <c:v>Gestiones de despido declaradas CON LUGAR firmes</c:v>
                </c:pt>
                <c:pt idx="1">
                  <c:v>Gestiones de despido declaradas CON LUGAR apeladas</c:v>
                </c:pt>
                <c:pt idx="2">
                  <c:v>Gestiones de despido declaradas SIN LUGAR</c:v>
                </c:pt>
                <c:pt idx="3">
                  <c:v>4º trim.</c:v>
                </c:pt>
              </c:strCache>
            </c:strRef>
          </c:cat>
          <c:val>
            <c:numRef>
              <c:f>Hoja1!$B$2:$B$5</c:f>
              <c:numCache>
                <c:formatCode>General</c:formatCode>
                <c:ptCount val="4"/>
                <c:pt idx="0">
                  <c:v>9</c:v>
                </c:pt>
                <c:pt idx="1">
                  <c:v>4</c:v>
                </c:pt>
                <c:pt idx="2">
                  <c:v>1</c:v>
                </c:pt>
              </c:numCache>
            </c:numRef>
          </c:val>
          <c:extLst xmlns:c16r2="http://schemas.microsoft.com/office/drawing/2015/06/chart">
            <c:ext xmlns:c16="http://schemas.microsoft.com/office/drawing/2014/chart" uri="{C3380CC4-5D6E-409C-BE32-E72D297353CC}">
              <c16:uniqueId val="{00000000-CFA0-42AD-AADB-6D12E51DDCC4}"/>
            </c:ext>
          </c:extLst>
        </c:ser>
        <c:dLbls>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C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C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CR"/>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Hoja1!$B$1</c:f>
              <c:strCache>
                <c:ptCount val="1"/>
                <c:pt idx="0">
                  <c:v>CLASES DE FALTAS EN GESTIONES DE DESPIDO EN TRÁMITE</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1-D36C-42D7-B679-7E53DD2472DF}"/>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3-D36C-42D7-B679-7E53DD2472DF}"/>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5-D36C-42D7-B679-7E53DD2472DF}"/>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7-D36C-42D7-B679-7E53DD2472DF}"/>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9-D36C-42D7-B679-7E53DD2472DF}"/>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B-D36C-42D7-B679-7E53DD2472DF}"/>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D-D36C-42D7-B679-7E53DD2472DF}"/>
              </c:ext>
            </c:extLst>
          </c:dPt>
          <c:dPt>
            <c:idx val="7"/>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c:spPr>
            <c:extLst xmlns:c16r2="http://schemas.microsoft.com/office/drawing/2015/06/chart">
              <c:ext xmlns:c16="http://schemas.microsoft.com/office/drawing/2014/chart" uri="{C3380CC4-5D6E-409C-BE32-E72D297353CC}">
                <c16:uniqueId val="{0000000F-D36C-42D7-B679-7E53DD2472DF}"/>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s-CR"/>
              </a:p>
            </c:txPr>
            <c:showLegendKey val="0"/>
            <c:showVal val="0"/>
            <c:showCatName val="0"/>
            <c:showSerName val="0"/>
            <c:showPercent val="1"/>
            <c:showBubbleSize val="0"/>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15:layout/>
              </c:ext>
            </c:extLst>
          </c:dLbls>
          <c:cat>
            <c:strRef>
              <c:f>Hoja1!$A$2:$A$9</c:f>
              <c:strCache>
                <c:ptCount val="8"/>
                <c:pt idx="0">
                  <c:v>Agresión a menores</c:v>
                </c:pt>
                <c:pt idx="1">
                  <c:v>Incumplimiento de deberes</c:v>
                </c:pt>
                <c:pt idx="2">
                  <c:v>Probidad, fiscalización y control interno</c:v>
                </c:pt>
                <c:pt idx="3">
                  <c:v>Falta de idoneidad por condena penal</c:v>
                </c:pt>
                <c:pt idx="4">
                  <c:v>Hurto</c:v>
                </c:pt>
                <c:pt idx="5">
                  <c:v>Puesta en peligro de un estudiante</c:v>
                </c:pt>
                <c:pt idx="6">
                  <c:v>Huelga </c:v>
                </c:pt>
                <c:pt idx="7">
                  <c:v>Violación a la prohibición o a una incapacidad</c:v>
                </c:pt>
              </c:strCache>
            </c:strRef>
          </c:cat>
          <c:val>
            <c:numRef>
              <c:f>Hoja1!$B$2:$B$9</c:f>
              <c:numCache>
                <c:formatCode>General</c:formatCode>
                <c:ptCount val="8"/>
                <c:pt idx="0">
                  <c:v>8</c:v>
                </c:pt>
                <c:pt idx="1">
                  <c:v>2</c:v>
                </c:pt>
                <c:pt idx="2">
                  <c:v>23</c:v>
                </c:pt>
                <c:pt idx="3">
                  <c:v>1</c:v>
                </c:pt>
                <c:pt idx="4">
                  <c:v>3</c:v>
                </c:pt>
                <c:pt idx="5">
                  <c:v>1</c:v>
                </c:pt>
                <c:pt idx="6">
                  <c:v>1</c:v>
                </c:pt>
                <c:pt idx="7">
                  <c:v>2</c:v>
                </c:pt>
              </c:numCache>
            </c:numRef>
          </c:val>
          <c:extLst xmlns:c16r2="http://schemas.microsoft.com/office/drawing/2015/06/chart">
            <c:ext xmlns:c16="http://schemas.microsoft.com/office/drawing/2014/chart" uri="{C3380CC4-5D6E-409C-BE32-E72D297353CC}">
              <c16:uniqueId val="{00000000-9923-4C02-9740-0F9E3687E3F6}"/>
            </c:ext>
          </c:extLst>
        </c:ser>
        <c:dLbls>
          <c:showLegendKey val="0"/>
          <c:showVal val="0"/>
          <c:showCatName val="0"/>
          <c:showSerName val="0"/>
          <c:showPercent val="1"/>
          <c:showBubbleSize val="0"/>
          <c:showLeaderLines val="1"/>
        </c:dLbls>
      </c:pie3D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C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C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Total</a:t>
            </a:r>
            <a:r>
              <a:rPr lang="en-US" dirty="0" smtClean="0"/>
              <a:t>: 35</a:t>
            </a:r>
            <a:endParaRPr lang="en-US" dirty="0"/>
          </a:p>
        </c:rich>
      </c:tx>
      <c:layout>
        <c:manualLayout>
          <c:xMode val="edge"/>
          <c:yMode val="edge"/>
          <c:x val="0.39914301989327378"/>
          <c:y val="0.8782079862056914"/>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CR"/>
        </a:p>
      </c:txPr>
    </c:title>
    <c:autoTitleDeleted val="0"/>
    <c:plotArea>
      <c:layout>
        <c:manualLayout>
          <c:layoutTarget val="inner"/>
          <c:xMode val="edge"/>
          <c:yMode val="edge"/>
          <c:x val="2.0448587991902144E-2"/>
          <c:y val="4.7416791386042011E-2"/>
          <c:w val="0.95001456268646145"/>
          <c:h val="0.66739470059072403"/>
        </c:manualLayout>
      </c:layout>
      <c:barChart>
        <c:barDir val="col"/>
        <c:grouping val="clustered"/>
        <c:varyColors val="0"/>
        <c:ser>
          <c:idx val="0"/>
          <c:order val="0"/>
          <c:tx>
            <c:strRef>
              <c:f>Hoja1!$B$1</c:f>
              <c:strCache>
                <c:ptCount val="1"/>
                <c:pt idx="0">
                  <c:v>Total:35</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C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Hoja1!$A$2:$A$5</c:f>
              <c:strCache>
                <c:ptCount val="4"/>
                <c:pt idx="0">
                  <c:v>Acoso Sexual</c:v>
                </c:pt>
                <c:pt idx="1">
                  <c:v>Abuso Sexual</c:v>
                </c:pt>
                <c:pt idx="2">
                  <c:v>Relaciones  Impropias</c:v>
                </c:pt>
                <c:pt idx="3">
                  <c:v>Otras causas</c:v>
                </c:pt>
              </c:strCache>
            </c:strRef>
          </c:cat>
          <c:val>
            <c:numRef>
              <c:f>Hoja1!$B$2:$B$5</c:f>
              <c:numCache>
                <c:formatCode>General</c:formatCode>
                <c:ptCount val="4"/>
                <c:pt idx="0">
                  <c:v>20</c:v>
                </c:pt>
                <c:pt idx="1">
                  <c:v>7</c:v>
                </c:pt>
                <c:pt idx="2">
                  <c:v>5</c:v>
                </c:pt>
                <c:pt idx="3">
                  <c:v>3</c:v>
                </c:pt>
              </c:numCache>
            </c:numRef>
          </c:val>
        </c:ser>
        <c:dLbls>
          <c:dLblPos val="inEnd"/>
          <c:showLegendKey val="0"/>
          <c:showVal val="1"/>
          <c:showCatName val="0"/>
          <c:showSerName val="0"/>
          <c:showPercent val="0"/>
          <c:showBubbleSize val="0"/>
        </c:dLbls>
        <c:gapWidth val="65"/>
        <c:axId val="1641499584"/>
        <c:axId val="1641502848"/>
      </c:barChart>
      <c:catAx>
        <c:axId val="16414995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CR"/>
          </a:p>
        </c:txPr>
        <c:crossAx val="1641502848"/>
        <c:crosses val="autoZero"/>
        <c:auto val="1"/>
        <c:lblAlgn val="ctr"/>
        <c:lblOffset val="100"/>
        <c:noMultiLvlLbl val="0"/>
      </c:catAx>
      <c:valAx>
        <c:axId val="1641502848"/>
        <c:scaling>
          <c:orientation val="minMax"/>
        </c:scaling>
        <c:delete val="1"/>
        <c:axPos val="l"/>
        <c:majorGridlines>
          <c:spPr>
            <a:ln w="9525" cap="flat" cmpd="sng" algn="ctr">
              <a:solidFill>
                <a:schemeClr val="accent1">
                  <a:lumMod val="75000"/>
                </a:schemeClr>
              </a:solidFill>
              <a:round/>
            </a:ln>
            <a:effectLst/>
          </c:spPr>
        </c:majorGridlines>
        <c:numFmt formatCode="General" sourceLinked="1"/>
        <c:majorTickMark val="none"/>
        <c:minorTickMark val="none"/>
        <c:tickLblPos val="nextTo"/>
        <c:crossAx val="164149958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tx2"/>
      </a:solidFill>
      <a:round/>
    </a:ln>
    <a:effectLst/>
  </c:spPr>
  <c:txPr>
    <a:bodyPr/>
    <a:lstStyle/>
    <a:p>
      <a:pPr>
        <a:defRPr/>
      </a:pPr>
      <a:endParaRPr lang="es-C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Hoja1!$B$1</c:f>
              <c:strCache>
                <c:ptCount val="1"/>
                <c:pt idx="0">
                  <c:v>Total: 27</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C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Hoja1!$A$2:$A$5</c:f>
              <c:strCache>
                <c:ptCount val="4"/>
                <c:pt idx="0">
                  <c:v>Acoso Sexual</c:v>
                </c:pt>
                <c:pt idx="1">
                  <c:v>Abuso Sexual</c:v>
                </c:pt>
                <c:pt idx="2">
                  <c:v>Relaciones Impropias</c:v>
                </c:pt>
                <c:pt idx="3">
                  <c:v>Otras Causas</c:v>
                </c:pt>
              </c:strCache>
            </c:strRef>
          </c:cat>
          <c:val>
            <c:numRef>
              <c:f>Hoja1!$B$2:$B$5</c:f>
              <c:numCache>
                <c:formatCode>General</c:formatCode>
                <c:ptCount val="4"/>
                <c:pt idx="0">
                  <c:v>18</c:v>
                </c:pt>
                <c:pt idx="1">
                  <c:v>6</c:v>
                </c:pt>
                <c:pt idx="2">
                  <c:v>1</c:v>
                </c:pt>
                <c:pt idx="3">
                  <c:v>2</c:v>
                </c:pt>
              </c:numCache>
            </c:numRef>
          </c:val>
        </c:ser>
        <c:dLbls>
          <c:dLblPos val="inEnd"/>
          <c:showLegendKey val="0"/>
          <c:showVal val="1"/>
          <c:showCatName val="0"/>
          <c:showSerName val="0"/>
          <c:showPercent val="0"/>
          <c:showBubbleSize val="0"/>
        </c:dLbls>
        <c:gapWidth val="65"/>
        <c:axId val="1641506112"/>
        <c:axId val="1641507744"/>
      </c:barChart>
      <c:catAx>
        <c:axId val="1641506112"/>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accent2">
                    <a:lumMod val="50000"/>
                  </a:schemeClr>
                </a:solidFill>
                <a:latin typeface="+mn-lt"/>
                <a:ea typeface="+mn-ea"/>
                <a:cs typeface="+mn-cs"/>
              </a:defRPr>
            </a:pPr>
            <a:endParaRPr lang="es-CR"/>
          </a:p>
        </c:txPr>
        <c:crossAx val="1641507744"/>
        <c:crosses val="autoZero"/>
        <c:auto val="1"/>
        <c:lblAlgn val="ctr"/>
        <c:lblOffset val="100"/>
        <c:noMultiLvlLbl val="0"/>
      </c:catAx>
      <c:valAx>
        <c:axId val="164150774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s-CR"/>
          </a:p>
        </c:txPr>
        <c:crossAx val="1641506112"/>
        <c:crosses val="autoZero"/>
        <c:crossBetween val="between"/>
      </c:valAx>
      <c:spPr>
        <a:noFill/>
        <a:ln>
          <a:noFill/>
        </a:ln>
        <a:effectLst/>
      </c:spPr>
    </c:plotArea>
    <c:legend>
      <c:legendPos val="b"/>
      <c:layout>
        <c:manualLayout>
          <c:xMode val="edge"/>
          <c:yMode val="edge"/>
          <c:x val="0.41715305118110235"/>
          <c:y val="0.90792519685039375"/>
          <c:w val="0.19852799788678091"/>
          <c:h val="9.2074803149606296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1" i="0" u="none" strike="noStrike" kern="1200" baseline="0">
              <a:solidFill>
                <a:schemeClr val="dk1">
                  <a:lumMod val="75000"/>
                  <a:lumOff val="25000"/>
                </a:schemeClr>
              </a:solidFill>
              <a:effectLst>
                <a:outerShdw blurRad="38100" dist="38100" dir="2700000" algn="tl">
                  <a:srgbClr val="000000">
                    <a:alpha val="43137"/>
                  </a:srgbClr>
                </a:outerShdw>
              </a:effectLst>
              <a:latin typeface="+mn-lt"/>
              <a:ea typeface="+mn-ea"/>
              <a:cs typeface="+mn-cs"/>
            </a:defRPr>
          </a:pPr>
          <a:endParaRPr lang="es-CR"/>
        </a:p>
      </c:txPr>
    </c:legend>
    <c:plotVisOnly val="1"/>
    <c:dispBlanksAs val="gap"/>
    <c:showDLblsOverMax val="0"/>
  </c:chart>
  <c:spPr>
    <a:solidFill>
      <a:schemeClr val="bg1"/>
    </a:solidFill>
    <a:ln w="28575" cap="flat" cmpd="sng" algn="ctr">
      <a:solidFill>
        <a:schemeClr val="accent2">
          <a:lumMod val="50000"/>
        </a:schemeClr>
      </a:solidFill>
      <a:round/>
    </a:ln>
    <a:effectLst/>
  </c:spPr>
  <c:txPr>
    <a:bodyPr/>
    <a:lstStyle/>
    <a:p>
      <a:pPr>
        <a:defRPr/>
      </a:pPr>
      <a:endParaRPr lang="es-C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78868454628600504"/>
          <c:y val="0.82862615302877296"/>
        </c:manualLayout>
      </c:layout>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s-CR"/>
        </a:p>
      </c:txPr>
    </c:title>
    <c:autoTitleDeleted val="0"/>
    <c:plotArea>
      <c:layout>
        <c:manualLayout>
          <c:layoutTarget val="inner"/>
          <c:xMode val="edge"/>
          <c:yMode val="edge"/>
          <c:x val="0.32382484582534155"/>
          <c:y val="0.11821512276365169"/>
          <c:w val="0.47360891728460558"/>
          <c:h val="0.74341223981491256"/>
        </c:manualLayout>
      </c:layout>
      <c:pieChart>
        <c:varyColors val="1"/>
        <c:ser>
          <c:idx val="0"/>
          <c:order val="0"/>
          <c:tx>
            <c:strRef>
              <c:f>Hoja1!$B$1</c:f>
              <c:strCache>
                <c:ptCount val="1"/>
                <c:pt idx="0">
                  <c:v>TOTAL: 27</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Lbls>
            <c:dLbl>
              <c:idx val="0"/>
              <c:layout>
                <c:manualLayout>
                  <c:x val="-8.8732611548556509E-2"/>
                  <c:y val="0.1353978838582677"/>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fld id="{6990C3B4-39AE-4C87-8D15-AEA4E5649066}" type="VALUE">
                      <a:rPr lang="en-US" sz="1600" smtClean="0"/>
                      <a:pPr>
                        <a:defRPr sz="1600"/>
                      </a:pPr>
                      <a:t>[VALOR]</a:t>
                    </a:fld>
                    <a:endParaRPr lang="es-C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endParaRPr lang="es-CR"/>
                </a:p>
              </c:txPr>
              <c:dLblPos val="bestFit"/>
              <c:showLegendKey val="0"/>
              <c:showVal val="0"/>
              <c:showCatName val="0"/>
              <c:showSerName val="0"/>
              <c:showPercent val="1"/>
              <c:showBubbleSize val="0"/>
              <c:extLst>
                <c:ext xmlns:c15="http://schemas.microsoft.com/office/drawing/2012/chart" uri="{CE6537A1-D6FC-4f65-9D91-7224C49458BB}">
                  <c15:layout>
                    <c:manualLayout>
                      <c:w val="5.332299868766404E-2"/>
                      <c:h val="8.3156250000000001E-2"/>
                    </c:manualLayout>
                  </c15:layout>
                  <c15:dlblFieldTable/>
                  <c15:showDataLabelsRange val="0"/>
                </c:ext>
              </c:extLst>
            </c:dLbl>
            <c:dLbl>
              <c:idx val="1"/>
              <c:layout>
                <c:manualLayout>
                  <c:x val="-9.8423556430446188E-2"/>
                  <c:y val="-0.13494857283464567"/>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fld id="{17CB0D2B-DC46-46A1-A96E-52BF98CC4A0B}" type="VALUE">
                      <a:rPr lang="en-US" sz="1600" smtClean="0"/>
                      <a:pPr>
                        <a:defRPr sz="1600"/>
                      </a:pPr>
                      <a:t>[VALOR]</a:t>
                    </a:fld>
                    <a:endParaRPr lang="es-C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endParaRPr lang="es-CR"/>
                </a:p>
              </c:txPr>
              <c:dLblPos val="bestFit"/>
              <c:showLegendKey val="0"/>
              <c:showVal val="0"/>
              <c:showCatName val="0"/>
              <c:showSerName val="0"/>
              <c:showPercent val="1"/>
              <c:showBubbleSize val="0"/>
              <c:extLst>
                <c:ext xmlns:c15="http://schemas.microsoft.com/office/drawing/2012/chart" uri="{CE6537A1-D6FC-4f65-9D91-7224C49458BB}">
                  <c15:layout>
                    <c:manualLayout>
                      <c:w val="5.3208333333333337E-2"/>
                      <c:h val="7.6906249999999995E-2"/>
                    </c:manualLayout>
                  </c15:layout>
                  <c15:dlblFieldTable/>
                  <c15:showDataLabelsRange val="0"/>
                </c:ext>
              </c:extLst>
            </c:dLbl>
            <c:dLbl>
              <c:idx val="2"/>
              <c:layout>
                <c:manualLayout>
                  <c:x val="0.13204035433070865"/>
                  <c:y val="-4.7009227362204725E-2"/>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fld id="{BFDF908A-B4C1-466E-A65C-71F228CD63BF}" type="VALUE">
                      <a:rPr lang="en-US" sz="1600" smtClean="0"/>
                      <a:pPr>
                        <a:defRPr sz="1600"/>
                      </a:pPr>
                      <a:t>[VALOR]</a:t>
                    </a:fld>
                    <a:endParaRPr lang="es-C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endParaRPr lang="es-CR"/>
                </a:p>
              </c:txPr>
              <c:dLblPos val="bestFit"/>
              <c:showLegendKey val="0"/>
              <c:showVal val="0"/>
              <c:showCatName val="0"/>
              <c:showSerName val="0"/>
              <c:showPercent val="1"/>
              <c:showBubbleSize val="0"/>
              <c:extLst>
                <c:ext xmlns:c15="http://schemas.microsoft.com/office/drawing/2012/chart" uri="{CE6537A1-D6FC-4f65-9D91-7224C49458BB}">
                  <c15:layout>
                    <c:manualLayout>
                      <c:w val="5.5708333333333332E-2"/>
                      <c:h val="7.3781249999999979E-2"/>
                    </c:manualLayout>
                  </c15:layout>
                  <c15:dlblFieldTable/>
                  <c15:showDataLabelsRange val="0"/>
                </c:ext>
              </c:extLst>
            </c:dLbl>
            <c:dLbl>
              <c:idx val="3"/>
              <c:layout>
                <c:manualLayout>
                  <c:x val="3.2411253280839894E-2"/>
                  <c:y val="0.1040095964566929"/>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fld id="{175F8A1B-D1B2-451A-B133-7FB2399C788A}" type="VALUE">
                      <a:rPr lang="en-US" sz="1600" smtClean="0"/>
                      <a:pPr>
                        <a:defRPr sz="1600"/>
                      </a:pPr>
                      <a:t>[VALOR]</a:t>
                    </a:fld>
                    <a:endParaRPr lang="es-C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lt1"/>
                      </a:solidFill>
                      <a:latin typeface="+mn-lt"/>
                      <a:ea typeface="+mn-ea"/>
                      <a:cs typeface="+mn-cs"/>
                    </a:defRPr>
                  </a:pPr>
                  <a:endParaRPr lang="es-CR"/>
                </a:p>
              </c:txPr>
              <c:dLblPos val="bestFit"/>
              <c:showLegendKey val="0"/>
              <c:showVal val="0"/>
              <c:showCatName val="0"/>
              <c:showSerName val="0"/>
              <c:showPercent val="1"/>
              <c:showBubbleSize val="0"/>
              <c:extLst>
                <c:ext xmlns:c15="http://schemas.microsoft.com/office/drawing/2012/chart" uri="{CE6537A1-D6FC-4f65-9D91-7224C49458BB}">
                  <c15:layout>
                    <c:manualLayout>
                      <c:w val="3.5010334645669293E-2"/>
                      <c:h val="8.0031249999999998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es-CR"/>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Hoja1!$A$2:$A$5</c:f>
              <c:strCache>
                <c:ptCount val="4"/>
                <c:pt idx="0">
                  <c:v>Ceses</c:v>
                </c:pt>
                <c:pt idx="1">
                  <c:v>Absolutorias</c:v>
                </c:pt>
                <c:pt idx="2">
                  <c:v>Archivo</c:v>
                </c:pt>
                <c:pt idx="3">
                  <c:v>Sanciones</c:v>
                </c:pt>
              </c:strCache>
            </c:strRef>
          </c:cat>
          <c:val>
            <c:numRef>
              <c:f>Hoja1!$B$2:$B$5</c:f>
              <c:numCache>
                <c:formatCode>General</c:formatCode>
                <c:ptCount val="4"/>
                <c:pt idx="0">
                  <c:v>5</c:v>
                </c:pt>
                <c:pt idx="1">
                  <c:v>9</c:v>
                </c:pt>
                <c:pt idx="2">
                  <c:v>11</c:v>
                </c:pt>
                <c:pt idx="3">
                  <c:v>2</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6.4333712218506714E-2"/>
          <c:y val="8.2773618249506381E-2"/>
          <c:w val="0.20476153039203213"/>
          <c:h val="0.7102318115363166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noFill/>
    <a:ln>
      <a:noFill/>
    </a:ln>
    <a:effectLst/>
  </c:spPr>
  <c:txPr>
    <a:bodyPr/>
    <a:lstStyle/>
    <a:p>
      <a:pPr>
        <a:defRPr/>
      </a:pPr>
      <a:endParaRPr lang="es-C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017716535433079E-2"/>
          <c:y val="7.4539249709811808E-2"/>
          <c:w val="0.90873228346456691"/>
          <c:h val="0.77910330493617663"/>
        </c:manualLayout>
      </c:layout>
      <c:barChart>
        <c:barDir val="col"/>
        <c:grouping val="clustered"/>
        <c:varyColors val="0"/>
        <c:ser>
          <c:idx val="0"/>
          <c:order val="0"/>
          <c:tx>
            <c:strRef>
              <c:f>Hoja1!$B$1</c:f>
              <c:strCache>
                <c:ptCount val="1"/>
                <c:pt idx="0">
                  <c:v>Total: 3</c:v>
                </c:pt>
              </c:strCache>
            </c:strRef>
          </c:tx>
          <c:spPr>
            <a:solidFill>
              <a:schemeClr val="accent1"/>
            </a:solidFill>
            <a:ln>
              <a:noFill/>
            </a:ln>
            <a:effectLst/>
          </c:spPr>
          <c:invertIfNegative val="0"/>
          <c:cat>
            <c:strRef>
              <c:f>Hoja1!$A$2:$A$3</c:f>
              <c:strCache>
                <c:ptCount val="2"/>
                <c:pt idx="0">
                  <c:v>Acoso sexual: 2</c:v>
                </c:pt>
                <c:pt idx="1">
                  <c:v>Abuso sexual: 1</c:v>
                </c:pt>
              </c:strCache>
            </c:strRef>
          </c:cat>
          <c:val>
            <c:numRef>
              <c:f>Hoja1!$B$2:$B$3</c:f>
              <c:numCache>
                <c:formatCode>General</c:formatCode>
                <c:ptCount val="2"/>
                <c:pt idx="0">
                  <c:v>2</c:v>
                </c:pt>
                <c:pt idx="1">
                  <c:v>1</c:v>
                </c:pt>
              </c:numCache>
            </c:numRef>
          </c:val>
        </c:ser>
        <c:dLbls>
          <c:showLegendKey val="0"/>
          <c:showVal val="0"/>
          <c:showCatName val="0"/>
          <c:showSerName val="0"/>
          <c:showPercent val="0"/>
          <c:showBubbleSize val="0"/>
        </c:dLbls>
        <c:gapWidth val="269"/>
        <c:overlap val="-27"/>
        <c:axId val="1641514272"/>
        <c:axId val="1641510464"/>
      </c:barChart>
      <c:catAx>
        <c:axId val="164151427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s-CR"/>
          </a:p>
        </c:txPr>
        <c:crossAx val="1641510464"/>
        <c:crosses val="autoZero"/>
        <c:auto val="1"/>
        <c:lblAlgn val="ctr"/>
        <c:lblOffset val="100"/>
        <c:noMultiLvlLbl val="0"/>
      </c:catAx>
      <c:valAx>
        <c:axId val="164151046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R"/>
          </a:p>
        </c:txPr>
        <c:crossAx val="1641514272"/>
        <c:crosses val="autoZero"/>
        <c:crossBetween val="between"/>
      </c:valAx>
      <c:spPr>
        <a:noFill/>
        <a:ln>
          <a:noFill/>
        </a:ln>
        <a:effectLst/>
      </c:spPr>
    </c:plotArea>
    <c:legend>
      <c:legendPos val="t"/>
      <c:layout>
        <c:manualLayout>
          <c:xMode val="edge"/>
          <c:yMode val="edge"/>
          <c:x val="0.43730298556430447"/>
          <c:y val="0.91446040860159183"/>
          <c:w val="0.14622719816272969"/>
          <c:h val="8.2269296759150998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CR"/>
        </a:p>
      </c:txPr>
    </c:legend>
    <c:plotVisOnly val="1"/>
    <c:dispBlanksAs val="gap"/>
    <c:showDLblsOverMax val="0"/>
  </c:chart>
  <c:spPr>
    <a:noFill/>
    <a:ln>
      <a:noFill/>
    </a:ln>
    <a:effectLst/>
  </c:spPr>
  <c:txPr>
    <a:bodyPr/>
    <a:lstStyle/>
    <a:p>
      <a:pPr>
        <a:defRPr/>
      </a:pPr>
      <a:endParaRPr lang="es-C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charts/style2.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sz="quarter" idx="1"/>
          </p:nvPr>
        </p:nvSpPr>
        <p:spPr>
          <a:xfrm>
            <a:off x="3953853" y="0"/>
            <a:ext cx="3024770" cy="457200"/>
          </a:xfrm>
          <a:prstGeom prst="rect">
            <a:avLst/>
          </a:prstGeom>
        </p:spPr>
        <p:txBody>
          <a:bodyPr vert="horz" lIns="91003" tIns="45502" rIns="91003" bIns="45502" rtlCol="0"/>
          <a:lstStyle>
            <a:lvl1pPr algn="r">
              <a:defRPr sz="1200"/>
            </a:lvl1pPr>
          </a:lstStyle>
          <a:p>
            <a:fld id="{4416EE8B-AFFE-46CC-A7E2-600E8A5A5E57}" type="datetimeFigureOut">
              <a:rPr lang="es-ES" smtClean="0"/>
              <a:pPr/>
              <a:t>04/06/2021</a:t>
            </a:fld>
            <a:endParaRPr lang="es-ES"/>
          </a:p>
        </p:txBody>
      </p:sp>
      <p:sp>
        <p:nvSpPr>
          <p:cNvPr id="4" name="3 Marcador de pie de página"/>
          <p:cNvSpPr>
            <a:spLocks noGrp="1"/>
          </p:cNvSpPr>
          <p:nvPr>
            <p:ph type="ftr" sz="quarter" idx="2"/>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53853" y="8685213"/>
            <a:ext cx="3024770" cy="457200"/>
          </a:xfrm>
          <a:prstGeom prst="rect">
            <a:avLst/>
          </a:prstGeom>
        </p:spPr>
        <p:txBody>
          <a:bodyPr vert="horz" lIns="91003" tIns="45502" rIns="91003" bIns="45502" rtlCol="0" anchor="b"/>
          <a:lstStyle>
            <a:lvl1pPr algn="r">
              <a:defRPr sz="1200"/>
            </a:lvl1pPr>
          </a:lstStyle>
          <a:p>
            <a:fld id="{BD43EB7E-9C31-4E6D-8AB3-82204240B4BF}" type="slidenum">
              <a:rPr lang="es-ES" smtClean="0"/>
              <a:pPr/>
              <a:t>‹Nº›</a:t>
            </a:fld>
            <a:endParaRPr lang="es-ES"/>
          </a:p>
        </p:txBody>
      </p:sp>
    </p:spTree>
    <p:extLst>
      <p:ext uri="{BB962C8B-B14F-4D97-AF65-F5344CB8AC3E}">
        <p14:creationId xmlns:p14="http://schemas.microsoft.com/office/powerpoint/2010/main" val="3543348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idx="1"/>
          </p:nvPr>
        </p:nvSpPr>
        <p:spPr>
          <a:xfrm>
            <a:off x="3953853" y="0"/>
            <a:ext cx="3024770" cy="457200"/>
          </a:xfrm>
          <a:prstGeom prst="rect">
            <a:avLst/>
          </a:prstGeom>
        </p:spPr>
        <p:txBody>
          <a:bodyPr vert="horz" lIns="91003" tIns="45502" rIns="91003" bIns="45502" rtlCol="0"/>
          <a:lstStyle>
            <a:lvl1pPr algn="r">
              <a:defRPr sz="1200"/>
            </a:lvl1pPr>
          </a:lstStyle>
          <a:p>
            <a:fld id="{E8DF0198-4C94-44B1-8978-46F73354EBE8}" type="datetimeFigureOut">
              <a:rPr lang="es-ES" smtClean="0"/>
              <a:pPr/>
              <a:t>04/06/2021</a:t>
            </a:fld>
            <a:endParaRPr lang="es-ES"/>
          </a:p>
        </p:txBody>
      </p:sp>
      <p:sp>
        <p:nvSpPr>
          <p:cNvPr id="4" name="3 Marcador de imagen de diapositiva"/>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003" tIns="45502" rIns="91003" bIns="45502" rtlCol="0" anchor="ctr"/>
          <a:lstStyle/>
          <a:p>
            <a:endParaRPr lang="es-ES"/>
          </a:p>
        </p:txBody>
      </p:sp>
      <p:sp>
        <p:nvSpPr>
          <p:cNvPr id="5" name="4 Marcador de notas"/>
          <p:cNvSpPr>
            <a:spLocks noGrp="1"/>
          </p:cNvSpPr>
          <p:nvPr>
            <p:ph type="body" sz="quarter" idx="3"/>
          </p:nvPr>
        </p:nvSpPr>
        <p:spPr>
          <a:xfrm>
            <a:off x="698024" y="4343401"/>
            <a:ext cx="5584190" cy="4114800"/>
          </a:xfrm>
          <a:prstGeom prst="rect">
            <a:avLst/>
          </a:prstGeom>
        </p:spPr>
        <p:txBody>
          <a:bodyPr vert="horz" lIns="91003" tIns="45502" rIns="91003" bIns="45502"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53853" y="8685213"/>
            <a:ext cx="3024770" cy="457200"/>
          </a:xfrm>
          <a:prstGeom prst="rect">
            <a:avLst/>
          </a:prstGeom>
        </p:spPr>
        <p:txBody>
          <a:bodyPr vert="horz" lIns="91003" tIns="45502" rIns="91003" bIns="45502" rtlCol="0" anchor="b"/>
          <a:lstStyle>
            <a:lvl1pPr algn="r">
              <a:defRPr sz="1200"/>
            </a:lvl1pPr>
          </a:lstStyle>
          <a:p>
            <a:fld id="{E3CCFBC4-9DE3-4C91-811D-3C8D2A7DD187}" type="slidenum">
              <a:rPr lang="es-ES" smtClean="0"/>
              <a:pPr/>
              <a:t>‹Nº›</a:t>
            </a:fld>
            <a:endParaRPr lang="es-ES"/>
          </a:p>
        </p:txBody>
      </p:sp>
    </p:spTree>
    <p:extLst>
      <p:ext uri="{BB962C8B-B14F-4D97-AF65-F5344CB8AC3E}">
        <p14:creationId xmlns:p14="http://schemas.microsoft.com/office/powerpoint/2010/main" val="16570800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a:t>
            </a:fld>
            <a:endParaRPr lang="es-ES"/>
          </a:p>
        </p:txBody>
      </p:sp>
    </p:spTree>
    <p:extLst>
      <p:ext uri="{BB962C8B-B14F-4D97-AF65-F5344CB8AC3E}">
        <p14:creationId xmlns:p14="http://schemas.microsoft.com/office/powerpoint/2010/main" val="2437503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19</a:t>
            </a:fld>
            <a:endParaRPr lang="es-ES"/>
          </a:p>
        </p:txBody>
      </p:sp>
    </p:spTree>
    <p:extLst>
      <p:ext uri="{BB962C8B-B14F-4D97-AF65-F5344CB8AC3E}">
        <p14:creationId xmlns:p14="http://schemas.microsoft.com/office/powerpoint/2010/main" val="4188250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20</a:t>
            </a:fld>
            <a:endParaRPr lang="es-ES"/>
          </a:p>
        </p:txBody>
      </p:sp>
    </p:spTree>
    <p:extLst>
      <p:ext uri="{BB962C8B-B14F-4D97-AF65-F5344CB8AC3E}">
        <p14:creationId xmlns:p14="http://schemas.microsoft.com/office/powerpoint/2010/main" val="542482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21</a:t>
            </a:fld>
            <a:endParaRPr lang="es-ES"/>
          </a:p>
        </p:txBody>
      </p:sp>
    </p:spTree>
    <p:extLst>
      <p:ext uri="{BB962C8B-B14F-4D97-AF65-F5344CB8AC3E}">
        <p14:creationId xmlns:p14="http://schemas.microsoft.com/office/powerpoint/2010/main" val="1970410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22</a:t>
            </a:fld>
            <a:endParaRPr lang="es-ES"/>
          </a:p>
        </p:txBody>
      </p:sp>
    </p:spTree>
    <p:extLst>
      <p:ext uri="{BB962C8B-B14F-4D97-AF65-F5344CB8AC3E}">
        <p14:creationId xmlns:p14="http://schemas.microsoft.com/office/powerpoint/2010/main" val="1130584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23</a:t>
            </a:fld>
            <a:endParaRPr lang="es-ES"/>
          </a:p>
        </p:txBody>
      </p:sp>
    </p:spTree>
    <p:extLst>
      <p:ext uri="{BB962C8B-B14F-4D97-AF65-F5344CB8AC3E}">
        <p14:creationId xmlns:p14="http://schemas.microsoft.com/office/powerpoint/2010/main" val="880048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24</a:t>
            </a:fld>
            <a:endParaRPr lang="es-ES"/>
          </a:p>
        </p:txBody>
      </p:sp>
    </p:spTree>
    <p:extLst>
      <p:ext uri="{BB962C8B-B14F-4D97-AF65-F5344CB8AC3E}">
        <p14:creationId xmlns:p14="http://schemas.microsoft.com/office/powerpoint/2010/main" val="33356300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27</a:t>
            </a:fld>
            <a:endParaRPr lang="es-ES"/>
          </a:p>
        </p:txBody>
      </p:sp>
    </p:spTree>
    <p:extLst>
      <p:ext uri="{BB962C8B-B14F-4D97-AF65-F5344CB8AC3E}">
        <p14:creationId xmlns:p14="http://schemas.microsoft.com/office/powerpoint/2010/main" val="32925383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30</a:t>
            </a:fld>
            <a:endParaRPr lang="es-ES"/>
          </a:p>
        </p:txBody>
      </p:sp>
    </p:spTree>
    <p:extLst>
      <p:ext uri="{BB962C8B-B14F-4D97-AF65-F5344CB8AC3E}">
        <p14:creationId xmlns:p14="http://schemas.microsoft.com/office/powerpoint/2010/main" val="2247893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31</a:t>
            </a:fld>
            <a:endParaRPr lang="es-ES"/>
          </a:p>
        </p:txBody>
      </p:sp>
    </p:spTree>
    <p:extLst>
      <p:ext uri="{BB962C8B-B14F-4D97-AF65-F5344CB8AC3E}">
        <p14:creationId xmlns:p14="http://schemas.microsoft.com/office/powerpoint/2010/main" val="3456245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32</a:t>
            </a:fld>
            <a:endParaRPr lang="es-ES"/>
          </a:p>
        </p:txBody>
      </p:sp>
    </p:spTree>
    <p:extLst>
      <p:ext uri="{BB962C8B-B14F-4D97-AF65-F5344CB8AC3E}">
        <p14:creationId xmlns:p14="http://schemas.microsoft.com/office/powerpoint/2010/main" val="570791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a:t>
            </a:fld>
            <a:endParaRPr lang="es-ES"/>
          </a:p>
        </p:txBody>
      </p:sp>
    </p:spTree>
    <p:extLst>
      <p:ext uri="{BB962C8B-B14F-4D97-AF65-F5344CB8AC3E}">
        <p14:creationId xmlns:p14="http://schemas.microsoft.com/office/powerpoint/2010/main" val="2321386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33</a:t>
            </a:fld>
            <a:endParaRPr lang="es-ES"/>
          </a:p>
        </p:txBody>
      </p:sp>
    </p:spTree>
    <p:extLst>
      <p:ext uri="{BB962C8B-B14F-4D97-AF65-F5344CB8AC3E}">
        <p14:creationId xmlns:p14="http://schemas.microsoft.com/office/powerpoint/2010/main" val="2873139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34</a:t>
            </a:fld>
            <a:endParaRPr lang="es-ES"/>
          </a:p>
        </p:txBody>
      </p:sp>
    </p:spTree>
    <p:extLst>
      <p:ext uri="{BB962C8B-B14F-4D97-AF65-F5344CB8AC3E}">
        <p14:creationId xmlns:p14="http://schemas.microsoft.com/office/powerpoint/2010/main" val="3752107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35</a:t>
            </a:fld>
            <a:endParaRPr lang="es-ES"/>
          </a:p>
        </p:txBody>
      </p:sp>
    </p:spTree>
    <p:extLst>
      <p:ext uri="{BB962C8B-B14F-4D97-AF65-F5344CB8AC3E}">
        <p14:creationId xmlns:p14="http://schemas.microsoft.com/office/powerpoint/2010/main" val="11140580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38</a:t>
            </a:fld>
            <a:endParaRPr lang="es-ES"/>
          </a:p>
        </p:txBody>
      </p:sp>
    </p:spTree>
    <p:extLst>
      <p:ext uri="{BB962C8B-B14F-4D97-AF65-F5344CB8AC3E}">
        <p14:creationId xmlns:p14="http://schemas.microsoft.com/office/powerpoint/2010/main" val="30928741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43</a:t>
            </a:fld>
            <a:endParaRPr lang="es-ES"/>
          </a:p>
        </p:txBody>
      </p:sp>
    </p:spTree>
    <p:extLst>
      <p:ext uri="{BB962C8B-B14F-4D97-AF65-F5344CB8AC3E}">
        <p14:creationId xmlns:p14="http://schemas.microsoft.com/office/powerpoint/2010/main" val="4169890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a:t>
            </a:fld>
            <a:endParaRPr lang="es-ES"/>
          </a:p>
        </p:txBody>
      </p:sp>
    </p:spTree>
    <p:extLst>
      <p:ext uri="{BB962C8B-B14F-4D97-AF65-F5344CB8AC3E}">
        <p14:creationId xmlns:p14="http://schemas.microsoft.com/office/powerpoint/2010/main" val="3746247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a:t>
            </a:fld>
            <a:endParaRPr lang="es-ES"/>
          </a:p>
        </p:txBody>
      </p:sp>
    </p:spTree>
    <p:extLst>
      <p:ext uri="{BB962C8B-B14F-4D97-AF65-F5344CB8AC3E}">
        <p14:creationId xmlns:p14="http://schemas.microsoft.com/office/powerpoint/2010/main" val="1457519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a:t>
            </a:fld>
            <a:endParaRPr lang="es-ES"/>
          </a:p>
        </p:txBody>
      </p:sp>
    </p:spTree>
    <p:extLst>
      <p:ext uri="{BB962C8B-B14F-4D97-AF65-F5344CB8AC3E}">
        <p14:creationId xmlns:p14="http://schemas.microsoft.com/office/powerpoint/2010/main" val="130990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7</a:t>
            </a:fld>
            <a:endParaRPr lang="es-ES"/>
          </a:p>
        </p:txBody>
      </p:sp>
    </p:spTree>
    <p:extLst>
      <p:ext uri="{BB962C8B-B14F-4D97-AF65-F5344CB8AC3E}">
        <p14:creationId xmlns:p14="http://schemas.microsoft.com/office/powerpoint/2010/main" val="4161356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8</a:t>
            </a:fld>
            <a:endParaRPr lang="es-ES"/>
          </a:p>
        </p:txBody>
      </p:sp>
    </p:spTree>
    <p:extLst>
      <p:ext uri="{BB962C8B-B14F-4D97-AF65-F5344CB8AC3E}">
        <p14:creationId xmlns:p14="http://schemas.microsoft.com/office/powerpoint/2010/main" val="1009298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9</a:t>
            </a:fld>
            <a:endParaRPr lang="es-ES"/>
          </a:p>
        </p:txBody>
      </p:sp>
    </p:spTree>
    <p:extLst>
      <p:ext uri="{BB962C8B-B14F-4D97-AF65-F5344CB8AC3E}">
        <p14:creationId xmlns:p14="http://schemas.microsoft.com/office/powerpoint/2010/main" val="1579434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18</a:t>
            </a:fld>
            <a:endParaRPr lang="es-ES"/>
          </a:p>
        </p:txBody>
      </p:sp>
    </p:spTree>
    <p:extLst>
      <p:ext uri="{BB962C8B-B14F-4D97-AF65-F5344CB8AC3E}">
        <p14:creationId xmlns:p14="http://schemas.microsoft.com/office/powerpoint/2010/main" val="1911653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7" name="Slide Number Placeholder 26"/>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F388986A-A184-4909-9DD6-BF1D881F94F8}" type="datetime1">
              <a:rPr lang="es-ES" smtClean="0"/>
              <a:t>04/06/2021</a:t>
            </a:fld>
            <a:endParaRPr lang="es-ES"/>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0ECC9179-CAD8-4ED7-B509-044297F837D2}" type="datetime1">
              <a:rPr lang="es-ES" smtClean="0"/>
              <a:t>04/06/2021</a:t>
            </a:fld>
            <a:endParaRPr lang="es-ES"/>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r>
              <a:rPr lang="es-ES"/>
              <a:t>Fecha de impresión: </a:t>
            </a:r>
            <a:fld id="{52AAA591-02E3-4C18-BDEF-FE9EE6941BBB}" type="datetime1">
              <a:rPr lang="es-ES" smtClean="0"/>
              <a:t>04/06/2021</a:t>
            </a:fld>
            <a:endParaRPr lang="es-ES" dirty="0"/>
          </a:p>
        </p:txBody>
      </p:sp>
      <p:sp>
        <p:nvSpPr>
          <p:cNvPr id="4" name="3 Marcador de pie de página"/>
          <p:cNvSpPr>
            <a:spLocks noGrp="1"/>
          </p:cNvSpPr>
          <p:nvPr>
            <p:ph type="ftr" sz="quarter" idx="11"/>
          </p:nvPr>
        </p:nvSpPr>
        <p:spPr/>
        <p:txBody>
          <a:bodyPr/>
          <a:lstStyle/>
          <a:p>
            <a:r>
              <a:rPr lang="es-ES"/>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297043473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4A5104C8-7CBE-475B-8B80-B67C85252FD5}" type="datetime1">
              <a:rPr lang="es-ES" smtClean="0"/>
              <a:t>04/06/2021</a:t>
            </a:fld>
            <a:endParaRPr lang="es-ES" dirty="0"/>
          </a:p>
        </p:txBody>
      </p:sp>
      <p:sp>
        <p:nvSpPr>
          <p:cNvPr id="4" name="3 Marcador de pie de página"/>
          <p:cNvSpPr>
            <a:spLocks noGrp="1"/>
          </p:cNvSpPr>
          <p:nvPr>
            <p:ph type="ftr" sz="quarter" idx="11"/>
          </p:nvPr>
        </p:nvSpPr>
        <p:spPr/>
        <p:txBody>
          <a:bodyPr/>
          <a:lstStyle/>
          <a:p>
            <a:r>
              <a:rPr lang="es-ES"/>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58482466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334324A6-9A0C-4177-B095-37F18F201903}" type="datetime1">
              <a:rPr lang="es-ES" smtClean="0"/>
              <a:t>04/06/2021</a:t>
            </a:fld>
            <a:endParaRPr lang="es-ES"/>
          </a:p>
        </p:txBody>
      </p:sp>
      <p:sp>
        <p:nvSpPr>
          <p:cNvPr id="5" name="4 Marcador de pie de página"/>
          <p:cNvSpPr>
            <a:spLocks noGrp="1"/>
          </p:cNvSpPr>
          <p:nvPr>
            <p:ph type="ftr" sz="quarter" idx="11"/>
          </p:nvPr>
        </p:nvSpPr>
        <p:spPr/>
        <p:txBody>
          <a:bodyPr/>
          <a:lstStyle/>
          <a:p>
            <a:r>
              <a:rPr lang="es-ES"/>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4013674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B0FA2DFC-28B1-4EF0-8854-55635D3015EE}" type="datetime1">
              <a:rPr lang="es-ES" smtClean="0"/>
              <a:t>04/06/2021</a:t>
            </a:fld>
            <a:endParaRPr lang="es-ES"/>
          </a:p>
        </p:txBody>
      </p:sp>
      <p:sp>
        <p:nvSpPr>
          <p:cNvPr id="5" name="4 Marcador de pie de página"/>
          <p:cNvSpPr>
            <a:spLocks noGrp="1"/>
          </p:cNvSpPr>
          <p:nvPr>
            <p:ph type="ftr" sz="quarter" idx="11"/>
          </p:nvPr>
        </p:nvSpPr>
        <p:spPr/>
        <p:txBody>
          <a:bodyPr/>
          <a:lstStyle/>
          <a:p>
            <a:r>
              <a:rPr lang="es-ES"/>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086972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FE8B20B8-90A3-424D-A855-5FAB20831201}" type="datetime1">
              <a:rPr lang="es-ES" smtClean="0"/>
              <a:t>04/06/2021</a:t>
            </a:fld>
            <a:endParaRPr lang="es-ES"/>
          </a:p>
        </p:txBody>
      </p:sp>
      <p:sp>
        <p:nvSpPr>
          <p:cNvPr id="5" name="4 Marcador de pie de página"/>
          <p:cNvSpPr>
            <a:spLocks noGrp="1"/>
          </p:cNvSpPr>
          <p:nvPr>
            <p:ph type="ftr" sz="quarter" idx="11"/>
          </p:nvPr>
        </p:nvSpPr>
        <p:spPr/>
        <p:txBody>
          <a:bodyPr/>
          <a:lstStyle/>
          <a:p>
            <a:r>
              <a:rPr lang="es-ES"/>
              <a:t>Versión: R6 - 14/11/2014</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915336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E8F8321C-05E6-4DF0-854C-845EF57E1A78}" type="datetime1">
              <a:rPr lang="es-ES" smtClean="0"/>
              <a:t>04/06/2021</a:t>
            </a:fld>
            <a:endParaRPr lang="es-ES"/>
          </a:p>
        </p:txBody>
      </p:sp>
      <p:sp>
        <p:nvSpPr>
          <p:cNvPr id="6" name="5 Marcador de pie de página"/>
          <p:cNvSpPr>
            <a:spLocks noGrp="1"/>
          </p:cNvSpPr>
          <p:nvPr>
            <p:ph type="ftr" sz="quarter" idx="11"/>
          </p:nvPr>
        </p:nvSpPr>
        <p:spPr/>
        <p:txBody>
          <a:bodyPr/>
          <a:lstStyle/>
          <a:p>
            <a:r>
              <a:rPr lang="es-ES"/>
              <a:t>Versión: R6 - 14/11/2014</a:t>
            </a:r>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54507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0D41D1F4-EDF3-4118-B9CA-4CE3412B8FA9}" type="datetime1">
              <a:rPr lang="es-ES" smtClean="0"/>
              <a:t>04/06/2021</a:t>
            </a:fld>
            <a:endParaRPr lang="es-ES"/>
          </a:p>
        </p:txBody>
      </p:sp>
      <p:sp>
        <p:nvSpPr>
          <p:cNvPr id="8" name="7 Marcador de pie de página"/>
          <p:cNvSpPr>
            <a:spLocks noGrp="1"/>
          </p:cNvSpPr>
          <p:nvPr>
            <p:ph type="ftr" sz="quarter" idx="11"/>
          </p:nvPr>
        </p:nvSpPr>
        <p:spPr/>
        <p:txBody>
          <a:bodyPr/>
          <a:lstStyle/>
          <a:p>
            <a:r>
              <a:rPr lang="es-ES"/>
              <a:t>Versión: R6 - 14/11/2014</a:t>
            </a:r>
          </a:p>
        </p:txBody>
      </p:sp>
      <p:sp>
        <p:nvSpPr>
          <p:cNvPr id="9" name="8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761806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BAD0C972-A517-4560-A0F3-AE6EBCD890E6}" type="datetime1">
              <a:rPr lang="es-ES" smtClean="0"/>
              <a:t>04/06/2021</a:t>
            </a:fld>
            <a:endParaRPr lang="es-ES"/>
          </a:p>
        </p:txBody>
      </p:sp>
      <p:sp>
        <p:nvSpPr>
          <p:cNvPr id="4" name="3 Marcador de pie de página"/>
          <p:cNvSpPr>
            <a:spLocks noGrp="1"/>
          </p:cNvSpPr>
          <p:nvPr>
            <p:ph type="ftr" sz="quarter" idx="11"/>
          </p:nvPr>
        </p:nvSpPr>
        <p:spPr/>
        <p:txBody>
          <a:bodyPr/>
          <a:lstStyle/>
          <a:p>
            <a:r>
              <a:rPr lang="es-ES"/>
              <a:t>Versión: R6 - 14/11/2014</a:t>
            </a:r>
          </a:p>
        </p:txBody>
      </p:sp>
      <p:sp>
        <p:nvSpPr>
          <p:cNvPr id="5" name="4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75357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CEB463AA-3D0C-4BAE-B551-9239BA18950D}" type="datetime1">
              <a:rPr lang="es-ES" smtClean="0"/>
              <a:t>04/06/2021</a:t>
            </a:fld>
            <a:endParaRPr lang="es-ES" dirty="0"/>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1E966E-B054-4921-831F-890153A2E715}" type="datetime1">
              <a:rPr lang="es-ES" smtClean="0"/>
              <a:t>04/06/2021</a:t>
            </a:fld>
            <a:endParaRPr lang="es-ES"/>
          </a:p>
        </p:txBody>
      </p:sp>
      <p:sp>
        <p:nvSpPr>
          <p:cNvPr id="3" name="2 Marcador de pie de página"/>
          <p:cNvSpPr>
            <a:spLocks noGrp="1"/>
          </p:cNvSpPr>
          <p:nvPr>
            <p:ph type="ftr" sz="quarter" idx="11"/>
          </p:nvPr>
        </p:nvSpPr>
        <p:spPr/>
        <p:txBody>
          <a:bodyPr/>
          <a:lstStyle/>
          <a:p>
            <a:r>
              <a:rPr lang="es-ES"/>
              <a:t>Versión: R6 - 14/11/2014</a:t>
            </a:r>
          </a:p>
        </p:txBody>
      </p:sp>
      <p:sp>
        <p:nvSpPr>
          <p:cNvPr id="4" name="3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300956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CDEB1B4-D806-4849-B1A1-E1D28F0DBC83}" type="datetime1">
              <a:rPr lang="es-ES" smtClean="0"/>
              <a:t>04/06/2021</a:t>
            </a:fld>
            <a:endParaRPr lang="es-ES"/>
          </a:p>
        </p:txBody>
      </p:sp>
      <p:sp>
        <p:nvSpPr>
          <p:cNvPr id="6" name="5 Marcador de pie de página"/>
          <p:cNvSpPr>
            <a:spLocks noGrp="1"/>
          </p:cNvSpPr>
          <p:nvPr>
            <p:ph type="ftr" sz="quarter" idx="11"/>
          </p:nvPr>
        </p:nvSpPr>
        <p:spPr/>
        <p:txBody>
          <a:bodyPr/>
          <a:lstStyle/>
          <a:p>
            <a:r>
              <a:rPr lang="es-ES"/>
              <a:t>Versión: R6 - 14/11/2014</a:t>
            </a:r>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351495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3322F1B-9825-48C0-85C8-C4C2EB519618}" type="datetime1">
              <a:rPr lang="es-ES" smtClean="0"/>
              <a:t>04/06/2021</a:t>
            </a:fld>
            <a:endParaRPr lang="es-ES"/>
          </a:p>
        </p:txBody>
      </p:sp>
      <p:sp>
        <p:nvSpPr>
          <p:cNvPr id="6" name="5 Marcador de pie de página"/>
          <p:cNvSpPr>
            <a:spLocks noGrp="1"/>
          </p:cNvSpPr>
          <p:nvPr>
            <p:ph type="ftr" sz="quarter" idx="11"/>
          </p:nvPr>
        </p:nvSpPr>
        <p:spPr/>
        <p:txBody>
          <a:bodyPr/>
          <a:lstStyle/>
          <a:p>
            <a:r>
              <a:rPr lang="es-ES"/>
              <a:t>Versión: R6 - 14/11/2014</a:t>
            </a:r>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68574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pie de página"/>
          <p:cNvSpPr>
            <a:spLocks noGrp="1"/>
          </p:cNvSpPr>
          <p:nvPr>
            <p:ph type="ftr" sz="quarter" idx="11"/>
          </p:nvPr>
        </p:nvSpPr>
        <p:spPr/>
        <p:txBody>
          <a:bodyPr/>
          <a:lstStyle/>
          <a:p>
            <a:r>
              <a:rPr lang="es-ES"/>
              <a:t>Versión: R6 - 14/11/2014</a:t>
            </a:r>
            <a:endParaRPr lang="es-ES" dirty="0"/>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37633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10981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35F1C14D-5E2D-40D6-BEC7-7E7FED11E778}" type="datetime1">
              <a:rPr lang="es-ES" smtClean="0"/>
              <a:t>04/06/2021</a:t>
            </a:fld>
            <a:endParaRPr lang="es-ES"/>
          </a:p>
        </p:txBody>
      </p:sp>
      <p:sp>
        <p:nvSpPr>
          <p:cNvPr id="5" name="Footer Placeholder 4"/>
          <p:cNvSpPr>
            <a:spLocks noGrp="1"/>
          </p:cNvSpPr>
          <p:nvPr>
            <p:ph type="ftr" sz="quarter" idx="11"/>
          </p:nvPr>
        </p:nvSpPr>
        <p:spPr/>
        <p:txBody>
          <a:bodyPr/>
          <a:lstStyle/>
          <a:p>
            <a:r>
              <a:rPr lang="es-ES"/>
              <a:t>Versión: R6 - 14/11/2014</a:t>
            </a:r>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DA44651E-989F-416E-B5CC-A4851CE8C8BD}" type="datetime1">
              <a:rPr lang="es-ES" smtClean="0"/>
              <a:t>04/06/2021</a:t>
            </a:fld>
            <a:endParaRPr lang="es-ES"/>
          </a:p>
        </p:txBody>
      </p:sp>
      <p:sp>
        <p:nvSpPr>
          <p:cNvPr id="6" name="Footer Placeholder 5"/>
          <p:cNvSpPr>
            <a:spLocks noGrp="1"/>
          </p:cNvSpPr>
          <p:nvPr>
            <p:ph type="ftr" sz="quarter" idx="11"/>
          </p:nvPr>
        </p:nvSpPr>
        <p:spPr/>
        <p:txBody>
          <a:bodyPr/>
          <a:lstStyle/>
          <a:p>
            <a:r>
              <a:rPr lang="es-ES"/>
              <a:t>Versión: R6 - 14/11/2014</a:t>
            </a:r>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94B1D715-C23E-456B-AA07-4D7CF518A839}" type="datetime1">
              <a:rPr lang="es-ES" smtClean="0"/>
              <a:t>04/06/2021</a:t>
            </a:fld>
            <a:endParaRPr lang="es-ES"/>
          </a:p>
        </p:txBody>
      </p:sp>
      <p:sp>
        <p:nvSpPr>
          <p:cNvPr id="8" name="Footer Placeholder 7"/>
          <p:cNvSpPr>
            <a:spLocks noGrp="1"/>
          </p:cNvSpPr>
          <p:nvPr>
            <p:ph type="ftr" sz="quarter" idx="11"/>
          </p:nvPr>
        </p:nvSpPr>
        <p:spPr/>
        <p:txBody>
          <a:bodyPr/>
          <a:lstStyle/>
          <a:p>
            <a:r>
              <a:rPr lang="es-ES"/>
              <a:t>Versión: R6 - 14/11/2014</a:t>
            </a:r>
          </a:p>
        </p:txBody>
      </p:sp>
      <p:sp>
        <p:nvSpPr>
          <p:cNvPr id="9" name="Slide Number Placeholder 8"/>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r>
              <a:rPr lang="es-ES" dirty="0"/>
              <a:t>Fecha de impresión</a:t>
            </a:r>
            <a:r>
              <a:rPr lang="es-ES"/>
              <a:t>: </a:t>
            </a:r>
            <a:fld id="{1ABCE90B-3C5E-4D3E-92BD-9F3D9180B9EA}" type="datetime1">
              <a:rPr lang="es-ES" smtClean="0"/>
              <a:t>04/06/2021</a:t>
            </a:fld>
            <a:endParaRPr lang="es-ES" dirty="0"/>
          </a:p>
        </p:txBody>
      </p:sp>
      <p:sp>
        <p:nvSpPr>
          <p:cNvPr id="4" name="Footer Placeholder 3"/>
          <p:cNvSpPr>
            <a:spLocks noGrp="1"/>
          </p:cNvSpPr>
          <p:nvPr>
            <p:ph type="ftr" sz="quarter" idx="11"/>
          </p:nvPr>
        </p:nvSpPr>
        <p:spPr>
          <a:xfrm>
            <a:off x="3635896" y="6356350"/>
            <a:ext cx="2383904" cy="365125"/>
          </a:xfrm>
        </p:spPr>
        <p:txBody>
          <a:bodyPr/>
          <a:lstStyle/>
          <a:p>
            <a:r>
              <a:rPr lang="es-ES"/>
              <a:t>Versión: R6 - 14/11/2014</a:t>
            </a:r>
            <a:endParaRPr lang="es-ES" dirty="0"/>
          </a:p>
        </p:txBody>
      </p:sp>
      <p:sp>
        <p:nvSpPr>
          <p:cNvPr id="5" name="Slide Number Placeholder 4"/>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5BFD-60D0-4D20-81A2-2481AE254581}" type="datetime1">
              <a:rPr lang="es-ES" smtClean="0"/>
              <a:t>04/06/2021</a:t>
            </a:fld>
            <a:endParaRPr lang="es-ES"/>
          </a:p>
        </p:txBody>
      </p:sp>
      <p:sp>
        <p:nvSpPr>
          <p:cNvPr id="3" name="Footer Placeholder 2"/>
          <p:cNvSpPr>
            <a:spLocks noGrp="1"/>
          </p:cNvSpPr>
          <p:nvPr>
            <p:ph type="ftr" sz="quarter" idx="11"/>
          </p:nvPr>
        </p:nvSpPr>
        <p:spPr/>
        <p:txBody>
          <a:bodyPr/>
          <a:lstStyle/>
          <a:p>
            <a:r>
              <a:rPr lang="es-ES"/>
              <a:t>Versión: R6 - 14/11/2014</a:t>
            </a:r>
          </a:p>
        </p:txBody>
      </p:sp>
      <p:sp>
        <p:nvSpPr>
          <p:cNvPr id="4" name="Slide Number Placeholder 3"/>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8A3C7122-12F5-4F86-9E7F-C6F9AB9AEF30}" type="datetime1">
              <a:rPr lang="es-ES" smtClean="0"/>
              <a:t>04/06/2021</a:t>
            </a:fld>
            <a:endParaRPr lang="es-ES"/>
          </a:p>
        </p:txBody>
      </p:sp>
      <p:sp>
        <p:nvSpPr>
          <p:cNvPr id="6" name="Footer Placeholder 5"/>
          <p:cNvSpPr>
            <a:spLocks noGrp="1"/>
          </p:cNvSpPr>
          <p:nvPr>
            <p:ph type="ftr" sz="quarter" idx="11"/>
          </p:nvPr>
        </p:nvSpPr>
        <p:spPr/>
        <p:txBody>
          <a:bodyPr/>
          <a:lstStyle/>
          <a:p>
            <a:r>
              <a:rPr lang="es-ES"/>
              <a:t>Versión: R6 - 14/11/2014</a:t>
            </a:r>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DD5839FA-7982-4179-B8C4-59DEA1A564C7}" type="datetime1">
              <a:rPr lang="es-ES" smtClean="0"/>
              <a:t>04/06/2021</a:t>
            </a:fld>
            <a:endParaRPr lang="es-ES"/>
          </a:p>
        </p:txBody>
      </p:sp>
      <p:sp>
        <p:nvSpPr>
          <p:cNvPr id="6" name="Footer Placeholder 5"/>
          <p:cNvSpPr>
            <a:spLocks noGrp="1"/>
          </p:cNvSpPr>
          <p:nvPr>
            <p:ph type="ftr" sz="quarter" idx="11"/>
          </p:nvPr>
        </p:nvSpPr>
        <p:spPr/>
        <p:txBody>
          <a:bodyPr/>
          <a:lstStyle/>
          <a:p>
            <a:r>
              <a:rPr lang="es-ES"/>
              <a:t>Versión: R6 - 14/11/2014</a:t>
            </a:r>
          </a:p>
        </p:txBody>
      </p:sp>
      <p:sp>
        <p:nvSpPr>
          <p:cNvPr id="7" name="Slide Number Placeholder 6"/>
          <p:cNvSpPr>
            <a:spLocks noGrp="1"/>
          </p:cNvSpPr>
          <p:nvPr>
            <p:ph type="sldNum" sz="quarter" idx="12"/>
          </p:nvPr>
        </p:nvSpPr>
        <p:spPr>
          <a:xfrm>
            <a:off x="8077200" y="6356350"/>
            <a:ext cx="609600" cy="365125"/>
          </a:xfrm>
        </p:spPr>
        <p:txBody>
          <a:bodyPr/>
          <a:lstStyle/>
          <a:p>
            <a:fld id="{577E2933-750B-4D76-BF9B-1A9D34EBAF29}"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dirty="0"/>
              <a:t>Fecha de impresión</a:t>
            </a:r>
            <a:r>
              <a:rPr lang="es-ES"/>
              <a:t>: </a:t>
            </a:r>
            <a:fld id="{ABB6C35B-15C9-4ADA-A31E-8BD1B9945545}" type="datetime1">
              <a:rPr lang="es-ES" smtClean="0"/>
              <a:t>04/06/2021</a:t>
            </a:fld>
            <a:r>
              <a:rPr lang="es-ES"/>
              <a:t> </a:t>
            </a:r>
            <a:endParaRPr lang="es-ES" dirty="0"/>
          </a:p>
        </p:txBody>
      </p:sp>
      <p:sp>
        <p:nvSpPr>
          <p:cNvPr id="22" name="Footer Placeholder 21"/>
          <p:cNvSpPr>
            <a:spLocks noGrp="1"/>
          </p:cNvSpPr>
          <p:nvPr>
            <p:ph type="ftr" sz="quarter" idx="3"/>
          </p:nvPr>
        </p:nvSpPr>
        <p:spPr>
          <a:xfrm>
            <a:off x="3851920" y="6356350"/>
            <a:ext cx="216788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a:t>Versión: R6 - 14/11/2014</a:t>
            </a:r>
            <a:endParaRPr lang="es-E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7E2933-750B-4D76-BF9B-1A9D34EBAF29}"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Lst>
  <p:transition>
    <p:fade/>
  </p:transition>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8789-FB1D-48F1-B279-8EB59489E36B}" type="datetime1">
              <a:rPr lang="es-ES" smtClean="0"/>
              <a:t>04/06/2021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a:t>Versión: R6 - 14/11/2014</a:t>
            </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455DB-2C2B-4058-962C-E88281323B77}" type="slidenum">
              <a:rPr lang="es-ES" smtClean="0"/>
              <a:t>‹Nº›</a:t>
            </a:fld>
            <a:endParaRPr lang="es-ES"/>
          </a:p>
        </p:txBody>
      </p:sp>
    </p:spTree>
    <p:extLst>
      <p:ext uri="{BB962C8B-B14F-4D97-AF65-F5344CB8AC3E}">
        <p14:creationId xmlns:p14="http://schemas.microsoft.com/office/powerpoint/2010/main" val="3273404121"/>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Documento_de_Microsoft_Word5.docx"/><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3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chart" Target="../charts/char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CR" dirty="0" smtClean="0"/>
              <a:t/>
            </a:r>
            <a:br>
              <a:rPr lang="es-CR" dirty="0" smtClean="0"/>
            </a:br>
            <a:endParaRPr lang="es-CR" sz="36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a:t>
            </a:fld>
            <a:endParaRPr lang="es-ES"/>
          </a:p>
        </p:txBody>
      </p:sp>
      <p:sp>
        <p:nvSpPr>
          <p:cNvPr id="6" name="Rectángulo 5"/>
          <p:cNvSpPr/>
          <p:nvPr/>
        </p:nvSpPr>
        <p:spPr>
          <a:xfrm>
            <a:off x="1043608" y="1484784"/>
            <a:ext cx="6881192" cy="3970318"/>
          </a:xfrm>
          <a:prstGeom prst="rect">
            <a:avLst/>
          </a:prstGeom>
        </p:spPr>
        <p:txBody>
          <a:bodyPr wrap="square">
            <a:spAutoFit/>
          </a:bodyPr>
          <a:lstStyle/>
          <a:p>
            <a:pPr algn="ctr"/>
            <a:r>
              <a:rPr lang="es-CR" sz="2800" b="1" dirty="0">
                <a:latin typeface="Bookman Old Style" panose="02050604050505020204" pitchFamily="18" charset="0"/>
              </a:rPr>
              <a:t>Informe de Gestión </a:t>
            </a:r>
            <a:endParaRPr lang="es-CR" sz="2800" b="1" dirty="0" smtClean="0">
              <a:latin typeface="Bookman Old Style" panose="02050604050505020204" pitchFamily="18" charset="0"/>
            </a:endParaRPr>
          </a:p>
          <a:p>
            <a:pPr algn="ctr"/>
            <a:endParaRPr lang="es-CR" sz="2800" b="1" dirty="0" smtClean="0">
              <a:latin typeface="Bookman Old Style" panose="02050604050505020204" pitchFamily="18" charset="0"/>
            </a:endParaRPr>
          </a:p>
          <a:p>
            <a:pPr algn="ctr"/>
            <a:r>
              <a:rPr lang="es-CR" sz="2800" b="1" dirty="0">
                <a:latin typeface="Bookman Old Style" panose="02050604050505020204" pitchFamily="18" charset="0"/>
              </a:rPr>
              <a:t/>
            </a:r>
            <a:br>
              <a:rPr lang="es-CR" sz="2800" b="1" dirty="0">
                <a:latin typeface="Bookman Old Style" panose="02050604050505020204" pitchFamily="18" charset="0"/>
              </a:rPr>
            </a:br>
            <a:r>
              <a:rPr lang="es-CR" sz="2800" b="1" dirty="0">
                <a:latin typeface="Bookman Old Style" panose="02050604050505020204" pitchFamily="18" charset="0"/>
              </a:rPr>
              <a:t>Departamento de </a:t>
            </a:r>
            <a:br>
              <a:rPr lang="es-CR" sz="2800" b="1" dirty="0">
                <a:latin typeface="Bookman Old Style" panose="02050604050505020204" pitchFamily="18" charset="0"/>
              </a:rPr>
            </a:br>
            <a:r>
              <a:rPr lang="es-CR" sz="2800" b="1" dirty="0">
                <a:latin typeface="Bookman Old Style" panose="02050604050505020204" pitchFamily="18" charset="0"/>
              </a:rPr>
              <a:t>Gestión Disciplinaria </a:t>
            </a:r>
            <a:endParaRPr lang="es-CR" sz="2800" b="1" dirty="0" smtClean="0">
              <a:latin typeface="Bookman Old Style" panose="02050604050505020204" pitchFamily="18" charset="0"/>
            </a:endParaRPr>
          </a:p>
          <a:p>
            <a:pPr algn="ctr"/>
            <a:endParaRPr lang="es-CR" sz="2800" b="1" dirty="0">
              <a:latin typeface="Bookman Old Style" panose="02050604050505020204" pitchFamily="18" charset="0"/>
            </a:endParaRPr>
          </a:p>
          <a:p>
            <a:pPr algn="ctr"/>
            <a:r>
              <a:rPr lang="es-CR" sz="2800" b="1" dirty="0">
                <a:latin typeface="Bookman Old Style" panose="02050604050505020204" pitchFamily="18" charset="0"/>
              </a:rPr>
              <a:t/>
            </a:r>
            <a:br>
              <a:rPr lang="es-CR" sz="2800" b="1" dirty="0">
                <a:latin typeface="Bookman Old Style" panose="02050604050505020204" pitchFamily="18" charset="0"/>
              </a:rPr>
            </a:br>
            <a:r>
              <a:rPr lang="es-CR" sz="2800" b="1" dirty="0">
                <a:latin typeface="Bookman Old Style" panose="02050604050505020204" pitchFamily="18" charset="0"/>
              </a:rPr>
              <a:t>I </a:t>
            </a:r>
            <a:r>
              <a:rPr lang="es-CR" sz="2800" b="1" dirty="0" smtClean="0">
                <a:latin typeface="Bookman Old Style" panose="02050604050505020204" pitchFamily="18" charset="0"/>
              </a:rPr>
              <a:t> </a:t>
            </a:r>
            <a:r>
              <a:rPr lang="es-CR" sz="2800" b="1" dirty="0" err="1" smtClean="0">
                <a:latin typeface="Bookman Old Style" panose="02050604050505020204" pitchFamily="18" charset="0"/>
              </a:rPr>
              <a:t>Cuatrimentre</a:t>
            </a:r>
            <a:r>
              <a:rPr lang="es-CR" sz="2800" b="1" dirty="0">
                <a:latin typeface="Bookman Old Style" panose="02050604050505020204" pitchFamily="18" charset="0"/>
              </a:rPr>
              <a:t/>
            </a:r>
            <a:br>
              <a:rPr lang="es-CR" sz="2800" b="1" dirty="0">
                <a:latin typeface="Bookman Old Style" panose="02050604050505020204" pitchFamily="18" charset="0"/>
              </a:rPr>
            </a:br>
            <a:r>
              <a:rPr lang="es-CR" sz="2800" b="1" dirty="0">
                <a:latin typeface="Bookman Old Style" panose="02050604050505020204" pitchFamily="18" charset="0"/>
              </a:rPr>
              <a:t>2021</a:t>
            </a:r>
          </a:p>
        </p:txBody>
      </p:sp>
    </p:spTree>
    <p:extLst>
      <p:ext uri="{BB962C8B-B14F-4D97-AF65-F5344CB8AC3E}">
        <p14:creationId xmlns:p14="http://schemas.microsoft.com/office/powerpoint/2010/main" val="252431046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0947" y="740903"/>
            <a:ext cx="8305800" cy="1143000"/>
          </a:xfrm>
        </p:spPr>
        <p:txBody>
          <a:bodyPr>
            <a:normAutofit fontScale="90000"/>
          </a:bodyPr>
          <a:lstStyle/>
          <a:p>
            <a:pPr algn="ctr" eaLnBrk="0" fontAlgn="base" hangingPunct="0">
              <a:spcAft>
                <a:spcPct val="0"/>
              </a:spcAft>
            </a:pPr>
            <a:r>
              <a:rPr lang="es-CR" altLang="es-CR" sz="800" dirty="0">
                <a:solidFill>
                  <a:schemeClr val="tx1"/>
                </a:solidFill>
              </a:rPr>
              <a:t/>
            </a:r>
            <a:br>
              <a:rPr lang="es-CR" altLang="es-CR" sz="800" dirty="0">
                <a:solidFill>
                  <a:schemeClr val="tx1"/>
                </a:solidFill>
              </a:rPr>
            </a:br>
            <a:r>
              <a:rPr lang="es-CR" altLang="es-CR" sz="800" dirty="0" smtClean="0">
                <a:solidFill>
                  <a:schemeClr val="tx1"/>
                </a:solidFill>
              </a:rPr>
              <a:t/>
            </a:r>
            <a:br>
              <a:rPr lang="es-CR" altLang="es-CR" sz="800" dirty="0" smtClean="0">
                <a:solidFill>
                  <a:schemeClr val="tx1"/>
                </a:solidFill>
              </a:rPr>
            </a:br>
            <a:r>
              <a:rPr lang="es-CR" altLang="es-CR" sz="800" dirty="0">
                <a:solidFill>
                  <a:schemeClr val="tx1"/>
                </a:solidFill>
              </a:rPr>
              <a:t/>
            </a:r>
            <a:br>
              <a:rPr lang="es-CR" altLang="es-CR" sz="800" dirty="0">
                <a:solidFill>
                  <a:schemeClr val="tx1"/>
                </a:solidFill>
              </a:rPr>
            </a:br>
            <a:r>
              <a:rPr lang="es-CR" altLang="es-CR" sz="28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Gestiones </a:t>
            </a:r>
            <a:r>
              <a:rPr lang="es-CR" altLang="es-CR" sz="28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de Despido 2021</a:t>
            </a:r>
            <a:r>
              <a:rPr lang="es-CR" altLang="es-CR" sz="2800" dirty="0">
                <a:solidFill>
                  <a:schemeClr val="tx1"/>
                </a:solidFill>
              </a:rPr>
              <a:t/>
            </a:r>
            <a:br>
              <a:rPr lang="es-CR" altLang="es-CR" sz="2800" dirty="0">
                <a:solidFill>
                  <a:schemeClr val="tx1"/>
                </a:solidFill>
              </a:rPr>
            </a:br>
            <a:r>
              <a:rPr lang="es-CR" altLang="es-CR" sz="28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LOGROS OBTENIDOS </a:t>
            </a:r>
            <a:r>
              <a:rPr lang="es-CR" altLang="es-CR" sz="800" dirty="0">
                <a:solidFill>
                  <a:schemeClr val="tx1"/>
                </a:solidFill>
              </a:rPr>
              <a:t/>
            </a:r>
            <a:br>
              <a:rPr lang="es-CR" altLang="es-CR" sz="800" dirty="0">
                <a:solidFill>
                  <a:schemeClr val="tx1"/>
                </a:solidFill>
              </a:rPr>
            </a:br>
            <a:endParaRPr lang="es-CR" sz="28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10</a:t>
            </a:fld>
            <a:endParaRPr lang="es-ES"/>
          </a:p>
        </p:txBody>
      </p:sp>
      <p:graphicFrame>
        <p:nvGraphicFramePr>
          <p:cNvPr id="7" name="Gráfico 6"/>
          <p:cNvGraphicFramePr/>
          <p:nvPr>
            <p:extLst>
              <p:ext uri="{D42A27DB-BD31-4B8C-83A1-F6EECF244321}">
                <p14:modId xmlns:p14="http://schemas.microsoft.com/office/powerpoint/2010/main" val="3897957381"/>
              </p:ext>
            </p:extLst>
          </p:nvPr>
        </p:nvGraphicFramePr>
        <p:xfrm>
          <a:off x="1979712" y="2517067"/>
          <a:ext cx="54864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3"/>
          <p:cNvSpPr>
            <a:spLocks noChangeArrowheads="1"/>
          </p:cNvSpPr>
          <p:nvPr/>
        </p:nvSpPr>
        <p:spPr bwMode="auto">
          <a:xfrm>
            <a:off x="1403648" y="623081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R"/>
          </a:p>
        </p:txBody>
      </p:sp>
    </p:spTree>
    <p:extLst>
      <p:ext uri="{BB962C8B-B14F-4D97-AF65-F5344CB8AC3E}">
        <p14:creationId xmlns:p14="http://schemas.microsoft.com/office/powerpoint/2010/main" val="120077570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R" sz="4000" dirty="0" smtClean="0"/>
              <a:t>Gestiones de </a:t>
            </a:r>
            <a:r>
              <a:rPr lang="es-CR" sz="4000" dirty="0" smtClean="0"/>
              <a:t>Despido </a:t>
            </a:r>
            <a:endParaRPr lang="es-CR" sz="40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11</a:t>
            </a:fld>
            <a:endParaRPr lang="es-ES"/>
          </a:p>
        </p:txBody>
      </p:sp>
      <p:graphicFrame>
        <p:nvGraphicFramePr>
          <p:cNvPr id="6" name="Gráfico 5"/>
          <p:cNvGraphicFramePr/>
          <p:nvPr>
            <p:extLst>
              <p:ext uri="{D42A27DB-BD31-4B8C-83A1-F6EECF244321}">
                <p14:modId xmlns:p14="http://schemas.microsoft.com/office/powerpoint/2010/main" val="267495308"/>
              </p:ext>
            </p:extLst>
          </p:nvPr>
        </p:nvGraphicFramePr>
        <p:xfrm>
          <a:off x="1619672" y="2636912"/>
          <a:ext cx="5695528" cy="2392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572439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R" sz="4000" dirty="0" smtClean="0"/>
              <a:t>Gestiones </a:t>
            </a:r>
            <a:r>
              <a:rPr lang="es-CR" sz="4000" smtClean="0"/>
              <a:t>de </a:t>
            </a:r>
            <a:r>
              <a:rPr lang="es-CR" sz="4000" smtClean="0"/>
              <a:t>Despido</a:t>
            </a:r>
            <a:endParaRPr lang="es-CR" sz="40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12</a:t>
            </a:fld>
            <a:endParaRPr lang="es-ES"/>
          </a:p>
        </p:txBody>
      </p:sp>
      <p:graphicFrame>
        <p:nvGraphicFramePr>
          <p:cNvPr id="6" name="Gráfico 5"/>
          <p:cNvGraphicFramePr/>
          <p:nvPr>
            <p:extLst>
              <p:ext uri="{D42A27DB-BD31-4B8C-83A1-F6EECF244321}">
                <p14:modId xmlns:p14="http://schemas.microsoft.com/office/powerpoint/2010/main" val="3715049672"/>
              </p:ext>
            </p:extLst>
          </p:nvPr>
        </p:nvGraphicFramePr>
        <p:xfrm>
          <a:off x="1828800" y="2852936"/>
          <a:ext cx="5486400" cy="21762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782519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828739"/>
            <a:ext cx="8305800" cy="1143000"/>
          </a:xfrm>
        </p:spPr>
        <p:txBody>
          <a:bodyPr>
            <a:normAutofit fontScale="90000"/>
          </a:bodyPr>
          <a:lstStyle/>
          <a:p>
            <a:r>
              <a:rPr lang="es-CR" altLang="es-CR" sz="800" dirty="0">
                <a:solidFill>
                  <a:schemeClr val="tx1"/>
                </a:solidFill>
              </a:rPr>
              <a:t/>
            </a:r>
            <a:br>
              <a:rPr lang="es-CR" altLang="es-CR" sz="800" dirty="0">
                <a:solidFill>
                  <a:schemeClr val="tx1"/>
                </a:solidFill>
              </a:rPr>
            </a:br>
            <a:r>
              <a:rPr lang="es-CR" altLang="es-CR" sz="48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CASOS </a:t>
            </a:r>
            <a:r>
              <a:rPr lang="es-CR" altLang="es-CR" sz="48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RELEVANTES A </a:t>
            </a:r>
            <a:r>
              <a:rPr lang="es-CR" altLang="es-CR" sz="48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CONSIDERAR</a:t>
            </a:r>
            <a:endParaRPr lang="es-CR"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13</a:t>
            </a:fld>
            <a:endParaRPr lang="es-ES"/>
          </a:p>
        </p:txBody>
      </p:sp>
      <p:graphicFrame>
        <p:nvGraphicFramePr>
          <p:cNvPr id="11" name="Tabla 10"/>
          <p:cNvGraphicFramePr>
            <a:graphicFrameLocks noGrp="1"/>
          </p:cNvGraphicFramePr>
          <p:nvPr>
            <p:extLst>
              <p:ext uri="{D42A27DB-BD31-4B8C-83A1-F6EECF244321}">
                <p14:modId xmlns:p14="http://schemas.microsoft.com/office/powerpoint/2010/main" val="1828168022"/>
              </p:ext>
            </p:extLst>
          </p:nvPr>
        </p:nvGraphicFramePr>
        <p:xfrm>
          <a:off x="1736147" y="2319419"/>
          <a:ext cx="5605780" cy="3452590"/>
        </p:xfrm>
        <a:graphic>
          <a:graphicData uri="http://schemas.openxmlformats.org/drawingml/2006/table">
            <a:tbl>
              <a:tblPr firstRow="1" firstCol="1" bandRow="1">
                <a:tableStyleId>{5C22544A-7EE6-4342-B048-85BDC9FD1C3A}</a:tableStyleId>
              </a:tblPr>
              <a:tblGrid>
                <a:gridCol w="1868170"/>
                <a:gridCol w="1868805"/>
                <a:gridCol w="1868805"/>
              </a:tblGrid>
              <a:tr h="27434">
                <a:tc>
                  <a:txBody>
                    <a:bodyPr/>
                    <a:lstStyle/>
                    <a:p>
                      <a:pPr algn="ctr">
                        <a:lnSpc>
                          <a:spcPct val="107000"/>
                        </a:lnSpc>
                        <a:spcAft>
                          <a:spcPts val="0"/>
                        </a:spcAft>
                      </a:pPr>
                      <a:r>
                        <a:rPr lang="es-CR" sz="1100">
                          <a:effectLst/>
                        </a:rPr>
                        <a:t>Gestión de Despido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Denunciado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Observaciones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93002">
                <a:tc>
                  <a:txBody>
                    <a:bodyPr/>
                    <a:lstStyle/>
                    <a:p>
                      <a:pPr algn="ctr">
                        <a:lnSpc>
                          <a:spcPct val="107000"/>
                        </a:lnSpc>
                        <a:spcAft>
                          <a:spcPts val="0"/>
                        </a:spcAft>
                      </a:pPr>
                      <a:r>
                        <a:rPr lang="es-CR" sz="1100">
                          <a:effectLst/>
                        </a:rPr>
                        <a:t> </a:t>
                      </a:r>
                    </a:p>
                    <a:p>
                      <a:pPr algn="ctr">
                        <a:lnSpc>
                          <a:spcPct val="107000"/>
                        </a:lnSpc>
                        <a:spcAft>
                          <a:spcPts val="0"/>
                        </a:spcAft>
                      </a:pPr>
                      <a:r>
                        <a:rPr lang="es-CR" sz="1100">
                          <a:effectLst/>
                        </a:rPr>
                        <a:t>GD-220-2019</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 </a:t>
                      </a:r>
                    </a:p>
                    <a:p>
                      <a:pPr algn="ctr">
                        <a:lnSpc>
                          <a:spcPct val="107000"/>
                        </a:lnSpc>
                        <a:spcAft>
                          <a:spcPts val="0"/>
                        </a:spcAft>
                      </a:pPr>
                      <a:r>
                        <a:rPr lang="es-CR" sz="1100">
                          <a:effectLst/>
                        </a:rPr>
                        <a:t>Grace Rojas Pérez</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CR" sz="1100">
                          <a:effectLst/>
                        </a:rPr>
                        <a:t>Transgresión a la moral docente, ofensas al superior jerárquico y al Ministerio de Educación Pública en general (caso mediatizado)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80120">
                <a:tc>
                  <a:txBody>
                    <a:bodyPr/>
                    <a:lstStyle/>
                    <a:p>
                      <a:pPr algn="ctr">
                        <a:lnSpc>
                          <a:spcPct val="107000"/>
                        </a:lnSpc>
                        <a:spcAft>
                          <a:spcPts val="0"/>
                        </a:spcAft>
                      </a:pPr>
                      <a:r>
                        <a:rPr lang="es-CR" sz="1100">
                          <a:effectLst/>
                        </a:rPr>
                        <a:t> </a:t>
                      </a:r>
                    </a:p>
                    <a:p>
                      <a:pPr algn="ctr">
                        <a:lnSpc>
                          <a:spcPct val="107000"/>
                        </a:lnSpc>
                        <a:spcAft>
                          <a:spcPts val="0"/>
                        </a:spcAft>
                      </a:pPr>
                      <a:r>
                        <a:rPr lang="es-CR" sz="1100">
                          <a:effectLst/>
                        </a:rPr>
                        <a:t>GD-278-2019</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 </a:t>
                      </a:r>
                    </a:p>
                    <a:p>
                      <a:pPr algn="ctr">
                        <a:lnSpc>
                          <a:spcPct val="107000"/>
                        </a:lnSpc>
                        <a:spcAft>
                          <a:spcPts val="0"/>
                        </a:spcAft>
                      </a:pPr>
                      <a:r>
                        <a:rPr lang="es-CR" sz="1100">
                          <a:effectLst/>
                        </a:rPr>
                        <a:t>Johel Quesada Camacho*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CR" sz="1100">
                          <a:effectLst/>
                        </a:rPr>
                        <a:t>Incumplimiento deberes, probidad, moralidad, extralimitación funciones y control interno de un director en casos de huelga, mala fe en su proceder</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96144">
                <a:tc>
                  <a:txBody>
                    <a:bodyPr/>
                    <a:lstStyle/>
                    <a:p>
                      <a:pPr algn="ctr">
                        <a:lnSpc>
                          <a:spcPct val="107000"/>
                        </a:lnSpc>
                        <a:spcAft>
                          <a:spcPts val="0"/>
                        </a:spcAft>
                      </a:pPr>
                      <a:r>
                        <a:rPr lang="es-CR" sz="1100">
                          <a:effectLst/>
                        </a:rPr>
                        <a:t> </a:t>
                      </a:r>
                    </a:p>
                    <a:p>
                      <a:pPr algn="ctr">
                        <a:lnSpc>
                          <a:spcPct val="107000"/>
                        </a:lnSpc>
                        <a:spcAft>
                          <a:spcPts val="0"/>
                        </a:spcAft>
                      </a:pPr>
                      <a:r>
                        <a:rPr lang="es-CR" sz="1100">
                          <a:effectLst/>
                        </a:rPr>
                        <a:t>GD-92-2019</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 </a:t>
                      </a:r>
                    </a:p>
                    <a:p>
                      <a:pPr algn="ctr">
                        <a:lnSpc>
                          <a:spcPct val="107000"/>
                        </a:lnSpc>
                        <a:spcAft>
                          <a:spcPts val="0"/>
                        </a:spcAft>
                      </a:pPr>
                      <a:r>
                        <a:rPr lang="es-CR" sz="1100">
                          <a:effectLst/>
                        </a:rPr>
                        <a:t>Sira Varela Quesada</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CR" sz="1100" dirty="0">
                          <a:effectLst/>
                        </a:rPr>
                        <a:t>Caso de probidad directora institucional (caso mediatizado)</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2" name="Rectangle 3"/>
          <p:cNvSpPr>
            <a:spLocks noChangeArrowheads="1"/>
          </p:cNvSpPr>
          <p:nvPr/>
        </p:nvSpPr>
        <p:spPr bwMode="auto">
          <a:xfrm>
            <a:off x="6232112" y="2882269"/>
            <a:ext cx="21672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CR" altLang="es-C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s-CR" altLang="es-CR" sz="1800" b="0" i="0" u="none" strike="noStrike" cap="none" normalizeH="0" baseline="0" dirty="0" smtClean="0">
              <a:ln>
                <a:noFill/>
              </a:ln>
              <a:solidFill>
                <a:schemeClr val="tx1"/>
              </a:solidFill>
              <a:effectLst/>
              <a:latin typeface="Arial" panose="020B0604020202020204" pitchFamily="34" charset="0"/>
            </a:endParaRPr>
          </a:p>
        </p:txBody>
      </p:sp>
      <p:sp>
        <p:nvSpPr>
          <p:cNvPr id="13" name="Rectángulo 12"/>
          <p:cNvSpPr/>
          <p:nvPr/>
        </p:nvSpPr>
        <p:spPr>
          <a:xfrm>
            <a:off x="-404813" y="4794588"/>
            <a:ext cx="4572001" cy="369332"/>
          </a:xfrm>
          <a:prstGeom prst="rect">
            <a:avLst/>
          </a:prstGeom>
        </p:spPr>
        <p:txBody>
          <a:bodyPr>
            <a:spAutoFit/>
          </a:bodyPr>
          <a:lstStyle/>
          <a:p>
            <a:pPr lvl="5" eaLnBrk="0" fontAlgn="base" hangingPunct="0">
              <a:spcBef>
                <a:spcPct val="0"/>
              </a:spcBef>
              <a:spcAft>
                <a:spcPct val="0"/>
              </a:spcAft>
            </a:pPr>
            <a:r>
              <a:rPr lang="es-CR" altLang="es-CR" dirty="0" smtClean="0">
                <a:latin typeface="Calibri" panose="020F0502020204030204" pitchFamily="34" charset="0"/>
                <a:ea typeface="Calibri" panose="020F0502020204030204" pitchFamily="34" charset="0"/>
                <a:cs typeface="Times New Roman" panose="02020603050405020304" pitchFamily="18" charset="0"/>
              </a:rPr>
              <a:t>.</a:t>
            </a:r>
            <a:endParaRPr lang="es-CR" altLang="es-CR" sz="800" dirty="0"/>
          </a:p>
        </p:txBody>
      </p:sp>
    </p:spTree>
    <p:extLst>
      <p:ext uri="{BB962C8B-B14F-4D97-AF65-F5344CB8AC3E}">
        <p14:creationId xmlns:p14="http://schemas.microsoft.com/office/powerpoint/2010/main" val="79433777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         Aspecto importante </a:t>
            </a:r>
            <a:endParaRPr lang="es-CR"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14</a:t>
            </a:fld>
            <a:endParaRPr lang="es-ES"/>
          </a:p>
        </p:txBody>
      </p:sp>
      <p:sp>
        <p:nvSpPr>
          <p:cNvPr id="6" name="Rectángulo 5"/>
          <p:cNvSpPr/>
          <p:nvPr/>
        </p:nvSpPr>
        <p:spPr>
          <a:xfrm>
            <a:off x="2051720" y="2852936"/>
            <a:ext cx="4572000" cy="2153731"/>
          </a:xfrm>
          <a:prstGeom prst="rect">
            <a:avLst/>
          </a:prstGeom>
        </p:spPr>
        <p:txBody>
          <a:bodyPr>
            <a:spAutoFit/>
          </a:bodyPr>
          <a:lstStyle/>
          <a:p>
            <a:pPr lvl="0" algn="just">
              <a:lnSpc>
                <a:spcPct val="107000"/>
              </a:lnSpc>
              <a:spcAft>
                <a:spcPts val="800"/>
              </a:spcAft>
            </a:pPr>
            <a:r>
              <a:rPr lang="es-CR" dirty="0">
                <a:latin typeface="Calibri" panose="020F0502020204030204" pitchFamily="34" charset="0"/>
                <a:ea typeface="Calibri" panose="020F0502020204030204" pitchFamily="34" charset="0"/>
                <a:cs typeface="Times New Roman" panose="02020603050405020304" pitchFamily="18" charset="0"/>
              </a:rPr>
              <a:t>*</a:t>
            </a:r>
            <a:r>
              <a:rPr lang="es-CR" dirty="0" smtClean="0">
                <a:latin typeface="Calibri" panose="020F0502020204030204" pitchFamily="34" charset="0"/>
                <a:ea typeface="Calibri" panose="020F0502020204030204" pitchFamily="34" charset="0"/>
                <a:cs typeface="Times New Roman" panose="02020603050405020304" pitchFamily="18" charset="0"/>
              </a:rPr>
              <a:t> Caso </a:t>
            </a:r>
            <a:r>
              <a:rPr lang="es-CR" dirty="0">
                <a:latin typeface="Calibri" panose="020F0502020204030204" pitchFamily="34" charset="0"/>
                <a:ea typeface="Calibri" panose="020F0502020204030204" pitchFamily="34" charset="0"/>
                <a:cs typeface="Times New Roman" panose="02020603050405020304" pitchFamily="18" charset="0"/>
              </a:rPr>
              <a:t>cuya resolución de I instancia fue notificada en noviembre de 2020; sin embargo, por estar aún pendiente la firmeza, es valioso resaltarla debido a su importancia con ocasión del enfoque que se le dio por los casos de huelga. A efectos aclaratorios, esta GD no fue contabilizada en los gráficos precedentes.</a:t>
            </a:r>
            <a:endParaRPr lang="es-C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862058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R" sz="4000" dirty="0" smtClean="0"/>
              <a:t>Gestiones de despido en trámite</a:t>
            </a:r>
            <a:endParaRPr lang="es-CR" sz="40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15</a:t>
            </a:fld>
            <a:endParaRPr lang="es-ES"/>
          </a:p>
        </p:txBody>
      </p:sp>
      <p:graphicFrame>
        <p:nvGraphicFramePr>
          <p:cNvPr id="6" name="Tabla 5"/>
          <p:cNvGraphicFramePr>
            <a:graphicFrameLocks noGrp="1"/>
          </p:cNvGraphicFramePr>
          <p:nvPr>
            <p:extLst>
              <p:ext uri="{D42A27DB-BD31-4B8C-83A1-F6EECF244321}">
                <p14:modId xmlns:p14="http://schemas.microsoft.com/office/powerpoint/2010/main" val="2137761986"/>
              </p:ext>
            </p:extLst>
          </p:nvPr>
        </p:nvGraphicFramePr>
        <p:xfrm>
          <a:off x="1702524" y="2708920"/>
          <a:ext cx="5605780" cy="3405884"/>
        </p:xfrm>
        <a:graphic>
          <a:graphicData uri="http://schemas.openxmlformats.org/drawingml/2006/table">
            <a:tbl>
              <a:tblPr firstRow="1" firstCol="1" bandRow="1">
                <a:tableStyleId>{5C22544A-7EE6-4342-B048-85BDC9FD1C3A}</a:tableStyleId>
              </a:tblPr>
              <a:tblGrid>
                <a:gridCol w="1975485"/>
                <a:gridCol w="1947545"/>
                <a:gridCol w="1682750"/>
              </a:tblGrid>
              <a:tr h="0">
                <a:tc>
                  <a:txBody>
                    <a:bodyPr/>
                    <a:lstStyle/>
                    <a:p>
                      <a:pPr algn="ctr">
                        <a:lnSpc>
                          <a:spcPct val="107000"/>
                        </a:lnSpc>
                        <a:spcAft>
                          <a:spcPts val="0"/>
                        </a:spcAft>
                      </a:pPr>
                      <a:r>
                        <a:rPr lang="es-CR" sz="1100" dirty="0">
                          <a:effectLst/>
                        </a:rPr>
                        <a:t>Tipo de falta disciplinaria</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N° de Gestiones de Despido en trámite 2018 (1), 2019 y 2020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N° de Gestiones de Despido en trámite 2021</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s-CR" sz="1100">
                          <a:effectLst/>
                        </a:rPr>
                        <a:t>Agresión a menores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6</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2</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s-CR" sz="1100">
                          <a:effectLst/>
                        </a:rPr>
                        <a:t>Incumplimiento de deberes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1</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1</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s-CR" sz="1100">
                          <a:effectLst/>
                        </a:rPr>
                        <a:t>Probidad, fiscalización y control interno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19</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7</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s-CR" sz="1100">
                          <a:effectLst/>
                        </a:rPr>
                        <a:t>Falta de idoneidad por condena penal</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1</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dirty="0">
                          <a:effectLst/>
                        </a:rPr>
                        <a:t>-</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s-CR" sz="1100">
                          <a:effectLst/>
                        </a:rPr>
                        <a:t>Hurto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3</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s-CR" sz="1100">
                          <a:effectLst/>
                        </a:rPr>
                        <a:t>Puesta en peligro de un estudiante</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1</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s-CR" sz="1100">
                          <a:effectLst/>
                        </a:rPr>
                        <a:t>Huelga</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1</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s-CR" sz="1100">
                          <a:effectLst/>
                        </a:rPr>
                        <a:t>Violación a la prohibición o a una incapacidad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1</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1</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s-CR" sz="1100">
                          <a:effectLst/>
                        </a:rPr>
                        <a:t>Malversación de fondos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1</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35681">
                <a:tc>
                  <a:txBody>
                    <a:bodyPr/>
                    <a:lstStyle/>
                    <a:p>
                      <a:pPr algn="ctr">
                        <a:lnSpc>
                          <a:spcPct val="107000"/>
                        </a:lnSpc>
                        <a:spcAft>
                          <a:spcPts val="0"/>
                        </a:spcAft>
                      </a:pPr>
                      <a:r>
                        <a:rPr lang="es-CR" sz="1100">
                          <a:effectLst/>
                        </a:rPr>
                        <a:t>TOTAL</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33</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dirty="0">
                          <a:effectLst/>
                        </a:rPr>
                        <a:t>12</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8" name="Rectángulo 7"/>
          <p:cNvSpPr/>
          <p:nvPr/>
        </p:nvSpPr>
        <p:spPr>
          <a:xfrm>
            <a:off x="1258888" y="1847087"/>
            <a:ext cx="6049416" cy="1200329"/>
          </a:xfrm>
          <a:prstGeom prst="rect">
            <a:avLst/>
          </a:prstGeom>
        </p:spPr>
        <p:txBody>
          <a:bodyPr wrap="square">
            <a:spAutoFit/>
          </a:bodyPr>
          <a:lstStyle/>
          <a:p>
            <a:r>
              <a:rPr lang="es-CR" altLang="es-CR" dirty="0" smtClean="0">
                <a:latin typeface="Calibri" panose="020F0502020204030204" pitchFamily="34" charset="0"/>
                <a:ea typeface="Calibri" panose="020F0502020204030204" pitchFamily="34" charset="0"/>
                <a:cs typeface="Times New Roman" panose="02020603050405020304" pitchFamily="18" charset="0"/>
              </a:rPr>
              <a:t>** Acá </a:t>
            </a:r>
            <a:r>
              <a:rPr lang="es-CR" altLang="es-CR" dirty="0">
                <a:latin typeface="Calibri" panose="020F0502020204030204" pitchFamily="34" charset="0"/>
                <a:ea typeface="Calibri" panose="020F0502020204030204" pitchFamily="34" charset="0"/>
                <a:cs typeface="Times New Roman" panose="02020603050405020304" pitchFamily="18" charset="0"/>
              </a:rPr>
              <a:t>se contemplan los casos pendientes de resolución en II instancia pues aún no han </a:t>
            </a:r>
            <a:r>
              <a:rPr lang="es-CR" altLang="es-CR" dirty="0" smtClean="0">
                <a:latin typeface="Calibri" panose="020F0502020204030204" pitchFamily="34" charset="0"/>
                <a:ea typeface="Calibri" panose="020F0502020204030204" pitchFamily="34" charset="0"/>
                <a:cs typeface="Times New Roman" panose="02020603050405020304" pitchFamily="18" charset="0"/>
              </a:rPr>
              <a:t>finalizado</a:t>
            </a:r>
          </a:p>
          <a:p>
            <a:endParaRPr lang="es-CR" altLang="es-CR" dirty="0" smtClean="0">
              <a:latin typeface="Calibri" panose="020F0502020204030204" pitchFamily="34" charset="0"/>
              <a:ea typeface="Calibri" panose="020F0502020204030204" pitchFamily="34" charset="0"/>
              <a:cs typeface="Times New Roman" panose="02020603050405020304" pitchFamily="18" charset="0"/>
            </a:endParaRPr>
          </a:p>
          <a:p>
            <a:endParaRPr lang="es-CR" dirty="0"/>
          </a:p>
        </p:txBody>
      </p:sp>
    </p:spTree>
    <p:extLst>
      <p:ext uri="{BB962C8B-B14F-4D97-AF65-F5344CB8AC3E}">
        <p14:creationId xmlns:p14="http://schemas.microsoft.com/office/powerpoint/2010/main" val="326976258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R" sz="4000" dirty="0" smtClean="0"/>
              <a:t> </a:t>
            </a:r>
            <a:r>
              <a:rPr lang="es-CR" sz="4000" dirty="0"/>
              <a:t>G</a:t>
            </a:r>
            <a:r>
              <a:rPr lang="es-CR" sz="4000" dirty="0" smtClean="0"/>
              <a:t>estiones </a:t>
            </a:r>
            <a:r>
              <a:rPr lang="es-CR" sz="4000" dirty="0" smtClean="0"/>
              <a:t>de despido</a:t>
            </a:r>
            <a:endParaRPr lang="es-CR" sz="40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16</a:t>
            </a:fld>
            <a:endParaRPr lang="es-ES"/>
          </a:p>
        </p:txBody>
      </p:sp>
      <p:graphicFrame>
        <p:nvGraphicFramePr>
          <p:cNvPr id="6" name="Gráfico 5"/>
          <p:cNvGraphicFramePr/>
          <p:nvPr>
            <p:extLst>
              <p:ext uri="{D42A27DB-BD31-4B8C-83A1-F6EECF244321}">
                <p14:modId xmlns:p14="http://schemas.microsoft.com/office/powerpoint/2010/main" val="1069957391"/>
              </p:ext>
            </p:extLst>
          </p:nvPr>
        </p:nvGraphicFramePr>
        <p:xfrm>
          <a:off x="1828800" y="2564904"/>
          <a:ext cx="5486400" cy="24642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4670107"/>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CR" altLang="es-CR" sz="44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s-CR" altLang="es-CR" sz="44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s-CR" altLang="es-CR" sz="4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s-CR" altLang="es-CR" sz="4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s-CR" altLang="es-CR" sz="44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s-CR" altLang="es-CR" sz="44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s-CR" altLang="es-CR" sz="44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s-CR" altLang="es-CR" sz="44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s-CR" altLang="es-CR" sz="4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s-CR" altLang="es-CR" sz="4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s-CR" altLang="es-CR" sz="44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s-CR" altLang="es-CR" sz="44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s-CR" altLang="es-CR" sz="4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s-CR" altLang="es-CR" sz="4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s-CR" altLang="es-CR" sz="44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s-CR" altLang="es-CR" sz="44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s-CR" altLang="es-CR" sz="4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s-CR" altLang="es-CR" sz="4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s-CR" altLang="es-CR" sz="44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s-CR" altLang="es-CR" sz="44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s-CR" altLang="es-CR" sz="4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a:r>
            <a:br>
              <a:rPr lang="es-CR" altLang="es-CR" sz="44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br>
            <a:r>
              <a:rPr lang="es-CR" altLang="es-CR" sz="800" dirty="0">
                <a:solidFill>
                  <a:schemeClr val="tx1"/>
                </a:solidFill>
              </a:rPr>
              <a:t/>
            </a:r>
            <a:br>
              <a:rPr lang="es-CR" altLang="es-CR" sz="800" dirty="0">
                <a:solidFill>
                  <a:schemeClr val="tx1"/>
                </a:solidFill>
              </a:rPr>
            </a:br>
            <a:r>
              <a:rPr lang="es-CR" altLang="es-CR" sz="40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ACUERDOS DE DESPIDO EJECUTADOS</a:t>
            </a:r>
            <a:endParaRPr lang="es-CR" sz="4000"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17</a:t>
            </a:fld>
            <a:endParaRPr lang="es-ES"/>
          </a:p>
        </p:txBody>
      </p:sp>
      <p:graphicFrame>
        <p:nvGraphicFramePr>
          <p:cNvPr id="6" name="Tabla 5"/>
          <p:cNvGraphicFramePr>
            <a:graphicFrameLocks noGrp="1"/>
          </p:cNvGraphicFramePr>
          <p:nvPr>
            <p:extLst>
              <p:ext uri="{D42A27DB-BD31-4B8C-83A1-F6EECF244321}">
                <p14:modId xmlns:p14="http://schemas.microsoft.com/office/powerpoint/2010/main" val="2976310817"/>
              </p:ext>
            </p:extLst>
          </p:nvPr>
        </p:nvGraphicFramePr>
        <p:xfrm>
          <a:off x="1835697" y="2780927"/>
          <a:ext cx="5326151" cy="1976812"/>
        </p:xfrm>
        <a:graphic>
          <a:graphicData uri="http://schemas.openxmlformats.org/drawingml/2006/table">
            <a:tbl>
              <a:tblPr firstRow="1" firstCol="1" bandRow="1">
                <a:tableStyleId>{5C22544A-7EE6-4342-B048-85BDC9FD1C3A}</a:tableStyleId>
              </a:tblPr>
              <a:tblGrid>
                <a:gridCol w="2033676"/>
                <a:gridCol w="1890395"/>
                <a:gridCol w="1402080"/>
              </a:tblGrid>
              <a:tr h="282402">
                <a:tc>
                  <a:txBody>
                    <a:bodyPr/>
                    <a:lstStyle/>
                    <a:p>
                      <a:pPr algn="ctr">
                        <a:lnSpc>
                          <a:spcPct val="107000"/>
                        </a:lnSpc>
                        <a:spcAft>
                          <a:spcPts val="0"/>
                        </a:spcAft>
                      </a:pPr>
                      <a:r>
                        <a:rPr lang="es-CR" sz="1100">
                          <a:effectLst/>
                        </a:rPr>
                        <a:t>Tipo de falta disciplinaria</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Docentes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Administrativos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2402">
                <a:tc>
                  <a:txBody>
                    <a:bodyPr/>
                    <a:lstStyle/>
                    <a:p>
                      <a:pPr>
                        <a:lnSpc>
                          <a:spcPct val="107000"/>
                        </a:lnSpc>
                        <a:spcAft>
                          <a:spcPts val="0"/>
                        </a:spcAft>
                      </a:pPr>
                      <a:r>
                        <a:rPr lang="es-CR" sz="1100">
                          <a:effectLst/>
                        </a:rPr>
                        <a:t>Agresión a Ministro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1</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2402">
                <a:tc>
                  <a:txBody>
                    <a:bodyPr/>
                    <a:lstStyle/>
                    <a:p>
                      <a:pPr>
                        <a:lnSpc>
                          <a:spcPct val="107000"/>
                        </a:lnSpc>
                        <a:spcAft>
                          <a:spcPts val="0"/>
                        </a:spcAft>
                      </a:pPr>
                      <a:r>
                        <a:rPr lang="es-CR" sz="1100">
                          <a:effectLst/>
                        </a:rPr>
                        <a:t>Agresión a menores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1</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64802">
                <a:tc>
                  <a:txBody>
                    <a:bodyPr/>
                    <a:lstStyle/>
                    <a:p>
                      <a:pPr>
                        <a:lnSpc>
                          <a:spcPct val="107000"/>
                        </a:lnSpc>
                        <a:spcAft>
                          <a:spcPts val="0"/>
                        </a:spcAft>
                      </a:pPr>
                      <a:r>
                        <a:rPr lang="es-CR" sz="1100">
                          <a:effectLst/>
                        </a:rPr>
                        <a:t>Probidad, fiscalización y control interno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2</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2402">
                <a:tc>
                  <a:txBody>
                    <a:bodyPr/>
                    <a:lstStyle/>
                    <a:p>
                      <a:pPr>
                        <a:lnSpc>
                          <a:spcPct val="107000"/>
                        </a:lnSpc>
                        <a:spcAft>
                          <a:spcPts val="0"/>
                        </a:spcAft>
                      </a:pPr>
                      <a:r>
                        <a:rPr lang="es-CR" sz="1100">
                          <a:effectLst/>
                        </a:rPr>
                        <a:t>Huelga</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3</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2402">
                <a:tc>
                  <a:txBody>
                    <a:bodyPr/>
                    <a:lstStyle/>
                    <a:p>
                      <a:pPr algn="ctr">
                        <a:lnSpc>
                          <a:spcPct val="107000"/>
                        </a:lnSpc>
                        <a:spcAft>
                          <a:spcPts val="0"/>
                        </a:spcAft>
                      </a:pPr>
                      <a:r>
                        <a:rPr lang="es-CR" sz="1100">
                          <a:effectLst/>
                        </a:rPr>
                        <a:t>TOTAL</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a:effectLst/>
                        </a:rPr>
                        <a:t>7</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R" sz="1100" dirty="0">
                          <a:effectLst/>
                        </a:rPr>
                        <a:t> </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057079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4" name="3 Marcador de número de diapositiva"/>
          <p:cNvSpPr>
            <a:spLocks noGrp="1"/>
          </p:cNvSpPr>
          <p:nvPr>
            <p:ph type="sldNum" sz="quarter" idx="12"/>
          </p:nvPr>
        </p:nvSpPr>
        <p:spPr/>
        <p:txBody>
          <a:bodyPr/>
          <a:lstStyle/>
          <a:p>
            <a:fld id="{577E2933-750B-4D76-BF9B-1A9D34EBAF29}" type="slidenum">
              <a:rPr lang="es-ES" smtClean="0"/>
              <a:pPr/>
              <a:t>18</a:t>
            </a:fld>
            <a:endParaRPr lang="es-ES"/>
          </a:p>
        </p:txBody>
      </p:sp>
      <p:sp>
        <p:nvSpPr>
          <p:cNvPr id="5" name="CuadroTexto 4"/>
          <p:cNvSpPr txBox="1"/>
          <p:nvPr/>
        </p:nvSpPr>
        <p:spPr>
          <a:xfrm>
            <a:off x="539552" y="1772816"/>
            <a:ext cx="7766248" cy="3924151"/>
          </a:xfrm>
          <a:prstGeom prst="rect">
            <a:avLst/>
          </a:prstGeom>
          <a:noFill/>
        </p:spPr>
        <p:txBody>
          <a:bodyPr wrap="square" rtlCol="0">
            <a:spAutoFit/>
          </a:bodyPr>
          <a:lstStyle/>
          <a:p>
            <a:pPr algn="ctr">
              <a:lnSpc>
                <a:spcPct val="150000"/>
              </a:lnSpc>
            </a:pPr>
            <a:r>
              <a:rPr lang="es-ES" sz="2800" b="1" u="sng" dirty="0">
                <a:solidFill>
                  <a:schemeClr val="tx2"/>
                </a:solidFill>
                <a:latin typeface="Arial" panose="020B0604020202020204" pitchFamily="34" charset="0"/>
                <a:cs typeface="Arial" panose="020B0604020202020204" pitchFamily="34" charset="0"/>
              </a:rPr>
              <a:t>Principales obstáculos por superar</a:t>
            </a:r>
          </a:p>
          <a:p>
            <a:pPr algn="just">
              <a:lnSpc>
                <a:spcPct val="150000"/>
              </a:lnSpc>
            </a:pPr>
            <a:endParaRPr lang="es-ES" sz="1400" b="1" dirty="0">
              <a:latin typeface="Arial" panose="020B0604020202020204" pitchFamily="34" charset="0"/>
              <a:cs typeface="Arial" panose="020B0604020202020204" pitchFamily="34" charset="0"/>
            </a:endParaRPr>
          </a:p>
          <a:p>
            <a:pPr marL="342900" indent="-342900" algn="just">
              <a:lnSpc>
                <a:spcPct val="150000"/>
              </a:lnSpc>
              <a:buAutoNum type="arabicPeriod"/>
            </a:pPr>
            <a:r>
              <a:rPr lang="es-ES" sz="1400" dirty="0" smtClean="0">
                <a:latin typeface="Arial" panose="020B0604020202020204" pitchFamily="34" charset="0"/>
                <a:cs typeface="Arial" panose="020B0604020202020204" pitchFamily="34" charset="0"/>
              </a:rPr>
              <a:t>La reciente suspensión del ciclo lectivo, y su consecuente impacto en la tramitología de los expedientes disciplinarios.</a:t>
            </a:r>
          </a:p>
          <a:p>
            <a:pPr algn="just">
              <a:lnSpc>
                <a:spcPct val="150000"/>
              </a:lnSpc>
            </a:pPr>
            <a:endParaRPr lang="es-ES" sz="1400" dirty="0">
              <a:latin typeface="Arial" panose="020B0604020202020204" pitchFamily="34" charset="0"/>
              <a:cs typeface="Arial" panose="020B0604020202020204" pitchFamily="34" charset="0"/>
            </a:endParaRPr>
          </a:p>
          <a:p>
            <a:pPr marL="342900" indent="-342900" algn="just">
              <a:lnSpc>
                <a:spcPct val="150000"/>
              </a:lnSpc>
              <a:buAutoNum type="arabicPeriod" startAt="2"/>
            </a:pPr>
            <a:r>
              <a:rPr lang="es-ES" sz="1400" dirty="0" smtClean="0">
                <a:latin typeface="Arial" panose="020B0604020202020204" pitchFamily="34" charset="0"/>
                <a:cs typeface="Arial" panose="020B0604020202020204" pitchFamily="34" charset="0"/>
              </a:rPr>
              <a:t>La tramitación exitosa a nivel de Dirección Genera de Servicio Civil, a partir </a:t>
            </a:r>
            <a:r>
              <a:rPr lang="es-ES" sz="1400" dirty="0">
                <a:latin typeface="Arial" panose="020B0604020202020204" pitchFamily="34" charset="0"/>
                <a:cs typeface="Arial" panose="020B0604020202020204" pitchFamily="34" charset="0"/>
              </a:rPr>
              <a:t>de la reciente suspensión del ciclo </a:t>
            </a:r>
            <a:r>
              <a:rPr lang="es-ES" sz="1400" dirty="0" smtClean="0">
                <a:latin typeface="Arial" panose="020B0604020202020204" pitchFamily="34" charset="0"/>
                <a:cs typeface="Arial" panose="020B0604020202020204" pitchFamily="34" charset="0"/>
              </a:rPr>
              <a:t>lectivo, a efectos de lograr ubicar a las partes involucradas para la atención de las audiencias respectivas.</a:t>
            </a:r>
          </a:p>
          <a:p>
            <a:pPr algn="just">
              <a:lnSpc>
                <a:spcPct val="150000"/>
              </a:lnSpc>
            </a:pPr>
            <a:endParaRPr lang="es-ES" sz="1400"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3. </a:t>
            </a:r>
            <a:r>
              <a:rPr lang="es-ES" sz="1400" dirty="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La efectiva / equitativa distribución de trabajo, ante la falta de personal en la Unidad. </a:t>
            </a:r>
            <a:endParaRPr lang="es-ES" sz="1400" dirty="0">
              <a:latin typeface="Arial" panose="020B0604020202020204" pitchFamily="34" charset="0"/>
              <a:cs typeface="Arial" panose="020B0604020202020204" pitchFamily="34" charset="0"/>
            </a:endParaRPr>
          </a:p>
          <a:p>
            <a:endParaRPr lang="es-CR" dirty="0"/>
          </a:p>
        </p:txBody>
      </p:sp>
    </p:spTree>
    <p:extLst>
      <p:ext uri="{BB962C8B-B14F-4D97-AF65-F5344CB8AC3E}">
        <p14:creationId xmlns:p14="http://schemas.microsoft.com/office/powerpoint/2010/main" val="989238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508105"/>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de Trámite Rápido</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 I CUATRIMESTRE 2021</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19</a:t>
            </a:fld>
            <a:endParaRPr lang="es-ES" dirty="0"/>
          </a:p>
        </p:txBody>
      </p:sp>
    </p:spTree>
    <p:extLst>
      <p:ext uri="{BB962C8B-B14F-4D97-AF65-F5344CB8AC3E}">
        <p14:creationId xmlns:p14="http://schemas.microsoft.com/office/powerpoint/2010/main" val="21315835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508105"/>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Departamento o Unidad</a:t>
            </a: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a:t>
            </a:r>
            <a:r>
              <a:rPr lang="es-CR" sz="2800" b="1" u="sng">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Gestión – I CUATRIMESTRE 2021</a:t>
            </a:r>
            <a:endPar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2</a:t>
            </a:fld>
            <a:endParaRPr lang="es-ES" dirty="0"/>
          </a:p>
        </p:txBody>
      </p:sp>
    </p:spTree>
    <p:extLst>
      <p:ext uri="{BB962C8B-B14F-4D97-AF65-F5344CB8AC3E}">
        <p14:creationId xmlns:p14="http://schemas.microsoft.com/office/powerpoint/2010/main" val="3007734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20</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493024" y="1484784"/>
            <a:ext cx="8229600" cy="4708981"/>
          </a:xfrm>
          <a:prstGeom prst="rect">
            <a:avLst/>
          </a:prstGeom>
        </p:spPr>
        <p:txBody>
          <a:bodyPr wrap="square">
            <a:spAutoFit/>
          </a:bodyPr>
          <a:lstStyle/>
          <a:p>
            <a:pPr algn="ctr">
              <a:lnSpc>
                <a:spcPct val="150000"/>
              </a:lnSpc>
            </a:pPr>
            <a:r>
              <a:rPr lang="es-ES" sz="2800" b="1" u="sng" dirty="0">
                <a:solidFill>
                  <a:schemeClr val="tx2"/>
                </a:solidFill>
                <a:latin typeface="Bookman Old Style" panose="02050604050505020204" pitchFamily="18" charset="0"/>
              </a:rPr>
              <a:t>Objetivos y </a:t>
            </a:r>
            <a:r>
              <a:rPr lang="es-ES" sz="2800" b="1" u="sng" dirty="0" smtClean="0">
                <a:solidFill>
                  <a:schemeClr val="tx2"/>
                </a:solidFill>
                <a:latin typeface="Bookman Old Style" panose="02050604050505020204" pitchFamily="18" charset="0"/>
              </a:rPr>
              <a:t>resultados</a:t>
            </a:r>
          </a:p>
          <a:p>
            <a:pPr algn="ctr">
              <a:lnSpc>
                <a:spcPct val="150000"/>
              </a:lnSpc>
            </a:pPr>
            <a:endParaRPr lang="es-ES" sz="2800" b="1" u="sng" dirty="0">
              <a:solidFill>
                <a:schemeClr val="tx2"/>
              </a:solidFill>
              <a:latin typeface="Arial" panose="020B0604020202020204" pitchFamily="34" charset="0"/>
            </a:endParaRPr>
          </a:p>
          <a:p>
            <a:pPr>
              <a:lnSpc>
                <a:spcPct val="150000"/>
              </a:lnSpc>
            </a:pPr>
            <a:r>
              <a:rPr lang="es-ES" b="1" u="sng" dirty="0">
                <a:latin typeface="Bookman Old Style" panose="02050604050505020204" pitchFamily="18" charset="0"/>
                <a:cs typeface="Arial" panose="020B0604020202020204" pitchFamily="34" charset="0"/>
              </a:rPr>
              <a:t>1 Objetivo</a:t>
            </a:r>
            <a:r>
              <a:rPr lang="es-ES" dirty="0">
                <a:latin typeface="Bookman Old Style" panose="02050604050505020204" pitchFamily="18" charset="0"/>
                <a:cs typeface="Arial" panose="020B0604020202020204" pitchFamily="34" charset="0"/>
              </a:rPr>
              <a:t>: Atención y trámite de todas las causas disciplinarias iniciadas y asignadas durante el período en estudio</a:t>
            </a:r>
          </a:p>
          <a:p>
            <a:pPr>
              <a:lnSpc>
                <a:spcPct val="150000"/>
              </a:lnSpc>
            </a:pPr>
            <a:r>
              <a:rPr lang="es-ES" b="1" u="sng" dirty="0">
                <a:latin typeface="Bookman Old Style" panose="02050604050505020204" pitchFamily="18" charset="0"/>
                <a:cs typeface="Arial" panose="020B0604020202020204" pitchFamily="34" charset="0"/>
              </a:rPr>
              <a:t>Resultado:</a:t>
            </a:r>
            <a:r>
              <a:rPr lang="es-ES" b="1" dirty="0">
                <a:latin typeface="Bookman Old Style" panose="02050604050505020204" pitchFamily="18" charset="0"/>
                <a:cs typeface="Arial" panose="020B0604020202020204" pitchFamily="34" charset="0"/>
              </a:rPr>
              <a:t> </a:t>
            </a:r>
            <a:r>
              <a:rPr lang="es-ES" dirty="0">
                <a:latin typeface="Bookman Old Style" panose="02050604050505020204" pitchFamily="18" charset="0"/>
                <a:cs typeface="Arial" panose="020B0604020202020204" pitchFamily="34" charset="0"/>
              </a:rPr>
              <a:t>La Totalidad de las causas han sido atendidas y tramitadas</a:t>
            </a:r>
          </a:p>
          <a:p>
            <a:pPr>
              <a:lnSpc>
                <a:spcPct val="150000"/>
              </a:lnSpc>
            </a:pPr>
            <a:r>
              <a:rPr lang="es-ES" b="1" u="sng" dirty="0">
                <a:latin typeface="Bookman Old Style" panose="02050604050505020204" pitchFamily="18" charset="0"/>
                <a:cs typeface="Arial" panose="020B0604020202020204" pitchFamily="34" charset="0"/>
              </a:rPr>
              <a:t>2 Objetivo</a:t>
            </a:r>
            <a:r>
              <a:rPr lang="es-ES" b="1" dirty="0">
                <a:latin typeface="Bookman Old Style" panose="02050604050505020204" pitchFamily="18" charset="0"/>
                <a:cs typeface="Arial" panose="020B0604020202020204" pitchFamily="34" charset="0"/>
              </a:rPr>
              <a:t>: </a:t>
            </a:r>
            <a:r>
              <a:rPr lang="es-ES" dirty="0">
                <a:latin typeface="Bookman Old Style" panose="02050604050505020204" pitchFamily="18" charset="0"/>
                <a:cs typeface="Arial" panose="020B0604020202020204" pitchFamily="34" charset="0"/>
              </a:rPr>
              <a:t>Ejecución de sanciones decretadas </a:t>
            </a:r>
          </a:p>
          <a:p>
            <a:pPr>
              <a:lnSpc>
                <a:spcPct val="150000"/>
              </a:lnSpc>
            </a:pPr>
            <a:r>
              <a:rPr lang="es-ES" b="1" u="sng" dirty="0">
                <a:latin typeface="Bookman Old Style" panose="02050604050505020204" pitchFamily="18" charset="0"/>
                <a:cs typeface="Arial" panose="020B0604020202020204" pitchFamily="34" charset="0"/>
              </a:rPr>
              <a:t>Resultado</a:t>
            </a:r>
            <a:r>
              <a:rPr lang="es-ES" b="1" dirty="0">
                <a:latin typeface="Bookman Old Style" panose="02050604050505020204" pitchFamily="18" charset="0"/>
                <a:cs typeface="Arial" panose="020B0604020202020204" pitchFamily="34" charset="0"/>
              </a:rPr>
              <a:t>: </a:t>
            </a:r>
            <a:r>
              <a:rPr lang="es-ES" dirty="0">
                <a:latin typeface="Bookman Old Style" panose="02050604050505020204" pitchFamily="18" charset="0"/>
                <a:cs typeface="Arial" panose="020B0604020202020204" pitchFamily="34" charset="0"/>
              </a:rPr>
              <a:t>La mayor parte de las sanciones han sido ejecutadas, excepto algunas porque al funcionario lo vienen incapacitando periódicamente. </a:t>
            </a:r>
          </a:p>
          <a:p>
            <a:pPr>
              <a:lnSpc>
                <a:spcPct val="150000"/>
              </a:lnSpc>
            </a:pPr>
            <a:r>
              <a:rPr lang="es-CR" dirty="0"/>
              <a:t> </a:t>
            </a:r>
          </a:p>
        </p:txBody>
      </p:sp>
    </p:spTree>
    <p:extLst>
      <p:ext uri="{BB962C8B-B14F-4D97-AF65-F5344CB8AC3E}">
        <p14:creationId xmlns:p14="http://schemas.microsoft.com/office/powerpoint/2010/main" val="3185750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21</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611560" y="1916832"/>
            <a:ext cx="8111064" cy="4062651"/>
          </a:xfrm>
          <a:prstGeom prst="rect">
            <a:avLst/>
          </a:prstGeom>
        </p:spPr>
        <p:txBody>
          <a:bodyPr wrap="square">
            <a:spAutoFit/>
          </a:bodyPr>
          <a:lstStyle/>
          <a:p>
            <a:pPr algn="ctr">
              <a:lnSpc>
                <a:spcPct val="150000"/>
              </a:lnSpc>
            </a:pPr>
            <a:r>
              <a:rPr lang="es-ES" sz="3200" b="1" u="sng" dirty="0">
                <a:solidFill>
                  <a:schemeClr val="tx2"/>
                </a:solidFill>
                <a:latin typeface="Bookman Old Style" panose="02050604050505020204" pitchFamily="18" charset="0"/>
              </a:rPr>
              <a:t>Labor Sustantiva</a:t>
            </a:r>
          </a:p>
          <a:p>
            <a:pPr algn="ctr">
              <a:lnSpc>
                <a:spcPct val="150000"/>
              </a:lnSpc>
            </a:pPr>
            <a:r>
              <a:rPr lang="es-ES" sz="2800" b="1" dirty="0">
                <a:latin typeface="Bookman Old Style" panose="02050604050505020204" pitchFamily="18" charset="0"/>
                <a:cs typeface="Arial" panose="020B0604020202020204" pitchFamily="34" charset="0"/>
              </a:rPr>
              <a:t>Atención de denuncias contra funcionarios docentes y administrativos por la presunta comisión de faltas de mera constatación</a:t>
            </a:r>
          </a:p>
          <a:p>
            <a:pPr>
              <a:lnSpc>
                <a:spcPct val="150000"/>
              </a:lnSpc>
            </a:pPr>
            <a:r>
              <a:rPr lang="es-CR" sz="1400" dirty="0"/>
              <a:t> </a:t>
            </a:r>
          </a:p>
          <a:p>
            <a:pPr>
              <a:lnSpc>
                <a:spcPct val="150000"/>
              </a:lnSpc>
            </a:pPr>
            <a:r>
              <a:rPr lang="es-CR" sz="1400" dirty="0"/>
              <a:t>(…)</a:t>
            </a:r>
            <a:endParaRPr lang="es-C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4961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22</a:t>
            </a:fld>
            <a:endParaRPr lang="es-ES"/>
          </a:p>
        </p:txBody>
      </p:sp>
      <p:sp>
        <p:nvSpPr>
          <p:cNvPr id="4" name="Rectángulo 3"/>
          <p:cNvSpPr/>
          <p:nvPr/>
        </p:nvSpPr>
        <p:spPr>
          <a:xfrm>
            <a:off x="1115616" y="1247530"/>
            <a:ext cx="6912768" cy="830997"/>
          </a:xfrm>
          <a:prstGeom prst="rect">
            <a:avLst/>
          </a:prstGeom>
        </p:spPr>
        <p:txBody>
          <a:bodyPr wrap="square">
            <a:spAutoFit/>
          </a:bodyPr>
          <a:lstStyle/>
          <a:p>
            <a:r>
              <a:rPr lang="es-ES" sz="2400" b="1" u="sng" dirty="0">
                <a:solidFill>
                  <a:schemeClr val="bg2">
                    <a:lumMod val="25000"/>
                  </a:schemeClr>
                </a:solidFill>
                <a:latin typeface="Bookman Old Style" panose="02050604050505020204" pitchFamily="18" charset="0"/>
                <a:cs typeface="Arial" panose="020B0604020202020204" pitchFamily="34" charset="0"/>
              </a:rPr>
              <a:t>Indicadores y estadísticas de la gestión</a:t>
            </a:r>
          </a:p>
          <a:p>
            <a:r>
              <a:rPr lang="es-ES" sz="2400" b="1" u="sng" dirty="0">
                <a:solidFill>
                  <a:schemeClr val="bg2">
                    <a:lumMod val="25000"/>
                  </a:schemeClr>
                </a:solidFill>
                <a:latin typeface="Bookman Old Style" panose="02050604050505020204" pitchFamily="18" charset="0"/>
                <a:cs typeface="Arial" panose="020B0604020202020204" pitchFamily="34" charset="0"/>
              </a:rPr>
              <a:t>Total de resoluciones dictadas</a:t>
            </a:r>
            <a:endParaRPr lang="es-CR" sz="2400" dirty="0">
              <a:solidFill>
                <a:schemeClr val="bg2">
                  <a:lumMod val="25000"/>
                </a:schemeClr>
              </a:solidFill>
              <a:latin typeface="Bookman Old Style" panose="02050604050505020204" pitchFamily="18" charset="0"/>
            </a:endParaRPr>
          </a:p>
        </p:txBody>
      </p:sp>
      <p:graphicFrame>
        <p:nvGraphicFramePr>
          <p:cNvPr id="5" name="Tabla 4">
            <a:extLst>
              <a:ext uri="{FF2B5EF4-FFF2-40B4-BE49-F238E27FC236}">
                <a16:creationId xmlns="" xmlns:a16="http://schemas.microsoft.com/office/drawing/2014/main" id="{3C9C2A2E-B5C0-424E-A984-B906A7895742}"/>
              </a:ext>
            </a:extLst>
          </p:cNvPr>
          <p:cNvGraphicFramePr>
            <a:graphicFrameLocks noGrp="1"/>
          </p:cNvGraphicFramePr>
          <p:nvPr>
            <p:extLst>
              <p:ext uri="{D42A27DB-BD31-4B8C-83A1-F6EECF244321}">
                <p14:modId xmlns:p14="http://schemas.microsoft.com/office/powerpoint/2010/main" val="2209473193"/>
              </p:ext>
            </p:extLst>
          </p:nvPr>
        </p:nvGraphicFramePr>
        <p:xfrm>
          <a:off x="1279905" y="2282064"/>
          <a:ext cx="7261060" cy="3996120"/>
        </p:xfrm>
        <a:graphic>
          <a:graphicData uri="http://schemas.openxmlformats.org/drawingml/2006/table">
            <a:tbl>
              <a:tblPr>
                <a:tableStyleId>{5C22544A-7EE6-4342-B048-85BDC9FD1C3A}</a:tableStyleId>
              </a:tblPr>
              <a:tblGrid>
                <a:gridCol w="7261060">
                  <a:extLst>
                    <a:ext uri="{9D8B030D-6E8A-4147-A177-3AD203B41FA5}">
                      <a16:colId xmlns="" xmlns:a16="http://schemas.microsoft.com/office/drawing/2014/main" val="3049659958"/>
                    </a:ext>
                  </a:extLst>
                </a:gridCol>
              </a:tblGrid>
              <a:tr h="47996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CR" sz="1800" u="none" strike="noStrike" dirty="0">
                          <a:effectLst/>
                          <a:latin typeface="Bookman Old Style" panose="02050604050505020204" pitchFamily="18" charset="0"/>
                          <a:cs typeface="Arial" panose="020B0604020202020204" pitchFamily="34" charset="0"/>
                        </a:rPr>
                        <a:t>TOTALES: 42</a:t>
                      </a:r>
                      <a:endParaRPr lang="es-CR" sz="1800" b="1" i="0" u="none" strike="noStrike" dirty="0">
                        <a:solidFill>
                          <a:srgbClr val="000000"/>
                        </a:solidFill>
                        <a:effectLst/>
                        <a:latin typeface="Bookman Old Style" panose="02050604050505020204" pitchFamily="18" charset="0"/>
                        <a:cs typeface="Arial" panose="020B0604020202020204" pitchFamily="34" charset="0"/>
                      </a:endParaRPr>
                    </a:p>
                    <a:p>
                      <a:pPr algn="ctr" fontAlgn="b"/>
                      <a:endParaRPr lang="es-CR" sz="1800" b="1" i="0" u="none" strike="noStrike" dirty="0">
                        <a:solidFill>
                          <a:srgbClr val="000000"/>
                        </a:solidFill>
                        <a:effectLst/>
                        <a:latin typeface="Bookman Old Style" panose="02050604050505020204" pitchFamily="18" charset="0"/>
                        <a:cs typeface="Arial" panose="020B0604020202020204" pitchFamily="34" charset="0"/>
                      </a:endParaRPr>
                    </a:p>
                  </a:txBody>
                  <a:tcPr marL="9525" marR="9525" marT="9525" marB="0" anchor="b"/>
                </a:tc>
                <a:extLst>
                  <a:ext uri="{0D108BD9-81ED-4DB2-BD59-A6C34878D82A}">
                    <a16:rowId xmlns="" xmlns:a16="http://schemas.microsoft.com/office/drawing/2014/main" val="10228970"/>
                  </a:ext>
                </a:extLst>
              </a:tr>
              <a:tr h="479965">
                <a:tc>
                  <a:txBody>
                    <a:bodyPr/>
                    <a:lstStyle/>
                    <a:p>
                      <a:pPr algn="l" fontAlgn="b"/>
                      <a:r>
                        <a:rPr lang="es-CR" sz="1800" u="none" strike="noStrike" dirty="0">
                          <a:effectLst/>
                          <a:latin typeface="Bookman Old Style" panose="02050604050505020204" pitchFamily="18" charset="0"/>
                          <a:cs typeface="Arial" panose="020B0604020202020204" pitchFamily="34" charset="0"/>
                        </a:rPr>
                        <a:t>TIPO DE FALTA: </a:t>
                      </a:r>
                      <a:endParaRPr lang="es-CR" sz="1800" b="1" i="0" u="none" strike="noStrike" dirty="0">
                        <a:solidFill>
                          <a:srgbClr val="000000"/>
                        </a:solidFill>
                        <a:effectLst/>
                        <a:latin typeface="Bookman Old Style" panose="02050604050505020204" pitchFamily="18" charset="0"/>
                        <a:cs typeface="Arial" panose="020B0604020202020204" pitchFamily="34" charset="0"/>
                      </a:endParaRPr>
                    </a:p>
                  </a:txBody>
                  <a:tcPr marL="9525" marR="9525" marT="9525" marB="0" anchor="b"/>
                </a:tc>
                <a:extLst>
                  <a:ext uri="{0D108BD9-81ED-4DB2-BD59-A6C34878D82A}">
                    <a16:rowId xmlns="" xmlns:a16="http://schemas.microsoft.com/office/drawing/2014/main" val="3126782381"/>
                  </a:ext>
                </a:extLst>
              </a:tr>
              <a:tr h="479965">
                <a:tc>
                  <a:txBody>
                    <a:bodyPr/>
                    <a:lstStyle/>
                    <a:p>
                      <a:pPr algn="l" fontAlgn="b"/>
                      <a:r>
                        <a:rPr lang="es-MX" sz="1800" u="none" strike="noStrike" dirty="0">
                          <a:effectLst/>
                          <a:latin typeface="Bookman Old Style" panose="02050604050505020204" pitchFamily="18" charset="0"/>
                          <a:cs typeface="Arial" panose="020B0604020202020204" pitchFamily="34" charset="0"/>
                        </a:rPr>
                        <a:t>AUSENCIAS: 39 / CALIFICACIÓN SERVICIOS: 1 / DESESTIMA: 1 / TEL.EXTRANJERO: 1</a:t>
                      </a:r>
                      <a:endParaRPr lang="es-CR" sz="1800" b="1" i="0" u="none" strike="noStrike" dirty="0">
                        <a:solidFill>
                          <a:srgbClr val="000000"/>
                        </a:solidFill>
                        <a:effectLst/>
                        <a:latin typeface="Bookman Old Style" panose="02050604050505020204" pitchFamily="18" charset="0"/>
                        <a:cs typeface="Arial" panose="020B0604020202020204" pitchFamily="34" charset="0"/>
                      </a:endParaRPr>
                    </a:p>
                  </a:txBody>
                  <a:tcPr marL="9525" marR="9525" marT="9525" marB="0" anchor="b"/>
                </a:tc>
                <a:extLst>
                  <a:ext uri="{0D108BD9-81ED-4DB2-BD59-A6C34878D82A}">
                    <a16:rowId xmlns="" xmlns:a16="http://schemas.microsoft.com/office/drawing/2014/main" val="3943819726"/>
                  </a:ext>
                </a:extLst>
              </a:tr>
              <a:tr h="479965">
                <a:tc>
                  <a:txBody>
                    <a:bodyPr/>
                    <a:lstStyle/>
                    <a:p>
                      <a:pPr algn="l" fontAlgn="b"/>
                      <a:r>
                        <a:rPr lang="es-CR" sz="1800" u="none" strike="noStrike" dirty="0">
                          <a:effectLst/>
                          <a:latin typeface="Bookman Old Style" panose="02050604050505020204" pitchFamily="18" charset="0"/>
                          <a:cs typeface="Arial" panose="020B0604020202020204" pitchFamily="34" charset="0"/>
                        </a:rPr>
                        <a:t>ARCHIVOS:  9</a:t>
                      </a:r>
                      <a:endParaRPr lang="es-CR" sz="1800" b="1" i="0" u="none" strike="noStrike" dirty="0">
                        <a:solidFill>
                          <a:srgbClr val="000000"/>
                        </a:solidFill>
                        <a:effectLst/>
                        <a:latin typeface="Bookman Old Style" panose="02050604050505020204" pitchFamily="18" charset="0"/>
                        <a:cs typeface="Arial" panose="020B0604020202020204" pitchFamily="34" charset="0"/>
                      </a:endParaRPr>
                    </a:p>
                  </a:txBody>
                  <a:tcPr marL="9525" marR="9525" marT="9525" marB="0" anchor="b"/>
                </a:tc>
                <a:extLst>
                  <a:ext uri="{0D108BD9-81ED-4DB2-BD59-A6C34878D82A}">
                    <a16:rowId xmlns="" xmlns:a16="http://schemas.microsoft.com/office/drawing/2014/main" val="1358109570"/>
                  </a:ext>
                </a:extLst>
              </a:tr>
              <a:tr h="479965">
                <a:tc>
                  <a:txBody>
                    <a:bodyPr/>
                    <a:lstStyle/>
                    <a:p>
                      <a:pPr algn="l" fontAlgn="b"/>
                      <a:r>
                        <a:rPr lang="es-CR" sz="1800" u="none" strike="noStrike" dirty="0">
                          <a:effectLst/>
                          <a:latin typeface="Bookman Old Style" panose="02050604050505020204" pitchFamily="18" charset="0"/>
                          <a:cs typeface="Arial" panose="020B0604020202020204" pitchFamily="34" charset="0"/>
                        </a:rPr>
                        <a:t>ABSOLUTORIA:  5</a:t>
                      </a:r>
                      <a:endParaRPr lang="es-CR" sz="1800" b="1" i="0" u="none" strike="noStrike" dirty="0">
                        <a:solidFill>
                          <a:srgbClr val="000000"/>
                        </a:solidFill>
                        <a:effectLst/>
                        <a:latin typeface="Bookman Old Style" panose="02050604050505020204" pitchFamily="18" charset="0"/>
                        <a:cs typeface="Arial" panose="020B0604020202020204" pitchFamily="34" charset="0"/>
                      </a:endParaRPr>
                    </a:p>
                  </a:txBody>
                  <a:tcPr marL="9525" marR="9525" marT="9525" marB="0" anchor="b"/>
                </a:tc>
                <a:extLst>
                  <a:ext uri="{0D108BD9-81ED-4DB2-BD59-A6C34878D82A}">
                    <a16:rowId xmlns="" xmlns:a16="http://schemas.microsoft.com/office/drawing/2014/main" val="2337846717"/>
                  </a:ext>
                </a:extLst>
              </a:tr>
              <a:tr h="479965">
                <a:tc>
                  <a:txBody>
                    <a:bodyPr/>
                    <a:lstStyle/>
                    <a:p>
                      <a:pPr algn="l" fontAlgn="b"/>
                      <a:r>
                        <a:rPr lang="es-CR" sz="1800" u="none" strike="noStrike" dirty="0">
                          <a:effectLst/>
                          <a:latin typeface="Bookman Old Style" panose="02050604050505020204" pitchFamily="18" charset="0"/>
                          <a:cs typeface="Arial" panose="020B0604020202020204" pitchFamily="34" charset="0"/>
                        </a:rPr>
                        <a:t>PRESCRIPCIÓN CON LUGAR:  2</a:t>
                      </a:r>
                      <a:endParaRPr lang="es-CR" sz="1800" b="1" i="0" u="none" strike="noStrike" dirty="0">
                        <a:solidFill>
                          <a:srgbClr val="000000"/>
                        </a:solidFill>
                        <a:effectLst/>
                        <a:latin typeface="Bookman Old Style" panose="02050604050505020204" pitchFamily="18" charset="0"/>
                        <a:cs typeface="Arial" panose="020B0604020202020204" pitchFamily="34" charset="0"/>
                      </a:endParaRPr>
                    </a:p>
                  </a:txBody>
                  <a:tcPr marL="9525" marR="9525" marT="9525" marB="0" anchor="b"/>
                </a:tc>
                <a:extLst>
                  <a:ext uri="{0D108BD9-81ED-4DB2-BD59-A6C34878D82A}">
                    <a16:rowId xmlns="" xmlns:a16="http://schemas.microsoft.com/office/drawing/2014/main" val="1396024767"/>
                  </a:ext>
                </a:extLst>
              </a:tr>
              <a:tr h="479965">
                <a:tc>
                  <a:txBody>
                    <a:bodyPr/>
                    <a:lstStyle/>
                    <a:p>
                      <a:pPr algn="l" fontAlgn="b"/>
                      <a:r>
                        <a:rPr lang="es-CR" sz="1800" u="none" strike="noStrike" dirty="0">
                          <a:effectLst/>
                          <a:latin typeface="Bookman Old Style" panose="02050604050505020204" pitchFamily="18" charset="0"/>
                          <a:cs typeface="Arial" panose="020B0604020202020204" pitchFamily="34" charset="0"/>
                        </a:rPr>
                        <a:t>SUSPENSIÓN:  13</a:t>
                      </a:r>
                      <a:endParaRPr lang="es-CR" sz="1800" b="1" i="0" u="none" strike="noStrike" dirty="0">
                        <a:solidFill>
                          <a:srgbClr val="000000"/>
                        </a:solidFill>
                        <a:effectLst/>
                        <a:latin typeface="Bookman Old Style" panose="02050604050505020204" pitchFamily="18" charset="0"/>
                        <a:cs typeface="Arial" panose="020B0604020202020204" pitchFamily="34" charset="0"/>
                      </a:endParaRPr>
                    </a:p>
                  </a:txBody>
                  <a:tcPr marL="9525" marR="9525" marT="9525" marB="0" anchor="b"/>
                </a:tc>
                <a:extLst>
                  <a:ext uri="{0D108BD9-81ED-4DB2-BD59-A6C34878D82A}">
                    <a16:rowId xmlns="" xmlns:a16="http://schemas.microsoft.com/office/drawing/2014/main" val="3624683081"/>
                  </a:ext>
                </a:extLst>
              </a:tr>
              <a:tr h="479965">
                <a:tc>
                  <a:txBody>
                    <a:bodyPr/>
                    <a:lstStyle/>
                    <a:p>
                      <a:pPr algn="l" fontAlgn="b"/>
                      <a:r>
                        <a:rPr lang="es-CR" sz="1800" u="none" strike="noStrike" dirty="0">
                          <a:effectLst/>
                          <a:latin typeface="Bookman Old Style" panose="02050604050505020204" pitchFamily="18" charset="0"/>
                        </a:rPr>
                        <a:t>CESE DE INTERINIDAD</a:t>
                      </a:r>
                      <a:r>
                        <a:rPr lang="es-CR" sz="1800" u="none" strike="noStrike" dirty="0">
                          <a:effectLst/>
                          <a:latin typeface="Bookman Old Style" panose="02050604050505020204" pitchFamily="18" charset="0"/>
                          <a:cs typeface="Arial" panose="020B0604020202020204" pitchFamily="34" charset="0"/>
                        </a:rPr>
                        <a:t>13</a:t>
                      </a:r>
                      <a:r>
                        <a:rPr lang="es-CR" sz="1800" u="none" strike="noStrike" dirty="0">
                          <a:effectLst/>
                          <a:latin typeface="Bookman Old Style" panose="02050604050505020204" pitchFamily="18" charset="0"/>
                        </a:rPr>
                        <a:t> </a:t>
                      </a:r>
                      <a:endParaRPr lang="es-CR" sz="1800" b="1" i="0" u="none" strike="noStrike" dirty="0">
                        <a:solidFill>
                          <a:srgbClr val="000000"/>
                        </a:solidFill>
                        <a:effectLst/>
                        <a:latin typeface="Bookman Old Style" panose="02050604050505020204" pitchFamily="18" charset="0"/>
                      </a:endParaRPr>
                    </a:p>
                  </a:txBody>
                  <a:tcPr marL="9525" marR="9525" marT="9525" marB="0" anchor="b"/>
                </a:tc>
                <a:extLst>
                  <a:ext uri="{0D108BD9-81ED-4DB2-BD59-A6C34878D82A}">
                    <a16:rowId xmlns="" xmlns:a16="http://schemas.microsoft.com/office/drawing/2014/main" val="169067815"/>
                  </a:ext>
                </a:extLst>
              </a:tr>
            </a:tbl>
          </a:graphicData>
        </a:graphic>
      </p:graphicFrame>
    </p:spTree>
    <p:extLst>
      <p:ext uri="{BB962C8B-B14F-4D97-AF65-F5344CB8AC3E}">
        <p14:creationId xmlns:p14="http://schemas.microsoft.com/office/powerpoint/2010/main" val="2915650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23</a:t>
            </a:fld>
            <a:endParaRPr lang="es-ES"/>
          </a:p>
        </p:txBody>
      </p:sp>
      <p:sp>
        <p:nvSpPr>
          <p:cNvPr id="4" name="Rectángulo 3"/>
          <p:cNvSpPr/>
          <p:nvPr/>
        </p:nvSpPr>
        <p:spPr>
          <a:xfrm>
            <a:off x="1115616" y="1247530"/>
            <a:ext cx="6912768" cy="707886"/>
          </a:xfrm>
          <a:prstGeom prst="rect">
            <a:avLst/>
          </a:prstGeom>
        </p:spPr>
        <p:txBody>
          <a:bodyPr wrap="square">
            <a:spAutoFit/>
          </a:bodyPr>
          <a:lstStyle/>
          <a:p>
            <a:r>
              <a:rPr lang="es-ES" sz="2000" b="1" u="sng" dirty="0">
                <a:solidFill>
                  <a:schemeClr val="bg2">
                    <a:lumMod val="25000"/>
                  </a:schemeClr>
                </a:solidFill>
                <a:latin typeface="Bookman Old Style" panose="02050604050505020204" pitchFamily="18" charset="0"/>
                <a:cs typeface="Arial" panose="020B0604020202020204" pitchFamily="34" charset="0"/>
              </a:rPr>
              <a:t>Indicadores y estadísticas de la gestión</a:t>
            </a:r>
          </a:p>
          <a:p>
            <a:r>
              <a:rPr lang="es-ES" sz="2000" b="1" u="sng" dirty="0">
                <a:solidFill>
                  <a:schemeClr val="bg2">
                    <a:lumMod val="25000"/>
                  </a:schemeClr>
                </a:solidFill>
                <a:latin typeface="Bookman Old Style" panose="02050604050505020204" pitchFamily="18" charset="0"/>
                <a:cs typeface="Arial" panose="020B0604020202020204" pitchFamily="34" charset="0"/>
              </a:rPr>
              <a:t>Gestiones y Acuerdos de Despido</a:t>
            </a:r>
            <a:endParaRPr lang="es-CR" sz="2000" dirty="0">
              <a:solidFill>
                <a:schemeClr val="bg2">
                  <a:lumMod val="25000"/>
                </a:schemeClr>
              </a:solidFill>
              <a:latin typeface="Bookman Old Style" panose="02050604050505020204" pitchFamily="18" charset="0"/>
            </a:endParaRPr>
          </a:p>
        </p:txBody>
      </p:sp>
      <p:graphicFrame>
        <p:nvGraphicFramePr>
          <p:cNvPr id="5" name="Tabla 4">
            <a:extLst>
              <a:ext uri="{FF2B5EF4-FFF2-40B4-BE49-F238E27FC236}">
                <a16:creationId xmlns="" xmlns:a16="http://schemas.microsoft.com/office/drawing/2014/main" id="{3C9C2A2E-B5C0-424E-A984-B906A7895742}"/>
              </a:ext>
            </a:extLst>
          </p:cNvPr>
          <p:cNvGraphicFramePr>
            <a:graphicFrameLocks noGrp="1"/>
          </p:cNvGraphicFramePr>
          <p:nvPr>
            <p:extLst>
              <p:ext uri="{D42A27DB-BD31-4B8C-83A1-F6EECF244321}">
                <p14:modId xmlns:p14="http://schemas.microsoft.com/office/powerpoint/2010/main" val="3334905980"/>
              </p:ext>
            </p:extLst>
          </p:nvPr>
        </p:nvGraphicFramePr>
        <p:xfrm>
          <a:off x="1279905" y="2246163"/>
          <a:ext cx="7261060" cy="4279180"/>
        </p:xfrm>
        <a:graphic>
          <a:graphicData uri="http://schemas.openxmlformats.org/drawingml/2006/table">
            <a:tbl>
              <a:tblPr>
                <a:tableStyleId>{5C22544A-7EE6-4342-B048-85BDC9FD1C3A}</a:tableStyleId>
              </a:tblPr>
              <a:tblGrid>
                <a:gridCol w="7261060">
                  <a:extLst>
                    <a:ext uri="{9D8B030D-6E8A-4147-A177-3AD203B41FA5}">
                      <a16:colId xmlns="" xmlns:a16="http://schemas.microsoft.com/office/drawing/2014/main" val="3049659958"/>
                    </a:ext>
                  </a:extLst>
                </a:gridCol>
              </a:tblGrid>
              <a:tr h="7707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s-CR" sz="1600" b="1" u="none" strike="noStrike" dirty="0">
                        <a:effectLst/>
                        <a:latin typeface="Bookman Old Style" panose="02050604050505020204" pitchFamily="18" charset="0"/>
                        <a:cs typeface="Arial" panose="020B0604020202020204" pitchFamily="34" charset="0"/>
                      </a:endParaRPr>
                    </a:p>
                    <a:p>
                      <a:pPr marL="0" marR="0" lvl="0" indent="0" algn="l" defTabSz="914400" rtl="0" eaLnBrk="1" fontAlgn="b" latinLnBrk="0" hangingPunct="1">
                        <a:lnSpc>
                          <a:spcPct val="100000"/>
                        </a:lnSpc>
                        <a:spcBef>
                          <a:spcPts val="0"/>
                        </a:spcBef>
                        <a:spcAft>
                          <a:spcPts val="0"/>
                        </a:spcAft>
                        <a:buClrTx/>
                        <a:buSzTx/>
                        <a:buFontTx/>
                        <a:buNone/>
                        <a:tabLst/>
                        <a:defRPr/>
                      </a:pPr>
                      <a:r>
                        <a:rPr lang="es-CR" sz="1600" b="1" u="none" strike="noStrike" dirty="0">
                          <a:effectLst/>
                          <a:latin typeface="Bookman Old Style" panose="02050604050505020204" pitchFamily="18" charset="0"/>
                          <a:cs typeface="Arial" panose="020B0604020202020204" pitchFamily="34" charset="0"/>
                        </a:rPr>
                        <a:t>GESTIONES DE DESPIDO</a:t>
                      </a:r>
                    </a:p>
                    <a:p>
                      <a:pPr algn="ctr" fontAlgn="b"/>
                      <a:endParaRPr lang="es-CR" sz="1600" b="1" i="0" u="none" strike="noStrike" dirty="0">
                        <a:solidFill>
                          <a:srgbClr val="000000"/>
                        </a:solidFill>
                        <a:effectLst/>
                        <a:latin typeface="Bookman Old Style" panose="02050604050505020204" pitchFamily="18" charset="0"/>
                        <a:cs typeface="Arial" panose="020B0604020202020204" pitchFamily="34" charset="0"/>
                      </a:endParaRPr>
                    </a:p>
                  </a:txBody>
                  <a:tcPr marL="9525" marR="9525" marT="9525" marB="0" anchor="b"/>
                </a:tc>
                <a:extLst>
                  <a:ext uri="{0D108BD9-81ED-4DB2-BD59-A6C34878D82A}">
                    <a16:rowId xmlns="" xmlns:a16="http://schemas.microsoft.com/office/drawing/2014/main" val="10228970"/>
                  </a:ext>
                </a:extLst>
              </a:tr>
              <a:tr h="51675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CR" sz="1600" u="none" strike="noStrike" dirty="0">
                          <a:effectLst/>
                          <a:latin typeface="Bookman Old Style" panose="02050604050505020204" pitchFamily="18" charset="0"/>
                          <a:cs typeface="Arial" panose="020B0604020202020204" pitchFamily="34" charset="0"/>
                        </a:rPr>
                        <a:t>GESTIONES ADMINISTRATIVOS:   19</a:t>
                      </a:r>
                      <a:endParaRPr lang="es-CR" sz="1600" b="1" i="0" u="none" strike="noStrike" dirty="0">
                        <a:solidFill>
                          <a:srgbClr val="000000"/>
                        </a:solidFill>
                        <a:effectLst/>
                        <a:latin typeface="Bookman Old Style" panose="02050604050505020204" pitchFamily="18" charset="0"/>
                        <a:cs typeface="Arial" panose="020B0604020202020204" pitchFamily="34" charset="0"/>
                      </a:endParaRPr>
                    </a:p>
                    <a:p>
                      <a:pPr algn="l" fontAlgn="b"/>
                      <a:endParaRPr lang="es-CR" sz="1600" b="1" i="0" u="none" strike="noStrike" dirty="0">
                        <a:solidFill>
                          <a:srgbClr val="000000"/>
                        </a:solidFill>
                        <a:effectLst/>
                        <a:latin typeface="Bookman Old Style" panose="02050604050505020204" pitchFamily="18" charset="0"/>
                        <a:cs typeface="Arial" panose="020B0604020202020204" pitchFamily="34" charset="0"/>
                      </a:endParaRPr>
                    </a:p>
                  </a:txBody>
                  <a:tcPr marL="9525" marR="9525" marT="9525" marB="0" anchor="b"/>
                </a:tc>
                <a:extLst>
                  <a:ext uri="{0D108BD9-81ED-4DB2-BD59-A6C34878D82A}">
                    <a16:rowId xmlns="" xmlns:a16="http://schemas.microsoft.com/office/drawing/2014/main" val="3126782381"/>
                  </a:ext>
                </a:extLst>
              </a:tr>
              <a:tr h="51675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CR" sz="1600" u="none" strike="noStrike" dirty="0">
                          <a:effectLst/>
                          <a:latin typeface="Bookman Old Style" panose="02050604050505020204" pitchFamily="18" charset="0"/>
                          <a:cs typeface="Arial" panose="020B0604020202020204" pitchFamily="34" charset="0"/>
                        </a:rPr>
                        <a:t>GESTIONES DOCENTES:  5</a:t>
                      </a:r>
                      <a:endParaRPr lang="es-CR" sz="1600" b="1" i="0" u="none" strike="noStrike" dirty="0">
                        <a:solidFill>
                          <a:srgbClr val="000000"/>
                        </a:solidFill>
                        <a:effectLst/>
                        <a:latin typeface="Bookman Old Style" panose="02050604050505020204" pitchFamily="18" charset="0"/>
                        <a:cs typeface="Arial" panose="020B0604020202020204" pitchFamily="34" charset="0"/>
                      </a:endParaRPr>
                    </a:p>
                    <a:p>
                      <a:pPr algn="l" fontAlgn="b"/>
                      <a:endParaRPr lang="es-CR" sz="1600" b="1" i="0" u="none" strike="noStrike" dirty="0">
                        <a:solidFill>
                          <a:srgbClr val="000000"/>
                        </a:solidFill>
                        <a:effectLst/>
                        <a:latin typeface="Bookman Old Style" panose="02050604050505020204" pitchFamily="18" charset="0"/>
                        <a:cs typeface="Arial" panose="020B0604020202020204" pitchFamily="34" charset="0"/>
                      </a:endParaRPr>
                    </a:p>
                  </a:txBody>
                  <a:tcPr marL="9525" marR="9525" marT="9525" marB="0" anchor="b"/>
                </a:tc>
                <a:extLst>
                  <a:ext uri="{0D108BD9-81ED-4DB2-BD59-A6C34878D82A}">
                    <a16:rowId xmlns="" xmlns:a16="http://schemas.microsoft.com/office/drawing/2014/main" val="3943819726"/>
                  </a:ext>
                </a:extLst>
              </a:tr>
              <a:tr h="51675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CR" sz="1600" u="none" strike="noStrike" dirty="0">
                          <a:effectLst/>
                          <a:latin typeface="Bookman Old Style" panose="02050604050505020204" pitchFamily="18" charset="0"/>
                          <a:cs typeface="Arial" panose="020B0604020202020204" pitchFamily="34" charset="0"/>
                        </a:rPr>
                        <a:t>TOTAL: 24</a:t>
                      </a:r>
                      <a:endParaRPr lang="es-CR" sz="1600" b="1" i="0" u="none" strike="noStrike" dirty="0">
                        <a:solidFill>
                          <a:srgbClr val="000000"/>
                        </a:solidFill>
                        <a:effectLst/>
                        <a:latin typeface="Bookman Old Style" panose="02050604050505020204" pitchFamily="18" charset="0"/>
                        <a:cs typeface="Arial" panose="020B0604020202020204" pitchFamily="34" charset="0"/>
                      </a:endParaRPr>
                    </a:p>
                    <a:p>
                      <a:pPr algn="l" fontAlgn="b"/>
                      <a:endParaRPr lang="es-CR" sz="1600" b="0" i="0" u="none" strike="noStrike" dirty="0">
                        <a:solidFill>
                          <a:srgbClr val="000000"/>
                        </a:solidFill>
                        <a:effectLst/>
                        <a:latin typeface="Bookman Old Style" panose="02050604050505020204" pitchFamily="18" charset="0"/>
                        <a:cs typeface="Arial" panose="020B0604020202020204" pitchFamily="34" charset="0"/>
                      </a:endParaRPr>
                    </a:p>
                  </a:txBody>
                  <a:tcPr marL="9525" marR="9525" marT="9525" marB="0" anchor="b"/>
                </a:tc>
                <a:extLst>
                  <a:ext uri="{0D108BD9-81ED-4DB2-BD59-A6C34878D82A}">
                    <a16:rowId xmlns="" xmlns:a16="http://schemas.microsoft.com/office/drawing/2014/main" val="1358109570"/>
                  </a:ext>
                </a:extLst>
              </a:tr>
              <a:tr h="51675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CR" sz="1600" b="1" i="0" u="none" strike="noStrike" dirty="0">
                          <a:solidFill>
                            <a:srgbClr val="000000"/>
                          </a:solidFill>
                          <a:effectLst/>
                          <a:latin typeface="Bookman Old Style" panose="02050604050505020204" pitchFamily="18" charset="0"/>
                          <a:cs typeface="Arial" panose="020B0604020202020204" pitchFamily="34" charset="0"/>
                        </a:rPr>
                        <a:t>ACUERDOS DE DESPIDO</a:t>
                      </a:r>
                      <a:r>
                        <a:rPr lang="es-CR" sz="1600" b="0" i="0" u="none" strike="noStrike" dirty="0">
                          <a:solidFill>
                            <a:srgbClr val="000000"/>
                          </a:solidFill>
                          <a:effectLst/>
                          <a:latin typeface="Bookman Old Style" panose="02050604050505020204" pitchFamily="18" charset="0"/>
                          <a:cs typeface="Arial" panose="020B0604020202020204" pitchFamily="34" charset="0"/>
                        </a:rPr>
                        <a:t>:</a:t>
                      </a:r>
                    </a:p>
                    <a:p>
                      <a:pPr algn="l" fontAlgn="b"/>
                      <a:endParaRPr lang="es-CR" sz="1600" b="0" i="0" u="none" strike="noStrike" dirty="0">
                        <a:solidFill>
                          <a:srgbClr val="000000"/>
                        </a:solidFill>
                        <a:effectLst/>
                        <a:latin typeface="Bookman Old Style" panose="02050604050505020204" pitchFamily="18" charset="0"/>
                        <a:cs typeface="Arial" panose="020B0604020202020204" pitchFamily="34" charset="0"/>
                      </a:endParaRPr>
                    </a:p>
                  </a:txBody>
                  <a:tcPr marL="9525" marR="9525" marT="9525" marB="0" anchor="b"/>
                </a:tc>
                <a:extLst>
                  <a:ext uri="{0D108BD9-81ED-4DB2-BD59-A6C34878D82A}">
                    <a16:rowId xmlns="" xmlns:a16="http://schemas.microsoft.com/office/drawing/2014/main" val="2337846717"/>
                  </a:ext>
                </a:extLst>
              </a:tr>
              <a:tr h="51675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CR" sz="1600" b="0" i="0" u="none" strike="noStrike" dirty="0">
                          <a:solidFill>
                            <a:srgbClr val="000000"/>
                          </a:solidFill>
                          <a:effectLst/>
                          <a:latin typeface="Bookman Old Style" panose="02050604050505020204" pitchFamily="18" charset="0"/>
                          <a:cs typeface="Arial" panose="020B0604020202020204" pitchFamily="34" charset="0"/>
                        </a:rPr>
                        <a:t>DOCENTES: 12</a:t>
                      </a:r>
                    </a:p>
                    <a:p>
                      <a:pPr algn="l" fontAlgn="b"/>
                      <a:endParaRPr lang="es-CR" sz="1600" b="0" i="0" u="none" strike="noStrike" dirty="0">
                        <a:solidFill>
                          <a:srgbClr val="000000"/>
                        </a:solidFill>
                        <a:effectLst/>
                        <a:latin typeface="Bookman Old Style" panose="02050604050505020204" pitchFamily="18" charset="0"/>
                        <a:cs typeface="Arial" panose="020B0604020202020204" pitchFamily="34" charset="0"/>
                      </a:endParaRPr>
                    </a:p>
                  </a:txBody>
                  <a:tcPr marL="9525" marR="9525" marT="9525" marB="0" anchor="b"/>
                </a:tc>
                <a:extLst>
                  <a:ext uri="{0D108BD9-81ED-4DB2-BD59-A6C34878D82A}">
                    <a16:rowId xmlns="" xmlns:a16="http://schemas.microsoft.com/office/drawing/2014/main" val="1396024767"/>
                  </a:ext>
                </a:extLst>
              </a:tr>
              <a:tr h="51675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CR" sz="1600" b="0" i="0" u="none" strike="noStrike" dirty="0">
                          <a:solidFill>
                            <a:srgbClr val="000000"/>
                          </a:solidFill>
                          <a:effectLst/>
                          <a:latin typeface="Bookman Old Style" panose="02050604050505020204" pitchFamily="18" charset="0"/>
                          <a:cs typeface="Arial" panose="020B0604020202020204" pitchFamily="34" charset="0"/>
                        </a:rPr>
                        <a:t>ADMINISTRATIVOS: 11</a:t>
                      </a:r>
                    </a:p>
                    <a:p>
                      <a:pPr algn="l" fontAlgn="b"/>
                      <a:endParaRPr lang="es-CR" sz="1600" b="1" i="0" u="none" strike="noStrike" dirty="0">
                        <a:solidFill>
                          <a:srgbClr val="000000"/>
                        </a:solidFill>
                        <a:effectLst/>
                        <a:latin typeface="Bookman Old Style" panose="02050604050505020204" pitchFamily="18" charset="0"/>
                        <a:cs typeface="Arial" panose="020B0604020202020204" pitchFamily="34" charset="0"/>
                      </a:endParaRPr>
                    </a:p>
                  </a:txBody>
                  <a:tcPr marL="9525" marR="9525" marT="9525" marB="0" anchor="b"/>
                </a:tc>
                <a:extLst>
                  <a:ext uri="{0D108BD9-81ED-4DB2-BD59-A6C34878D82A}">
                    <a16:rowId xmlns="" xmlns:a16="http://schemas.microsoft.com/office/drawing/2014/main" val="3624683081"/>
                  </a:ext>
                </a:extLst>
              </a:tr>
              <a:tr h="407919">
                <a:tc>
                  <a:txBody>
                    <a:bodyPr/>
                    <a:lstStyle/>
                    <a:p>
                      <a:pPr algn="l" fontAlgn="b"/>
                      <a:r>
                        <a:rPr lang="es-CR" sz="1800" b="1" i="0" u="none" strike="noStrike" dirty="0" smtClean="0">
                          <a:solidFill>
                            <a:srgbClr val="000000"/>
                          </a:solidFill>
                          <a:effectLst/>
                          <a:latin typeface="Calibri" panose="020F0502020204030204" pitchFamily="34" charset="0"/>
                        </a:rPr>
                        <a:t>MEDIDA</a:t>
                      </a:r>
                      <a:r>
                        <a:rPr lang="es-CR" sz="1800" b="1" i="0" u="none" strike="noStrike" baseline="0" dirty="0" smtClean="0">
                          <a:solidFill>
                            <a:srgbClr val="000000"/>
                          </a:solidFill>
                          <a:effectLst/>
                          <a:latin typeface="Calibri" panose="020F0502020204030204" pitchFamily="34" charset="0"/>
                        </a:rPr>
                        <a:t>S CAUTELARES </a:t>
                      </a:r>
                      <a:r>
                        <a:rPr lang="es-CR" sz="1800" b="1" i="0" u="none" strike="noStrike" dirty="0" smtClean="0">
                          <a:solidFill>
                            <a:srgbClr val="000000"/>
                          </a:solidFill>
                          <a:effectLst/>
                          <a:latin typeface="Calibri" panose="020F0502020204030204" pitchFamily="34" charset="0"/>
                        </a:rPr>
                        <a:t>    </a:t>
                      </a:r>
                      <a:r>
                        <a:rPr lang="es-CR" sz="1800" b="0" i="0" u="none" strike="noStrike" dirty="0" smtClean="0">
                          <a:solidFill>
                            <a:srgbClr val="000000"/>
                          </a:solidFill>
                          <a:effectLst/>
                          <a:latin typeface="Calibri" panose="020F0502020204030204" pitchFamily="34" charset="0"/>
                        </a:rPr>
                        <a:t>INTERRUPCIÓN</a:t>
                      </a:r>
                      <a:r>
                        <a:rPr lang="es-CR" sz="1800" b="0" i="0" u="none" strike="noStrike" baseline="0" dirty="0" smtClean="0">
                          <a:solidFill>
                            <a:srgbClr val="000000"/>
                          </a:solidFill>
                          <a:effectLst/>
                          <a:latin typeface="Calibri" panose="020F0502020204030204" pitchFamily="34" charset="0"/>
                        </a:rPr>
                        <a:t> SALARIAL 21</a:t>
                      </a:r>
                      <a:endParaRPr lang="es-CR"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 xmlns:a16="http://schemas.microsoft.com/office/drawing/2014/main" val="169067815"/>
                  </a:ext>
                </a:extLst>
              </a:tr>
            </a:tbl>
          </a:graphicData>
        </a:graphic>
      </p:graphicFrame>
    </p:spTree>
    <p:extLst>
      <p:ext uri="{BB962C8B-B14F-4D97-AF65-F5344CB8AC3E}">
        <p14:creationId xmlns:p14="http://schemas.microsoft.com/office/powerpoint/2010/main" val="2843406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24</a:t>
            </a:fld>
            <a:endParaRPr lang="es-ES"/>
          </a:p>
        </p:txBody>
      </p:sp>
      <p:sp>
        <p:nvSpPr>
          <p:cNvPr id="5" name="CuadroTexto 4"/>
          <p:cNvSpPr txBox="1"/>
          <p:nvPr/>
        </p:nvSpPr>
        <p:spPr>
          <a:xfrm>
            <a:off x="611560" y="1700808"/>
            <a:ext cx="8064895" cy="4385816"/>
          </a:xfrm>
          <a:prstGeom prst="rect">
            <a:avLst/>
          </a:prstGeom>
          <a:noFill/>
        </p:spPr>
        <p:txBody>
          <a:bodyPr wrap="square" rtlCol="0">
            <a:spAutoFit/>
          </a:bodyPr>
          <a:lstStyle/>
          <a:p>
            <a:pPr algn="ctr">
              <a:lnSpc>
                <a:spcPct val="150000"/>
              </a:lnSpc>
            </a:pPr>
            <a:r>
              <a:rPr lang="es-ES" sz="3200" b="1" u="sng" dirty="0">
                <a:solidFill>
                  <a:schemeClr val="tx2"/>
                </a:solidFill>
                <a:latin typeface="Arial" panose="020B0604020202020204" pitchFamily="34" charset="0"/>
                <a:cs typeface="Arial" panose="020B0604020202020204" pitchFamily="34" charset="0"/>
              </a:rPr>
              <a:t>Principales obstáculos por superar</a:t>
            </a:r>
          </a:p>
          <a:p>
            <a:pPr algn="just">
              <a:lnSpc>
                <a:spcPct val="150000"/>
              </a:lnSpc>
            </a:pPr>
            <a:endParaRPr lang="es-ES" sz="1400" b="1" dirty="0">
              <a:latin typeface="Arial" panose="020B0604020202020204" pitchFamily="34" charset="0"/>
              <a:cs typeface="Arial" panose="020B0604020202020204" pitchFamily="34" charset="0"/>
            </a:endParaRPr>
          </a:p>
          <a:p>
            <a:pPr>
              <a:lnSpc>
                <a:spcPct val="150000"/>
              </a:lnSpc>
            </a:pPr>
            <a:r>
              <a:rPr lang="es-ES" sz="1400" b="1" dirty="0">
                <a:latin typeface="Arial" panose="020B0604020202020204" pitchFamily="34" charset="0"/>
                <a:cs typeface="Arial" panose="020B0604020202020204" pitchFamily="34" charset="0"/>
              </a:rPr>
              <a:t>	</a:t>
            </a:r>
            <a:r>
              <a:rPr lang="es-ES" sz="2800" b="1" dirty="0">
                <a:latin typeface="Arial" panose="020B0604020202020204" pitchFamily="34" charset="0"/>
                <a:cs typeface="Arial" panose="020B0604020202020204" pitchFamily="34" charset="0"/>
              </a:rPr>
              <a:t>1. </a:t>
            </a:r>
            <a:r>
              <a:rPr lang="es-ES" sz="2800" dirty="0">
                <a:latin typeface="Arial" panose="020B0604020202020204" pitchFamily="34" charset="0"/>
                <a:cs typeface="Arial" panose="020B0604020202020204" pitchFamily="34" charset="0"/>
              </a:rPr>
              <a:t> </a:t>
            </a:r>
            <a:r>
              <a:rPr lang="es-ES" sz="2000" dirty="0">
                <a:latin typeface="Bookman Old Style" panose="02050604050505020204" pitchFamily="18" charset="0"/>
                <a:cs typeface="Arial" panose="020B0604020202020204" pitchFamily="34" charset="0"/>
              </a:rPr>
              <a:t>La falta de personal profesional suficiente</a:t>
            </a:r>
          </a:p>
          <a:p>
            <a:pPr>
              <a:lnSpc>
                <a:spcPct val="150000"/>
              </a:lnSpc>
            </a:pPr>
            <a:r>
              <a:rPr lang="es-ES" sz="2000" b="1" dirty="0">
                <a:latin typeface="Bookman Old Style" panose="02050604050505020204" pitchFamily="18" charset="0"/>
                <a:cs typeface="Arial" panose="020B0604020202020204" pitchFamily="34" charset="0"/>
              </a:rPr>
              <a:t>	2. </a:t>
            </a:r>
            <a:r>
              <a:rPr lang="es-ES" sz="2000" dirty="0">
                <a:latin typeface="Bookman Old Style" panose="02050604050505020204" pitchFamily="18" charset="0"/>
                <a:cs typeface="Arial" panose="020B0604020202020204" pitchFamily="34" charset="0"/>
              </a:rPr>
              <a:t>Las dificultades para el recibo de 	denuncias 		de forma correcta</a:t>
            </a:r>
          </a:p>
          <a:p>
            <a:pPr>
              <a:lnSpc>
                <a:spcPct val="150000"/>
              </a:lnSpc>
            </a:pPr>
            <a:r>
              <a:rPr lang="es-ES" sz="2000" b="1" dirty="0">
                <a:latin typeface="Bookman Old Style" panose="02050604050505020204" pitchFamily="18" charset="0"/>
                <a:cs typeface="Arial" panose="020B0604020202020204" pitchFamily="34" charset="0"/>
              </a:rPr>
              <a:t>	3. </a:t>
            </a:r>
            <a:r>
              <a:rPr lang="es-ES" sz="2000" dirty="0">
                <a:latin typeface="Bookman Old Style" panose="02050604050505020204" pitchFamily="18" charset="0"/>
                <a:cs typeface="Arial" panose="020B0604020202020204" pitchFamily="34" charset="0"/>
              </a:rPr>
              <a:t> El volumen de trabajo y los cortos plazos</a:t>
            </a:r>
          </a:p>
          <a:p>
            <a:pPr>
              <a:lnSpc>
                <a:spcPct val="150000"/>
              </a:lnSpc>
            </a:pPr>
            <a:r>
              <a:rPr lang="es-ES" sz="2000" dirty="0">
                <a:latin typeface="Bookman Old Style" panose="02050604050505020204" pitchFamily="18" charset="0"/>
                <a:cs typeface="Arial" panose="020B0604020202020204" pitchFamily="34" charset="0"/>
              </a:rPr>
              <a:t>	</a:t>
            </a:r>
            <a:r>
              <a:rPr lang="es-ES" sz="2000" b="1" dirty="0">
                <a:latin typeface="Bookman Old Style" panose="02050604050505020204" pitchFamily="18" charset="0"/>
                <a:cs typeface="Arial" panose="020B0604020202020204" pitchFamily="34" charset="0"/>
              </a:rPr>
              <a:t>4.</a:t>
            </a:r>
            <a:r>
              <a:rPr lang="es-ES" sz="2000" dirty="0">
                <a:latin typeface="Bookman Old Style" panose="02050604050505020204" pitchFamily="18" charset="0"/>
                <a:cs typeface="Arial" panose="020B0604020202020204" pitchFamily="34" charset="0"/>
              </a:rPr>
              <a:t> Deficiencias en el equipo tecnológico y </a:t>
            </a:r>
            <a:r>
              <a:rPr lang="es-ES" sz="2000" dirty="0" smtClean="0">
                <a:latin typeface="Bookman Old Style" panose="02050604050505020204" pitchFamily="18" charset="0"/>
                <a:cs typeface="Arial" panose="020B0604020202020204" pitchFamily="34" charset="0"/>
              </a:rPr>
              <a:t>servicio </a:t>
            </a:r>
            <a:r>
              <a:rPr lang="es-ES" sz="2000" dirty="0">
                <a:latin typeface="Bookman Old Style" panose="02050604050505020204" pitchFamily="18" charset="0"/>
                <a:cs typeface="Arial" panose="020B0604020202020204" pitchFamily="34" charset="0"/>
              </a:rPr>
              <a:t>de </a:t>
            </a:r>
            <a:r>
              <a:rPr lang="es-ES" sz="2000" dirty="0" smtClean="0">
                <a:latin typeface="Bookman Old Style" panose="02050604050505020204" pitchFamily="18" charset="0"/>
                <a:cs typeface="Arial" panose="020B0604020202020204" pitchFamily="34" charset="0"/>
              </a:rPr>
              <a:t>                 internet</a:t>
            </a:r>
            <a:endParaRPr lang="es-ES" sz="2000" dirty="0">
              <a:latin typeface="Bookman Old Style" panose="02050604050505020204" pitchFamily="18" charset="0"/>
              <a:cs typeface="Arial" panose="020B0604020202020204" pitchFamily="34" charset="0"/>
            </a:endParaRPr>
          </a:p>
          <a:p>
            <a:endParaRPr lang="es-CR" dirty="0"/>
          </a:p>
        </p:txBody>
      </p:sp>
    </p:spTree>
    <p:extLst>
      <p:ext uri="{BB962C8B-B14F-4D97-AF65-F5344CB8AC3E}">
        <p14:creationId xmlns:p14="http://schemas.microsoft.com/office/powerpoint/2010/main" val="30251432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577E2933-750B-4D76-BF9B-1A9D34EBAF29}" type="slidenum">
              <a:rPr lang="es-ES" smtClean="0"/>
              <a:pPr/>
              <a:t>25</a:t>
            </a:fld>
            <a:endParaRPr lang="es-E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1511" y="2060848"/>
            <a:ext cx="8229600" cy="2376264"/>
          </a:xfrm>
          <a:prstGeom prst="rect">
            <a:avLst/>
          </a:prstGeom>
          <a:solidFill>
            <a:schemeClr val="accent2">
              <a:lumMod val="20000"/>
              <a:lumOff val="80000"/>
            </a:schemeClr>
          </a:solidFill>
          <a:ln>
            <a:noFill/>
          </a:ln>
          <a:effectLst>
            <a:innerShdw blurRad="114300">
              <a:prstClr val="black"/>
            </a:innerShdw>
          </a:effec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670" y="404664"/>
            <a:ext cx="12985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3833607"/>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492664"/>
          </a:xfrm>
        </p:spPr>
        <p:txBody>
          <a:bodyPr/>
          <a:lstStyle/>
          <a:p>
            <a:r>
              <a:rPr lang="es-CR" sz="2400" b="1" dirty="0">
                <a:solidFill>
                  <a:srgbClr val="04617B"/>
                </a:solidFill>
              </a:rPr>
              <a:t>Unidad de Investigaciones Preliminares y Previas-Docentes</a:t>
            </a:r>
            <a:endParaRPr lang="es-CR"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26</a:t>
            </a:fld>
            <a:endParaRPr lang="es-ES"/>
          </a:p>
        </p:txBody>
      </p:sp>
      <p:sp>
        <p:nvSpPr>
          <p:cNvPr id="6" name="Rectángulo 5"/>
          <p:cNvSpPr/>
          <p:nvPr/>
        </p:nvSpPr>
        <p:spPr>
          <a:xfrm>
            <a:off x="323528" y="-1378085"/>
            <a:ext cx="8439472" cy="7599003"/>
          </a:xfrm>
          <a:prstGeom prst="rect">
            <a:avLst/>
          </a:prstGeom>
        </p:spPr>
        <p:txBody>
          <a:bodyPr wrap="square">
            <a:spAutoFit/>
          </a:bodyPr>
          <a:lstStyle/>
          <a:p>
            <a:pPr lvl="0" algn="just"/>
            <a:endParaRPr lang="es-CR" sz="1500" dirty="0" smtClean="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endParaRPr lang="es-CR" sz="15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endParaRPr lang="es-CR" sz="1500" dirty="0" smtClean="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endParaRPr lang="es-CR" sz="15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endParaRPr lang="es-CR" sz="1500" dirty="0" smtClean="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endParaRPr lang="es-CR" sz="15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endParaRPr lang="es-CR" sz="1500" dirty="0" smtClean="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endParaRPr lang="es-CR" sz="1500"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endParaRPr lang="es-CR" sz="1500" dirty="0" smtClean="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lvl="0" algn="just"/>
            <a:endParaRPr lang="es-CR" sz="1600" dirty="0">
              <a:solidFill>
                <a:prstClr val="black"/>
              </a:solidFill>
              <a:latin typeface="+mj-lt"/>
              <a:ea typeface="Calibri" panose="020F0502020204030204" pitchFamily="34" charset="0"/>
              <a:cs typeface="Times New Roman" panose="02020603050405020304" pitchFamily="18" charset="0"/>
            </a:endParaRPr>
          </a:p>
          <a:p>
            <a:pPr lvl="0" algn="just"/>
            <a:endParaRPr lang="es-CR" sz="1600" dirty="0" smtClean="0">
              <a:solidFill>
                <a:prstClr val="black"/>
              </a:solidFill>
              <a:latin typeface="+mj-lt"/>
              <a:ea typeface="Calibri" panose="020F0502020204030204" pitchFamily="34" charset="0"/>
              <a:cs typeface="Times New Roman" panose="02020603050405020304" pitchFamily="18" charset="0"/>
            </a:endParaRPr>
          </a:p>
          <a:p>
            <a:pPr lvl="0" algn="just"/>
            <a:r>
              <a:rPr lang="es-CR" sz="1600" dirty="0" smtClean="0">
                <a:solidFill>
                  <a:prstClr val="black"/>
                </a:solidFill>
                <a:latin typeface="+mj-lt"/>
                <a:ea typeface="Calibri" panose="020F0502020204030204" pitchFamily="34" charset="0"/>
                <a:cs typeface="Times New Roman" panose="02020603050405020304" pitchFamily="18" charset="0"/>
              </a:rPr>
              <a:t>Con </a:t>
            </a:r>
            <a:r>
              <a:rPr lang="es-CR" sz="1600" dirty="0">
                <a:solidFill>
                  <a:prstClr val="black"/>
                </a:solidFill>
                <a:latin typeface="+mj-lt"/>
                <a:ea typeface="Calibri" panose="020F0502020204030204" pitchFamily="34" charset="0"/>
                <a:cs typeface="Times New Roman" panose="02020603050405020304" pitchFamily="18" charset="0"/>
              </a:rPr>
              <a:t>la implementación de esta Unidad se creó una especie de filtro, con el  cual se logre determinar  cuáles de las denuncias que ingresan al Departamento ameritan la apertura necesaria de un procedimiento disciplinario imputable a un funcionario de este Ministerio o por el contrario el archivo de la misma por no existir mérito para su continuación. </a:t>
            </a:r>
          </a:p>
          <a:p>
            <a:pPr lvl="0" algn="just"/>
            <a:endParaRPr lang="es-ES" sz="1600" dirty="0">
              <a:solidFill>
                <a:prstClr val="black"/>
              </a:solidFill>
              <a:latin typeface="+mj-lt"/>
              <a:ea typeface="Times New Roman" panose="02020603050405020304" pitchFamily="18" charset="0"/>
            </a:endParaRPr>
          </a:p>
          <a:p>
            <a:pPr lvl="0" algn="just"/>
            <a:r>
              <a:rPr lang="es-ES" sz="1600" dirty="0">
                <a:solidFill>
                  <a:prstClr val="black"/>
                </a:solidFill>
                <a:latin typeface="+mj-lt"/>
                <a:ea typeface="Times New Roman" panose="02020603050405020304" pitchFamily="18" charset="0"/>
              </a:rPr>
              <a:t>La Investigación Preliminar  no es un procedimiento formalizado,</a:t>
            </a:r>
            <a:r>
              <a:rPr lang="es-ES" sz="1600" b="1" dirty="0">
                <a:solidFill>
                  <a:prstClr val="black"/>
                </a:solidFill>
                <a:latin typeface="+mj-lt"/>
                <a:ea typeface="Times New Roman" panose="02020603050405020304" pitchFamily="18" charset="0"/>
              </a:rPr>
              <a:t> </a:t>
            </a:r>
            <a:r>
              <a:rPr lang="es-MX" sz="1600" dirty="0">
                <a:solidFill>
                  <a:prstClr val="black"/>
                </a:solidFill>
                <a:latin typeface="+mj-lt"/>
                <a:ea typeface="Times New Roman" panose="02020603050405020304" pitchFamily="18" charset="0"/>
              </a:rPr>
              <a:t>su tramitación o substanciación, aún a falta de regulación normativa expresa, por razones de seguridad jurídica y bajo la égida de los principios de celeridad, eficiencia, simplicidad y economía procedimental que informan el procedimiento administrativo, debe hacerse en un tiempo razonablemente corto; lo que ha de ser establecido casuísticamente, especialmente atendiendo a la complejidad del asunto; todo en aras de evitar  una lesión antijurídica a los administrados con la prolongación innecesaria de los procedimientos administrativos. </a:t>
            </a:r>
            <a:endParaRPr lang="es-CR" sz="1600" dirty="0">
              <a:solidFill>
                <a:prstClr val="black"/>
              </a:solidFill>
              <a:latin typeface="+mj-lt"/>
              <a:ea typeface="Times New Roman" panose="02020603050405020304" pitchFamily="18" charset="0"/>
            </a:endParaRPr>
          </a:p>
          <a:p>
            <a:pPr lvl="0" algn="just">
              <a:lnSpc>
                <a:spcPct val="115000"/>
              </a:lnSpc>
              <a:spcAft>
                <a:spcPts val="1000"/>
              </a:spcAft>
            </a:pPr>
            <a:r>
              <a:rPr lang="es-CR" sz="1600" dirty="0">
                <a:solidFill>
                  <a:prstClr val="black"/>
                </a:solidFill>
                <a:latin typeface="+mj-lt"/>
                <a:ea typeface="Calibri" panose="020F0502020204030204" pitchFamily="34" charset="0"/>
                <a:cs typeface="Times New Roman" panose="02020603050405020304" pitchFamily="18" charset="0"/>
              </a:rPr>
              <a:t>En razón de lo anteriormente expuesto esta etapa se aplica con sustento en los criterios reiterados vía jurisprudencia administrativa y judicial en especial la dictada por la Sala Constitucional de la Corte Suprema de Justicia,  en la </a:t>
            </a:r>
            <a:r>
              <a:rPr lang="es-CR" sz="1600" dirty="0" smtClean="0">
                <a:solidFill>
                  <a:prstClr val="black"/>
                </a:solidFill>
                <a:latin typeface="+mj-lt"/>
                <a:ea typeface="Calibri" panose="020F0502020204030204" pitchFamily="34" charset="0"/>
                <a:cs typeface="Times New Roman" panose="02020603050405020304" pitchFamily="18" charset="0"/>
              </a:rPr>
              <a:t> cual </a:t>
            </a:r>
            <a:r>
              <a:rPr lang="es-CR" sz="1600" dirty="0">
                <a:solidFill>
                  <a:prstClr val="black"/>
                </a:solidFill>
                <a:latin typeface="+mj-lt"/>
                <a:ea typeface="Calibri" panose="020F0502020204030204" pitchFamily="34" charset="0"/>
                <a:cs typeface="Times New Roman" panose="02020603050405020304" pitchFamily="18" charset="0"/>
              </a:rPr>
              <a:t>se ha desarrollado de forma amplia la  importancia que reviste en sede administrativa llevar a cabo la investigación preliminar  amplia basada en los principios de imputación e intimación,  con el fin de </a:t>
            </a:r>
            <a:r>
              <a:rPr lang="es-MX" sz="1600" dirty="0">
                <a:solidFill>
                  <a:prstClr val="black"/>
                </a:solidFill>
                <a:latin typeface="+mj-lt"/>
                <a:ea typeface="Calibri" panose="020F0502020204030204" pitchFamily="34" charset="0"/>
                <a:cs typeface="Times New Roman" panose="02020603050405020304" pitchFamily="18" charset="0"/>
              </a:rPr>
              <a:t>justificar  la necesidad  eficiente y racionalizar los recursos administrativos, para evitar su desperdicio y, sobre todo, para no incurrir en la apertura precipitada de un procedimiento administrativo. </a:t>
            </a:r>
            <a:endParaRPr lang="es-CR" sz="1600" dirty="0">
              <a:solidFill>
                <a:prstClr val="black"/>
              </a:solidFill>
              <a:latin typeface="+mj-lt"/>
              <a:ea typeface="Calibri" panose="020F0502020204030204" pitchFamily="34" charset="0"/>
              <a:cs typeface="Times New Roman" panose="02020603050405020304"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0"/>
            <a:ext cx="12985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7766131"/>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4" cstate="print"/>
          <a:stretch>
            <a:fillRect/>
          </a:stretch>
        </p:blipFill>
        <p:spPr>
          <a:xfrm>
            <a:off x="179512" y="476672"/>
            <a:ext cx="1296144" cy="873290"/>
          </a:xfrm>
          <a:prstGeom prst="rect">
            <a:avLst/>
          </a:prstGeom>
        </p:spPr>
      </p:pic>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27</a:t>
            </a:fld>
            <a:endParaRPr lang="es-ES" dirty="0"/>
          </a:p>
        </p:txBody>
      </p:sp>
      <p:sp>
        <p:nvSpPr>
          <p:cNvPr id="3" name="Rectángulo 2"/>
          <p:cNvSpPr/>
          <p:nvPr/>
        </p:nvSpPr>
        <p:spPr>
          <a:xfrm>
            <a:off x="1835696" y="1046335"/>
            <a:ext cx="5832647" cy="1754326"/>
          </a:xfrm>
          <a:prstGeom prst="rect">
            <a:avLst/>
          </a:prstGeom>
        </p:spPr>
        <p:txBody>
          <a:bodyPr wrap="square">
            <a:spAutoFit/>
          </a:bodyPr>
          <a:lstStyle/>
          <a:p>
            <a:pPr algn="ctr"/>
            <a:r>
              <a:rPr lang="es-ES" b="1" u="sng" dirty="0">
                <a:solidFill>
                  <a:schemeClr val="bg2">
                    <a:lumMod val="25000"/>
                  </a:schemeClr>
                </a:solidFill>
                <a:latin typeface="+mj-lt"/>
                <a:cs typeface="Arial" panose="020B0604020202020204" pitchFamily="34" charset="0"/>
              </a:rPr>
              <a:t>Indicadores y estadísticas de la </a:t>
            </a:r>
            <a:r>
              <a:rPr lang="es-ES" b="1" u="sng" dirty="0" smtClean="0">
                <a:solidFill>
                  <a:schemeClr val="bg2">
                    <a:lumMod val="25000"/>
                  </a:schemeClr>
                </a:solidFill>
                <a:latin typeface="+mj-lt"/>
                <a:cs typeface="Arial" panose="020B0604020202020204" pitchFamily="34" charset="0"/>
              </a:rPr>
              <a:t>gestión</a:t>
            </a:r>
          </a:p>
          <a:p>
            <a:pPr algn="ctr"/>
            <a:endParaRPr lang="es-ES" b="1" u="sng" dirty="0">
              <a:solidFill>
                <a:schemeClr val="bg2">
                  <a:lumMod val="25000"/>
                </a:schemeClr>
              </a:solidFill>
              <a:latin typeface="Bookman Old Style" panose="02050604050505020204" pitchFamily="18" charset="0"/>
              <a:cs typeface="Arial" panose="020B0604020202020204" pitchFamily="34" charset="0"/>
            </a:endParaRPr>
          </a:p>
          <a:p>
            <a:pPr algn="ctr"/>
            <a:endParaRPr lang="es-ES" b="1" u="sng" dirty="0" smtClean="0">
              <a:solidFill>
                <a:schemeClr val="bg2">
                  <a:lumMod val="25000"/>
                </a:schemeClr>
              </a:solidFill>
              <a:latin typeface="Bookman Old Style" panose="02050604050505020204" pitchFamily="18" charset="0"/>
              <a:cs typeface="Arial" panose="020B0604020202020204" pitchFamily="34" charset="0"/>
            </a:endParaRPr>
          </a:p>
          <a:p>
            <a:pPr algn="ctr"/>
            <a:endParaRPr lang="es-ES" b="1" u="sng" dirty="0" smtClean="0">
              <a:solidFill>
                <a:schemeClr val="bg2">
                  <a:lumMod val="25000"/>
                </a:schemeClr>
              </a:solidFill>
              <a:latin typeface="Bookman Old Style" panose="02050604050505020204" pitchFamily="18" charset="0"/>
              <a:cs typeface="Arial" panose="020B0604020202020204" pitchFamily="34" charset="0"/>
            </a:endParaRPr>
          </a:p>
          <a:p>
            <a:pPr algn="ctr"/>
            <a:endParaRPr lang="es-ES" b="1" u="sng" dirty="0" smtClean="0">
              <a:solidFill>
                <a:schemeClr val="bg2">
                  <a:lumMod val="25000"/>
                </a:schemeClr>
              </a:solidFill>
              <a:latin typeface="Bookman Old Style" panose="02050604050505020204" pitchFamily="18" charset="0"/>
              <a:cs typeface="Arial" panose="020B0604020202020204" pitchFamily="34" charset="0"/>
            </a:endParaRPr>
          </a:p>
          <a:p>
            <a:pPr algn="ctr"/>
            <a:endParaRPr lang="es-CR" dirty="0">
              <a:solidFill>
                <a:schemeClr val="bg2">
                  <a:lumMod val="25000"/>
                </a:schemeClr>
              </a:solidFill>
              <a:latin typeface="Bookman Old Style" panose="02050604050505020204" pitchFamily="18" charset="0"/>
            </a:endParaRPr>
          </a:p>
        </p:txBody>
      </p:sp>
      <p:graphicFrame>
        <p:nvGraphicFramePr>
          <p:cNvPr id="6" name="5 Objeto"/>
          <p:cNvGraphicFramePr>
            <a:graphicFrameLocks noChangeAspect="1"/>
          </p:cNvGraphicFramePr>
          <p:nvPr>
            <p:extLst/>
          </p:nvPr>
        </p:nvGraphicFramePr>
        <p:xfrm>
          <a:off x="1458080" y="2727598"/>
          <a:ext cx="8420100" cy="1647825"/>
        </p:xfrm>
        <a:graphic>
          <a:graphicData uri="http://schemas.openxmlformats.org/presentationml/2006/ole">
            <mc:AlternateContent xmlns:mc="http://schemas.openxmlformats.org/markup-compatibility/2006">
              <mc:Choice xmlns:v="urn:schemas-microsoft-com:vml" Requires="v">
                <p:oleObj spid="_x0000_s1032" name="Documento" r:id="rId5" imgW="8420575" imgH="1648396" progId="Word.Document.12">
                  <p:embed/>
                </p:oleObj>
              </mc:Choice>
              <mc:Fallback>
                <p:oleObj name="Documento" r:id="rId5" imgW="8420575" imgH="1648396" progId="Word.Document.12">
                  <p:embed/>
                  <p:pic>
                    <p:nvPicPr>
                      <p:cNvPr id="0" name=""/>
                      <p:cNvPicPr/>
                      <p:nvPr/>
                    </p:nvPicPr>
                    <p:blipFill>
                      <a:blip r:embed="rId6"/>
                      <a:stretch>
                        <a:fillRect/>
                      </a:stretch>
                    </p:blipFill>
                    <p:spPr>
                      <a:xfrm>
                        <a:off x="1458080" y="2727598"/>
                        <a:ext cx="8420100" cy="1647825"/>
                      </a:xfrm>
                      <a:prstGeom prst="rect">
                        <a:avLst/>
                      </a:prstGeom>
                    </p:spPr>
                  </p:pic>
                </p:oleObj>
              </mc:Fallback>
            </mc:AlternateContent>
          </a:graphicData>
        </a:graphic>
      </p:graphicFrame>
    </p:spTree>
    <p:extLst>
      <p:ext uri="{BB962C8B-B14F-4D97-AF65-F5344CB8AC3E}">
        <p14:creationId xmlns:p14="http://schemas.microsoft.com/office/powerpoint/2010/main" val="33415050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577E2933-750B-4D76-BF9B-1A9D34EBAF29}" type="slidenum">
              <a:rPr lang="es-ES" smtClean="0"/>
              <a:pPr/>
              <a:t>28</a:t>
            </a:fld>
            <a:endParaRPr lang="es-ES"/>
          </a:p>
        </p:txBody>
      </p:sp>
      <p:graphicFrame>
        <p:nvGraphicFramePr>
          <p:cNvPr id="6" name="5 Tabla"/>
          <p:cNvGraphicFramePr>
            <a:graphicFrameLocks noGrp="1"/>
          </p:cNvGraphicFramePr>
          <p:nvPr>
            <p:extLst/>
          </p:nvPr>
        </p:nvGraphicFramePr>
        <p:xfrm>
          <a:off x="2590800" y="908727"/>
          <a:ext cx="4213448" cy="5184575"/>
        </p:xfrm>
        <a:graphic>
          <a:graphicData uri="http://schemas.openxmlformats.org/drawingml/2006/table">
            <a:tbl>
              <a:tblPr firstRow="1" firstCol="1" bandRow="1"/>
              <a:tblGrid>
                <a:gridCol w="1838692"/>
                <a:gridCol w="2374756"/>
              </a:tblGrid>
              <a:tr h="435791">
                <a:tc>
                  <a:txBody>
                    <a:bodyPr/>
                    <a:lstStyle/>
                    <a:p>
                      <a:pPr algn="ctr">
                        <a:lnSpc>
                          <a:spcPct val="107000"/>
                        </a:lnSpc>
                        <a:spcAft>
                          <a:spcPts val="0"/>
                        </a:spcAft>
                      </a:pPr>
                      <a:r>
                        <a:rPr lang="es-CR" sz="1100" b="1">
                          <a:solidFill>
                            <a:srgbClr val="000000"/>
                          </a:solidFill>
                          <a:effectLst/>
                          <a:latin typeface="Calibri"/>
                          <a:ea typeface="Times New Roman"/>
                          <a:cs typeface="Calibri"/>
                        </a:rPr>
                        <a:t>TIPO DE FALTA POR LA QUE SE ABRIÓ LA IP</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CANTIDAD</a:t>
                      </a:r>
                      <a:endParaRPr lang="es-CR" sz="1100">
                        <a:effectLst/>
                        <a:latin typeface="Calibri"/>
                        <a:ea typeface="Calibri"/>
                        <a:cs typeface="Times New Roman"/>
                      </a:endParaRPr>
                    </a:p>
                  </a:txBody>
                  <a:tcPr marL="9277" marR="9277" marT="9277" marB="92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Acoso Laboral</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21</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442">
                <a:tc>
                  <a:txBody>
                    <a:bodyPr/>
                    <a:lstStyle/>
                    <a:p>
                      <a:pPr algn="ctr">
                        <a:lnSpc>
                          <a:spcPct val="107000"/>
                        </a:lnSpc>
                        <a:spcAft>
                          <a:spcPts val="0"/>
                        </a:spcAft>
                      </a:pPr>
                      <a:r>
                        <a:rPr lang="es-CR" sz="1100" b="1">
                          <a:solidFill>
                            <a:srgbClr val="000000"/>
                          </a:solidFill>
                          <a:effectLst/>
                          <a:latin typeface="Calibri"/>
                          <a:ea typeface="Times New Roman"/>
                          <a:cs typeface="Calibri"/>
                        </a:rPr>
                        <a:t>Documento falso</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1</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Incumplimiento deberes</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dirty="0">
                          <a:solidFill>
                            <a:srgbClr val="000000"/>
                          </a:solidFill>
                          <a:effectLst/>
                          <a:latin typeface="Calibri"/>
                          <a:ea typeface="Times New Roman"/>
                          <a:cs typeface="Calibri"/>
                        </a:rPr>
                        <a:t>42</a:t>
                      </a:r>
                      <a:endParaRPr lang="es-CR" sz="1100" dirty="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Superposición horaria</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1</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791">
                <a:tc>
                  <a:txBody>
                    <a:bodyPr/>
                    <a:lstStyle/>
                    <a:p>
                      <a:pPr algn="ctr">
                        <a:lnSpc>
                          <a:spcPct val="107000"/>
                        </a:lnSpc>
                        <a:spcAft>
                          <a:spcPts val="0"/>
                        </a:spcAft>
                      </a:pPr>
                      <a:r>
                        <a:rPr lang="es-CR" sz="1100" b="1">
                          <a:solidFill>
                            <a:srgbClr val="000000"/>
                          </a:solidFill>
                          <a:effectLst/>
                          <a:latin typeface="Calibri"/>
                          <a:ea typeface="Times New Roman"/>
                          <a:cs typeface="Calibri"/>
                        </a:rPr>
                        <a:t>Agresión verbal, física y psicológica</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21</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Malversación fondos</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8</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791">
                <a:tc>
                  <a:txBody>
                    <a:bodyPr/>
                    <a:lstStyle/>
                    <a:p>
                      <a:pPr algn="ctr">
                        <a:lnSpc>
                          <a:spcPct val="107000"/>
                        </a:lnSpc>
                        <a:spcAft>
                          <a:spcPts val="0"/>
                        </a:spcAft>
                      </a:pPr>
                      <a:r>
                        <a:rPr lang="es-CR" sz="1100" b="1">
                          <a:solidFill>
                            <a:srgbClr val="000000"/>
                          </a:solidFill>
                          <a:effectLst/>
                          <a:latin typeface="Calibri"/>
                          <a:ea typeface="Times New Roman"/>
                          <a:cs typeface="Calibri"/>
                        </a:rPr>
                        <a:t>Violación al deber de probidad</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5</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Uso indebido de recursos</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2</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Abandono Laboral</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1</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Superposición horaria</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1</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Acoso y discriminación</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1</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Tráfico de influencia</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1</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Alcoholismo</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2</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Falsificación de firmas</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1</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Robo</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4</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Desacato</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2</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Abuso autoridad</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1</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Beligerancia política</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1</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10">
                <a:tc>
                  <a:txBody>
                    <a:bodyPr/>
                    <a:lstStyle/>
                    <a:p>
                      <a:pPr algn="ctr">
                        <a:lnSpc>
                          <a:spcPct val="107000"/>
                        </a:lnSpc>
                        <a:spcAft>
                          <a:spcPts val="0"/>
                        </a:spcAft>
                      </a:pPr>
                      <a:r>
                        <a:rPr lang="es-CR" sz="1100" b="1">
                          <a:solidFill>
                            <a:srgbClr val="000000"/>
                          </a:solidFill>
                          <a:effectLst/>
                          <a:latin typeface="Calibri"/>
                          <a:ea typeface="Times New Roman"/>
                          <a:cs typeface="Calibri"/>
                        </a:rPr>
                        <a:t>TOTAL</a:t>
                      </a:r>
                      <a:endParaRPr lang="es-CR" sz="110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dirty="0">
                          <a:solidFill>
                            <a:srgbClr val="000000"/>
                          </a:solidFill>
                          <a:effectLst/>
                          <a:latin typeface="Calibri"/>
                          <a:ea typeface="Times New Roman"/>
                          <a:cs typeface="Calibri"/>
                        </a:rPr>
                        <a:t>116</a:t>
                      </a:r>
                      <a:endParaRPr lang="es-CR" sz="1100" dirty="0">
                        <a:effectLst/>
                        <a:latin typeface="Calibri"/>
                        <a:ea typeface="Calibri"/>
                        <a:cs typeface="Times New Roman"/>
                      </a:endParaRPr>
                    </a:p>
                  </a:txBody>
                  <a:tcPr marL="9277" marR="9277" marT="9277" marB="9277"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12985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1773810"/>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577E2933-750B-4D76-BF9B-1A9D34EBAF29}" type="slidenum">
              <a:rPr lang="es-ES" smtClean="0"/>
              <a:pPr/>
              <a:t>29</a:t>
            </a:fld>
            <a:endParaRPr lang="es-ES"/>
          </a:p>
        </p:txBody>
      </p:sp>
      <p:graphicFrame>
        <p:nvGraphicFramePr>
          <p:cNvPr id="6" name="5 Tabla"/>
          <p:cNvGraphicFramePr>
            <a:graphicFrameLocks noGrp="1"/>
          </p:cNvGraphicFramePr>
          <p:nvPr>
            <p:extLst/>
          </p:nvPr>
        </p:nvGraphicFramePr>
        <p:xfrm>
          <a:off x="457200" y="1988841"/>
          <a:ext cx="8229600" cy="3394390"/>
        </p:xfrm>
        <a:graphic>
          <a:graphicData uri="http://schemas.openxmlformats.org/drawingml/2006/table">
            <a:tbl>
              <a:tblPr firstRow="1" firstCol="1" bandRow="1"/>
              <a:tblGrid>
                <a:gridCol w="1251039"/>
                <a:gridCol w="833825"/>
                <a:gridCol w="1042132"/>
                <a:gridCol w="1042732"/>
                <a:gridCol w="955088"/>
                <a:gridCol w="918469"/>
                <a:gridCol w="912465"/>
                <a:gridCol w="1273850"/>
              </a:tblGrid>
              <a:tr h="1838509">
                <a:tc>
                  <a:txBody>
                    <a:bodyPr/>
                    <a:lstStyle/>
                    <a:p>
                      <a:pPr algn="ctr"/>
                      <a:r>
                        <a:rPr lang="es-CR" sz="1000" b="1">
                          <a:effectLst/>
                          <a:latin typeface="Calibri"/>
                          <a:ea typeface="Times New Roman"/>
                          <a:cs typeface="Times New Roman"/>
                        </a:rPr>
                        <a:t>Resoluciones dictadas</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r>
                        <a:rPr lang="es-CR" sz="1000" b="1">
                          <a:effectLst/>
                          <a:latin typeface="Calibri"/>
                          <a:ea typeface="Times New Roman"/>
                          <a:cs typeface="Times New Roman"/>
                        </a:rPr>
                        <a:t>Recursos de Amparo atendidos</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r>
                        <a:rPr lang="es-CR" sz="1000" b="1">
                          <a:effectLst/>
                          <a:latin typeface="Calibri"/>
                          <a:ea typeface="Times New Roman"/>
                          <a:cs typeface="Times New Roman"/>
                        </a:rPr>
                        <a:t>Informes rendidos a instancia externas e internas</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r>
                        <a:rPr lang="es-CR" sz="1000" b="1">
                          <a:effectLst/>
                          <a:latin typeface="Calibri"/>
                          <a:ea typeface="Times New Roman"/>
                          <a:cs typeface="Times New Roman"/>
                        </a:rPr>
                        <a:t>Informes rendidos a la Procuraduría General de la República</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r>
                        <a:rPr lang="es-CR" sz="1000" b="1">
                          <a:effectLst/>
                          <a:latin typeface="Calibri"/>
                          <a:ea typeface="Times New Roman"/>
                          <a:cs typeface="Times New Roman"/>
                        </a:rPr>
                        <a:t>Cantidad de audiencias realizadas</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r>
                        <a:rPr lang="es-CR" sz="1000" b="1">
                          <a:effectLst/>
                          <a:latin typeface="Calibri"/>
                          <a:ea typeface="Times New Roman"/>
                          <a:cs typeface="Times New Roman"/>
                        </a:rPr>
                        <a:t>Cantidad de medidas cautelares dictadas</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r>
                        <a:rPr lang="es-CR" sz="1000" b="1">
                          <a:effectLst/>
                          <a:latin typeface="Calibri"/>
                          <a:ea typeface="Times New Roman"/>
                          <a:cs typeface="Times New Roman"/>
                        </a:rPr>
                        <a:t>Cantidad de oficios realizados</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r>
                        <a:rPr lang="es-CR" sz="1000" b="1">
                          <a:effectLst/>
                          <a:latin typeface="Calibri"/>
                          <a:ea typeface="Times New Roman"/>
                          <a:cs typeface="Times New Roman"/>
                        </a:rPr>
                        <a:t>Solicitudes de usuarios para remitir investigaciones de forma digital</a:t>
                      </a:r>
                      <a:endParaRPr lang="es-CR" sz="1100">
                        <a:effectLst/>
                        <a:latin typeface="Times New Roman"/>
                        <a:ea typeface="Times New Roman"/>
                        <a:cs typeface="Times New Roman"/>
                      </a:endParaRPr>
                    </a:p>
                    <a:p>
                      <a:pPr algn="ctr"/>
                      <a:r>
                        <a:rPr lang="es-CR" sz="1000" b="1">
                          <a:effectLst/>
                          <a:latin typeface="Calibri"/>
                          <a:ea typeface="Times New Roman"/>
                          <a:cs typeface="Times New Roman"/>
                        </a:rPr>
                        <a:t> </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r>
              <a:tr h="1555881">
                <a:tc>
                  <a:txBody>
                    <a:bodyPr/>
                    <a:lstStyle/>
                    <a:p>
                      <a:pPr algn="ctr"/>
                      <a:r>
                        <a:rPr lang="es-CR" sz="1100" b="1">
                          <a:effectLst/>
                          <a:latin typeface="Calibri"/>
                          <a:ea typeface="Times New Roman"/>
                          <a:cs typeface="Times New Roman"/>
                        </a:rPr>
                        <a:t>11 Apertura para procedimiento</a:t>
                      </a:r>
                      <a:endParaRPr lang="es-CR" sz="1100">
                        <a:effectLst/>
                        <a:latin typeface="Times New Roman"/>
                        <a:ea typeface="Times New Roman"/>
                        <a:cs typeface="Times New Roman"/>
                      </a:endParaRPr>
                    </a:p>
                    <a:p>
                      <a:pPr algn="ctr"/>
                      <a:r>
                        <a:rPr lang="es-CR" sz="1100" b="1">
                          <a:effectLst/>
                          <a:latin typeface="Calibri"/>
                          <a:ea typeface="Times New Roman"/>
                          <a:cs typeface="Times New Roman"/>
                        </a:rPr>
                        <a:t>20 Remisión al Superior</a:t>
                      </a:r>
                      <a:endParaRPr lang="es-CR" sz="1100">
                        <a:effectLst/>
                        <a:latin typeface="Times New Roman"/>
                        <a:ea typeface="Times New Roman"/>
                        <a:cs typeface="Times New Roman"/>
                      </a:endParaRPr>
                    </a:p>
                    <a:p>
                      <a:pPr algn="ctr"/>
                      <a:r>
                        <a:rPr lang="es-CR" sz="1100" b="1">
                          <a:effectLst/>
                          <a:latin typeface="Calibri"/>
                          <a:ea typeface="Times New Roman"/>
                          <a:cs typeface="Times New Roman"/>
                        </a:rPr>
                        <a:t>258 Archivos</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CR" sz="1100" b="1">
                          <a:effectLst/>
                          <a:latin typeface="Calibri"/>
                          <a:ea typeface="Times New Roman"/>
                          <a:cs typeface="Times New Roman"/>
                        </a:rPr>
                        <a:t>6</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CR" sz="1100" b="1">
                          <a:effectLst/>
                          <a:latin typeface="Calibri"/>
                          <a:ea typeface="Times New Roman"/>
                          <a:cs typeface="Times New Roman"/>
                        </a:rPr>
                        <a:t>11 Defensoría de los Habitantes</a:t>
                      </a:r>
                      <a:endParaRPr lang="es-CR" sz="1100">
                        <a:effectLst/>
                        <a:latin typeface="Times New Roman"/>
                        <a:ea typeface="Times New Roman"/>
                        <a:cs typeface="Times New Roman"/>
                      </a:endParaRPr>
                    </a:p>
                    <a:p>
                      <a:pPr algn="ctr"/>
                      <a:r>
                        <a:rPr lang="es-CR" sz="1100" b="1">
                          <a:effectLst/>
                          <a:latin typeface="Calibri"/>
                          <a:ea typeface="Times New Roman"/>
                          <a:cs typeface="Times New Roman"/>
                        </a:rPr>
                        <a:t>5 Ministerio de Trabajo y Seguridad Social</a:t>
                      </a:r>
                      <a:endParaRPr lang="es-CR" sz="1100">
                        <a:effectLst/>
                        <a:latin typeface="Times New Roman"/>
                        <a:ea typeface="Times New Roman"/>
                        <a:cs typeface="Times New Roman"/>
                      </a:endParaRPr>
                    </a:p>
                    <a:p>
                      <a:pPr algn="ctr"/>
                      <a:r>
                        <a:rPr lang="es-CR" sz="1100" b="1">
                          <a:effectLst/>
                          <a:latin typeface="Calibri"/>
                          <a:ea typeface="Times New Roman"/>
                          <a:cs typeface="Times New Roman"/>
                        </a:rPr>
                        <a:t>2 Contraloría de Servicios</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CR" sz="1100" b="1">
                          <a:effectLst/>
                          <a:latin typeface="Calibri"/>
                          <a:ea typeface="Times New Roman"/>
                          <a:cs typeface="Times New Roman"/>
                        </a:rPr>
                        <a:t>10</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CR" sz="1100" b="1">
                          <a:effectLst/>
                          <a:latin typeface="Calibri"/>
                          <a:ea typeface="Times New Roman"/>
                          <a:cs typeface="Times New Roman"/>
                        </a:rPr>
                        <a:t>678</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CR" sz="1100" b="1">
                          <a:effectLst/>
                          <a:latin typeface="Calibri"/>
                          <a:ea typeface="Times New Roman"/>
                          <a:cs typeface="Times New Roman"/>
                        </a:rPr>
                        <a:t>10</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CR" sz="1100" b="1">
                          <a:effectLst/>
                          <a:latin typeface="Calibri"/>
                          <a:ea typeface="Times New Roman"/>
                          <a:cs typeface="Times New Roman"/>
                        </a:rPr>
                        <a:t>678</a:t>
                      </a:r>
                      <a:endParaRPr lang="es-CR" sz="110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CR" sz="1100" b="1" dirty="0">
                          <a:effectLst/>
                          <a:latin typeface="Calibri"/>
                          <a:ea typeface="Times New Roman"/>
                          <a:cs typeface="Times New Roman"/>
                        </a:rPr>
                        <a:t>18</a:t>
                      </a:r>
                      <a:endParaRPr lang="es-CR" sz="1100" dirty="0">
                        <a:effectLst/>
                        <a:latin typeface="Times New Roman"/>
                        <a:ea typeface="Times New Roman"/>
                        <a:cs typeface="Times New Roman"/>
                      </a:endParaRPr>
                    </a:p>
                  </a:txBody>
                  <a:tcPr marL="64828" marR="648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12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76672"/>
            <a:ext cx="12985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093782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a:t>	</a:t>
            </a:r>
            <a:br>
              <a:rPr lang="es-ES" sz="3200" b="1" dirty="0"/>
            </a:br>
            <a:r>
              <a:rPr lang="es-ES" sz="3200" b="1" dirty="0"/>
              <a:t/>
            </a:r>
            <a:br>
              <a:rPr lang="es-ES" sz="3200" b="1" dirty="0"/>
            </a:br>
            <a:r>
              <a:rPr lang="es-ES" sz="3200" b="1" dirty="0"/>
              <a:t/>
            </a:r>
            <a:br>
              <a:rPr lang="es-ES" sz="3200" b="1" dirty="0"/>
            </a:br>
            <a:r>
              <a:rPr lang="es-ES" sz="3200" b="1" dirty="0"/>
              <a:t/>
            </a:r>
            <a:br>
              <a:rPr lang="es-ES" sz="3200" b="1" dirty="0"/>
            </a:b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3</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graphicFrame>
        <p:nvGraphicFramePr>
          <p:cNvPr id="4" name="Tabla 3"/>
          <p:cNvGraphicFramePr>
            <a:graphicFrameLocks noGrp="1"/>
          </p:cNvGraphicFramePr>
          <p:nvPr>
            <p:extLst/>
          </p:nvPr>
        </p:nvGraphicFramePr>
        <p:xfrm>
          <a:off x="244963" y="1395706"/>
          <a:ext cx="8779684" cy="5030960"/>
        </p:xfrm>
        <a:graphic>
          <a:graphicData uri="http://schemas.openxmlformats.org/drawingml/2006/table">
            <a:tbl>
              <a:tblPr>
                <a:tableStyleId>{5C22544A-7EE6-4342-B048-85BDC9FD1C3A}</a:tableStyleId>
              </a:tblPr>
              <a:tblGrid>
                <a:gridCol w="2514988"/>
                <a:gridCol w="1224136"/>
                <a:gridCol w="1180371"/>
                <a:gridCol w="1123885"/>
                <a:gridCol w="1080120"/>
                <a:gridCol w="1656184"/>
              </a:tblGrid>
              <a:tr h="504000">
                <a:tc gridSpan="6">
                  <a:txBody>
                    <a:bodyPr/>
                    <a:lstStyle/>
                    <a:p>
                      <a:pPr algn="ctr" fontAlgn="b"/>
                      <a:r>
                        <a:rPr lang="es-CR" sz="1400" u="none" strike="noStrike" dirty="0">
                          <a:effectLst/>
                          <a:latin typeface="Bookman Old Style" panose="02050604050505020204" pitchFamily="18" charset="0"/>
                        </a:rPr>
                        <a:t>INFORME I CUATRIMESTRE</a:t>
                      </a:r>
                      <a:endParaRPr lang="es-CR" sz="1400" b="0" i="0" u="none" strike="noStrike" dirty="0">
                        <a:solidFill>
                          <a:srgbClr val="8497B0"/>
                        </a:solidFill>
                        <a:effectLst/>
                        <a:latin typeface="Bookman Old Style" panose="02050604050505020204" pitchFamily="18" charset="0"/>
                      </a:endParaRPr>
                    </a:p>
                  </a:txBody>
                  <a:tcPr marL="8420" marR="8420" marT="8420" marB="0" anchor="ctr"/>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r>
              <a:tr h="432000">
                <a:tc gridSpan="6">
                  <a:txBody>
                    <a:bodyPr/>
                    <a:lstStyle/>
                    <a:p>
                      <a:pPr algn="ctr" fontAlgn="b"/>
                      <a:r>
                        <a:rPr lang="es-CR" sz="1400" u="none" strike="noStrike" dirty="0">
                          <a:effectLst/>
                          <a:latin typeface="Bookman Old Style" panose="02050604050505020204" pitchFamily="18" charset="0"/>
                        </a:rPr>
                        <a:t>UNIDAD DE APOYO A LA GESTIÓN</a:t>
                      </a:r>
                      <a:endParaRPr lang="es-CR" sz="1400" b="0" i="0" u="none" strike="noStrike" dirty="0">
                        <a:solidFill>
                          <a:srgbClr val="1F4E78"/>
                        </a:solidFill>
                        <a:effectLst/>
                        <a:latin typeface="Bookman Old Style" panose="02050604050505020204" pitchFamily="18" charset="0"/>
                      </a:endParaRPr>
                    </a:p>
                  </a:txBody>
                  <a:tcPr marL="8420" marR="8420" marT="8420" marB="0" anchor="ctr"/>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r>
              <a:tr h="376706">
                <a:tc>
                  <a:txBody>
                    <a:bodyPr/>
                    <a:lstStyle/>
                    <a:p>
                      <a:pPr algn="l" fontAlgn="b"/>
                      <a:r>
                        <a:rPr lang="es-CR" sz="1400" u="none" strike="noStrike">
                          <a:effectLst/>
                          <a:latin typeface="Bookman Old Style" panose="02050604050505020204" pitchFamily="18" charset="0"/>
                        </a:rPr>
                        <a:t> </a:t>
                      </a:r>
                      <a:endParaRPr lang="es-CR" sz="14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400" u="none" strike="noStrike">
                          <a:effectLst/>
                          <a:latin typeface="Bookman Old Style" panose="02050604050505020204" pitchFamily="18" charset="0"/>
                        </a:rPr>
                        <a:t>Enero</a:t>
                      </a:r>
                      <a:endParaRPr lang="es-CR" sz="1400" b="1"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400" u="none" strike="noStrike">
                          <a:effectLst/>
                          <a:latin typeface="Bookman Old Style" panose="02050604050505020204" pitchFamily="18" charset="0"/>
                        </a:rPr>
                        <a:t>Febrero </a:t>
                      </a:r>
                      <a:endParaRPr lang="es-CR" sz="1400" b="1"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400" u="none" strike="noStrike">
                          <a:effectLst/>
                          <a:latin typeface="Bookman Old Style" panose="02050604050505020204" pitchFamily="18" charset="0"/>
                        </a:rPr>
                        <a:t>Marzo</a:t>
                      </a:r>
                      <a:endParaRPr lang="es-CR" sz="1400" b="1"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400" u="none" strike="noStrike">
                          <a:effectLst/>
                          <a:latin typeface="Bookman Old Style" panose="02050604050505020204" pitchFamily="18" charset="0"/>
                        </a:rPr>
                        <a:t>Abril</a:t>
                      </a:r>
                      <a:endParaRPr lang="es-CR" sz="1400" b="1"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400" u="none" strike="noStrike" dirty="0">
                          <a:effectLst/>
                          <a:latin typeface="Bookman Old Style" panose="02050604050505020204" pitchFamily="18" charset="0"/>
                        </a:rPr>
                        <a:t>Total I cuatrimestre</a:t>
                      </a:r>
                      <a:endParaRPr lang="es-CR" sz="1400" b="1" i="0" u="none" strike="noStrike" dirty="0">
                        <a:solidFill>
                          <a:srgbClr val="305496"/>
                        </a:solidFill>
                        <a:effectLst/>
                        <a:latin typeface="Bookman Old Style" panose="02050604050505020204" pitchFamily="18" charset="0"/>
                      </a:endParaRPr>
                    </a:p>
                  </a:txBody>
                  <a:tcPr marL="8420" marR="8420" marT="8420" marB="0" anchor="ctr"/>
                </a:tc>
              </a:tr>
              <a:tr h="432000">
                <a:tc>
                  <a:txBody>
                    <a:bodyPr/>
                    <a:lstStyle/>
                    <a:p>
                      <a:pPr algn="l" fontAlgn="b"/>
                      <a:r>
                        <a:rPr lang="es-CR" sz="1200" u="none" strike="noStrike" dirty="0">
                          <a:effectLst/>
                          <a:latin typeface="Bookman Old Style" panose="02050604050505020204" pitchFamily="18" charset="0"/>
                        </a:rPr>
                        <a:t>Apertura de Expedientes Disciplinarios</a:t>
                      </a:r>
                      <a:endParaRPr lang="es-CR" sz="1200" b="0" i="0" u="none" strike="noStrike" dirty="0">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dirty="0">
                          <a:effectLst/>
                          <a:latin typeface="Bookman Old Style" panose="02050604050505020204" pitchFamily="18" charset="0"/>
                        </a:rPr>
                        <a:t>4</a:t>
                      </a:r>
                      <a:endParaRPr lang="es-CR" sz="1200" b="0" i="0" u="none" strike="noStrike" dirty="0">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a:effectLst/>
                          <a:latin typeface="Bookman Old Style" panose="02050604050505020204" pitchFamily="18" charset="0"/>
                        </a:rPr>
                        <a:t>26</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dirty="0">
                          <a:effectLst/>
                          <a:latin typeface="Bookman Old Style" panose="02050604050505020204" pitchFamily="18" charset="0"/>
                        </a:rPr>
                        <a:t>62</a:t>
                      </a:r>
                      <a:endParaRPr lang="es-CR" sz="1200" b="0" i="0" u="none" strike="noStrike" dirty="0">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a:effectLst/>
                          <a:latin typeface="Bookman Old Style" panose="02050604050505020204" pitchFamily="18" charset="0"/>
                        </a:rPr>
                        <a:t>70</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dirty="0">
                          <a:effectLst/>
                          <a:latin typeface="Bookman Old Style" panose="02050604050505020204" pitchFamily="18" charset="0"/>
                        </a:rPr>
                        <a:t>162</a:t>
                      </a:r>
                      <a:endParaRPr lang="es-CR" sz="1200" b="1" i="0" u="none" strike="noStrike" dirty="0">
                        <a:solidFill>
                          <a:srgbClr val="305496"/>
                        </a:solidFill>
                        <a:effectLst/>
                        <a:latin typeface="Bookman Old Style" panose="02050604050505020204" pitchFamily="18" charset="0"/>
                      </a:endParaRPr>
                    </a:p>
                  </a:txBody>
                  <a:tcPr marL="8420" marR="8420" marT="8420" marB="0" anchor="ctr"/>
                </a:tc>
              </a:tr>
              <a:tr h="504000">
                <a:tc>
                  <a:txBody>
                    <a:bodyPr/>
                    <a:lstStyle/>
                    <a:p>
                      <a:pPr algn="l" fontAlgn="b"/>
                      <a:r>
                        <a:rPr lang="es-CR" sz="1200" u="none" strike="noStrike">
                          <a:effectLst/>
                          <a:latin typeface="Bookman Old Style" panose="02050604050505020204" pitchFamily="18" charset="0"/>
                        </a:rPr>
                        <a:t>Apertura de Investigaciones Previas</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a:effectLst/>
                          <a:latin typeface="Bookman Old Style" panose="02050604050505020204" pitchFamily="18" charset="0"/>
                        </a:rPr>
                        <a:t>22</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dirty="0">
                          <a:effectLst/>
                          <a:latin typeface="Bookman Old Style" panose="02050604050505020204" pitchFamily="18" charset="0"/>
                        </a:rPr>
                        <a:t>33</a:t>
                      </a:r>
                      <a:endParaRPr lang="es-CR" sz="1200" b="0" i="0" u="none" strike="noStrike" dirty="0">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a:effectLst/>
                          <a:latin typeface="Bookman Old Style" panose="02050604050505020204" pitchFamily="18" charset="0"/>
                        </a:rPr>
                        <a:t>30</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dirty="0">
                          <a:effectLst/>
                          <a:latin typeface="Bookman Old Style" panose="02050604050505020204" pitchFamily="18" charset="0"/>
                        </a:rPr>
                        <a:t>31</a:t>
                      </a:r>
                      <a:endParaRPr lang="es-CR" sz="1200" b="0" i="0" u="none" strike="noStrike" dirty="0">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dirty="0">
                          <a:effectLst/>
                          <a:latin typeface="Bookman Old Style" panose="02050604050505020204" pitchFamily="18" charset="0"/>
                        </a:rPr>
                        <a:t>116</a:t>
                      </a:r>
                      <a:endParaRPr lang="es-CR" sz="1200" b="1" i="0" u="none" strike="noStrike" dirty="0">
                        <a:solidFill>
                          <a:srgbClr val="305496"/>
                        </a:solidFill>
                        <a:effectLst/>
                        <a:latin typeface="Bookman Old Style" panose="02050604050505020204" pitchFamily="18" charset="0"/>
                      </a:endParaRPr>
                    </a:p>
                  </a:txBody>
                  <a:tcPr marL="8420" marR="8420" marT="8420" marB="0" anchor="ctr"/>
                </a:tc>
              </a:tr>
              <a:tr h="504000">
                <a:tc>
                  <a:txBody>
                    <a:bodyPr/>
                    <a:lstStyle/>
                    <a:p>
                      <a:pPr algn="l" fontAlgn="b"/>
                      <a:r>
                        <a:rPr lang="es-CR" sz="1200" u="none" strike="noStrike" dirty="0">
                          <a:effectLst/>
                          <a:latin typeface="Bookman Old Style" panose="02050604050505020204" pitchFamily="18" charset="0"/>
                        </a:rPr>
                        <a:t>Consultas de la Reforma Procesal Laboral</a:t>
                      </a:r>
                      <a:endParaRPr lang="es-CR" sz="1200" b="0" i="0" u="none" strike="noStrike" dirty="0">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dirty="0">
                          <a:effectLst/>
                          <a:latin typeface="Bookman Old Style" panose="02050604050505020204" pitchFamily="18" charset="0"/>
                        </a:rPr>
                        <a:t>286 funcionarios</a:t>
                      </a:r>
                      <a:endParaRPr lang="es-CR" sz="1200" b="0" i="0" u="none" strike="noStrike" dirty="0">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a:effectLst/>
                          <a:latin typeface="Bookman Old Style" panose="02050604050505020204" pitchFamily="18" charset="0"/>
                        </a:rPr>
                        <a:t>217 funcionarios</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a:effectLst/>
                          <a:latin typeface="Bookman Old Style" panose="02050604050505020204" pitchFamily="18" charset="0"/>
                        </a:rPr>
                        <a:t>104 funcionarios</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a:effectLst/>
                          <a:latin typeface="Bookman Old Style" panose="02050604050505020204" pitchFamily="18" charset="0"/>
                        </a:rPr>
                        <a:t>161 funcionarios</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dirty="0">
                          <a:effectLst/>
                          <a:latin typeface="Bookman Old Style" panose="02050604050505020204" pitchFamily="18" charset="0"/>
                        </a:rPr>
                        <a:t>768 funcionarios consultados</a:t>
                      </a:r>
                      <a:endParaRPr lang="es-CR" sz="1200" b="1" i="0" u="none" strike="noStrike" dirty="0">
                        <a:solidFill>
                          <a:srgbClr val="305496"/>
                        </a:solidFill>
                        <a:effectLst/>
                        <a:latin typeface="Bookman Old Style" panose="02050604050505020204" pitchFamily="18" charset="0"/>
                      </a:endParaRPr>
                    </a:p>
                  </a:txBody>
                  <a:tcPr marL="8420" marR="8420" marT="8420" marB="0" anchor="ctr"/>
                </a:tc>
              </a:tr>
              <a:tr h="675629">
                <a:tc>
                  <a:txBody>
                    <a:bodyPr/>
                    <a:lstStyle/>
                    <a:p>
                      <a:pPr algn="l" fontAlgn="b"/>
                      <a:r>
                        <a:rPr lang="es-CR" sz="1200" u="none" strike="noStrike" dirty="0">
                          <a:effectLst/>
                          <a:latin typeface="Bookman Old Style" panose="02050604050505020204" pitchFamily="18" charset="0"/>
                        </a:rPr>
                        <a:t>Solicitudes de copia de expedientes disciplinarios e Investigaciones previas por correo institucional</a:t>
                      </a:r>
                      <a:endParaRPr lang="es-CR" sz="1200" b="0" i="0" u="none" strike="noStrike" dirty="0">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a:effectLst/>
                          <a:latin typeface="Bookman Old Style" panose="02050604050505020204" pitchFamily="18" charset="0"/>
                        </a:rPr>
                        <a:t>22</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a:effectLst/>
                          <a:latin typeface="Bookman Old Style" panose="02050604050505020204" pitchFamily="18" charset="0"/>
                        </a:rPr>
                        <a:t>13</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dirty="0">
                          <a:effectLst/>
                          <a:latin typeface="Bookman Old Style" panose="02050604050505020204" pitchFamily="18" charset="0"/>
                        </a:rPr>
                        <a:t>21</a:t>
                      </a:r>
                      <a:endParaRPr lang="es-CR" sz="1200" b="0" i="0" u="none" strike="noStrike" dirty="0">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a:effectLst/>
                          <a:latin typeface="Bookman Old Style" panose="02050604050505020204" pitchFamily="18" charset="0"/>
                        </a:rPr>
                        <a:t>24</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dirty="0">
                          <a:effectLst/>
                          <a:latin typeface="Bookman Old Style" panose="02050604050505020204" pitchFamily="18" charset="0"/>
                        </a:rPr>
                        <a:t>80</a:t>
                      </a:r>
                      <a:endParaRPr lang="es-CR" sz="1200" b="1" i="0" u="none" strike="noStrike" dirty="0">
                        <a:solidFill>
                          <a:srgbClr val="305496"/>
                        </a:solidFill>
                        <a:effectLst/>
                        <a:latin typeface="Bookman Old Style" panose="02050604050505020204" pitchFamily="18" charset="0"/>
                      </a:endParaRPr>
                    </a:p>
                  </a:txBody>
                  <a:tcPr marL="8420" marR="8420" marT="8420" marB="0" anchor="ctr"/>
                </a:tc>
              </a:tr>
              <a:tr h="798896">
                <a:tc>
                  <a:txBody>
                    <a:bodyPr/>
                    <a:lstStyle/>
                    <a:p>
                      <a:pPr algn="l" fontAlgn="b"/>
                      <a:r>
                        <a:rPr lang="es-CR" sz="1200" u="none" strike="noStrike" dirty="0">
                          <a:effectLst/>
                          <a:latin typeface="Bookman Old Style" panose="02050604050505020204" pitchFamily="18" charset="0"/>
                        </a:rPr>
                        <a:t>Solicitudes de copia de expedientes disciplinarios e Investigaciones previas en ventanilla</a:t>
                      </a:r>
                      <a:endParaRPr lang="es-CR" sz="1200" b="0" i="0" u="none" strike="noStrike" dirty="0">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a:effectLst/>
                          <a:latin typeface="Bookman Old Style" panose="02050604050505020204" pitchFamily="18" charset="0"/>
                        </a:rPr>
                        <a:t>19</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a:effectLst/>
                          <a:latin typeface="Bookman Old Style" panose="02050604050505020204" pitchFamily="18" charset="0"/>
                        </a:rPr>
                        <a:t>14</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a:effectLst/>
                          <a:latin typeface="Bookman Old Style" panose="02050604050505020204" pitchFamily="18" charset="0"/>
                        </a:rPr>
                        <a:t>24</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a:effectLst/>
                          <a:latin typeface="Bookman Old Style" panose="02050604050505020204" pitchFamily="18" charset="0"/>
                        </a:rPr>
                        <a:t>24</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dirty="0">
                          <a:effectLst/>
                          <a:latin typeface="Bookman Old Style" panose="02050604050505020204" pitchFamily="18" charset="0"/>
                        </a:rPr>
                        <a:t>81 (De las cuales 65 fueron expedientes </a:t>
                      </a:r>
                      <a:r>
                        <a:rPr lang="es-CR" sz="1200" u="none" strike="noStrike" dirty="0" smtClean="0">
                          <a:effectLst/>
                          <a:latin typeface="Bookman Old Style" panose="02050604050505020204" pitchFamily="18" charset="0"/>
                        </a:rPr>
                        <a:t>disciplinarios </a:t>
                      </a:r>
                      <a:r>
                        <a:rPr lang="es-CR" sz="1200" u="none" strike="noStrike" dirty="0">
                          <a:effectLst/>
                          <a:latin typeface="Bookman Old Style" panose="02050604050505020204" pitchFamily="18" charset="0"/>
                        </a:rPr>
                        <a:t>y 16 Investigaciones Previas)</a:t>
                      </a:r>
                      <a:endParaRPr lang="es-CR" sz="1200" b="1" i="0" u="none" strike="noStrike" dirty="0">
                        <a:solidFill>
                          <a:srgbClr val="305496"/>
                        </a:solidFill>
                        <a:effectLst/>
                        <a:latin typeface="Bookman Old Style" panose="02050604050505020204" pitchFamily="18" charset="0"/>
                      </a:endParaRPr>
                    </a:p>
                  </a:txBody>
                  <a:tcPr marL="8420" marR="8420" marT="8420" marB="0" anchor="ctr"/>
                </a:tc>
              </a:tr>
              <a:tr h="482253">
                <a:tc>
                  <a:txBody>
                    <a:bodyPr/>
                    <a:lstStyle/>
                    <a:p>
                      <a:pPr algn="l" fontAlgn="b"/>
                      <a:r>
                        <a:rPr lang="es-CR" sz="1200" u="none" strike="noStrike">
                          <a:effectLst/>
                          <a:latin typeface="Bookman Old Style" panose="02050604050505020204" pitchFamily="18" charset="0"/>
                        </a:rPr>
                        <a:t>Total de Expedientes e Investigaciones Previas Escaneados</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l" fontAlgn="b"/>
                      <a:r>
                        <a:rPr lang="es-CR" sz="1200" u="none" strike="noStrike">
                          <a:effectLst/>
                          <a:latin typeface="Bookman Old Style" panose="02050604050505020204" pitchFamily="18" charset="0"/>
                        </a:rPr>
                        <a:t> </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l" fontAlgn="b"/>
                      <a:r>
                        <a:rPr lang="es-CR" sz="1200" u="none" strike="noStrike">
                          <a:effectLst/>
                          <a:latin typeface="Bookman Old Style" panose="02050604050505020204" pitchFamily="18" charset="0"/>
                        </a:rPr>
                        <a:t> </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l" fontAlgn="b"/>
                      <a:r>
                        <a:rPr lang="es-CR" sz="1200" u="none" strike="noStrike">
                          <a:effectLst/>
                          <a:latin typeface="Bookman Old Style" panose="02050604050505020204" pitchFamily="18" charset="0"/>
                        </a:rPr>
                        <a:t> </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l" fontAlgn="b"/>
                      <a:r>
                        <a:rPr lang="es-CR" sz="1200" u="none" strike="noStrike">
                          <a:effectLst/>
                          <a:latin typeface="Bookman Old Style" panose="02050604050505020204" pitchFamily="18" charset="0"/>
                        </a:rPr>
                        <a:t> </a:t>
                      </a:r>
                      <a:endParaRPr lang="es-CR" sz="1200" b="0" i="0" u="none" strike="noStrike">
                        <a:solidFill>
                          <a:srgbClr val="000000"/>
                        </a:solidFill>
                        <a:effectLst/>
                        <a:latin typeface="Bookman Old Style" panose="02050604050505020204" pitchFamily="18" charset="0"/>
                      </a:endParaRPr>
                    </a:p>
                  </a:txBody>
                  <a:tcPr marL="8420" marR="8420" marT="8420" marB="0" anchor="ctr"/>
                </a:tc>
                <a:tc>
                  <a:txBody>
                    <a:bodyPr/>
                    <a:lstStyle/>
                    <a:p>
                      <a:pPr algn="ctr" fontAlgn="b"/>
                      <a:r>
                        <a:rPr lang="es-CR" sz="1200" u="none" strike="noStrike" dirty="0">
                          <a:effectLst/>
                          <a:latin typeface="Bookman Old Style" panose="02050604050505020204" pitchFamily="18" charset="0"/>
                        </a:rPr>
                        <a:t>754</a:t>
                      </a:r>
                      <a:endParaRPr lang="es-CR" sz="1200" b="1" i="0" u="none" strike="noStrike" dirty="0">
                        <a:solidFill>
                          <a:srgbClr val="305496"/>
                        </a:solidFill>
                        <a:effectLst/>
                        <a:latin typeface="Bookman Old Style" panose="02050604050505020204" pitchFamily="18" charset="0"/>
                      </a:endParaRPr>
                    </a:p>
                  </a:txBody>
                  <a:tcPr marL="8420" marR="8420" marT="8420" marB="0" anchor="ctr"/>
                </a:tc>
              </a:tr>
            </a:tbl>
          </a:graphicData>
        </a:graphic>
      </p:graphicFrame>
    </p:spTree>
    <p:extLst>
      <p:ext uri="{BB962C8B-B14F-4D97-AF65-F5344CB8AC3E}">
        <p14:creationId xmlns:p14="http://schemas.microsoft.com/office/powerpoint/2010/main" val="102244640"/>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0"/>
          <p:cNvSpPr>
            <a:spLocks noGrp="1"/>
          </p:cNvSpPr>
          <p:nvPr>
            <p:ph type="title"/>
          </p:nvPr>
        </p:nvSpPr>
        <p:spPr>
          <a:xfrm>
            <a:off x="457200" y="704087"/>
            <a:ext cx="8305800" cy="1500777"/>
          </a:xfrm>
        </p:spPr>
        <p:txBody>
          <a:bodyPr>
            <a:noAutofit/>
          </a:bodyPr>
          <a:lstStyle/>
          <a:p>
            <a:pPr lvl="0" algn="ctr" eaLnBrk="0" fontAlgn="base" hangingPunct="0">
              <a:spcAft>
                <a:spcPct val="0"/>
              </a:spcAft>
            </a:pPr>
            <a:r>
              <a:rPr lang="es-CR" altLang="es-CR" sz="1800" b="1" dirty="0">
                <a:solidFill>
                  <a:schemeClr val="tx1"/>
                </a:solidFill>
                <a:ea typeface="Calibri" panose="020F0502020204030204" pitchFamily="34" charset="0"/>
                <a:cs typeface="Arial" panose="020B0604020202020204" pitchFamily="34" charset="0"/>
              </a:rPr>
              <a:t>CANTIDAD DE OFICIOS REDIRECCIONANDO O SOLICITANDO INFORMACIÓN, RESPECTO A PRESUNTAS DENUNCIAS PRESENTADAS EN EL D.G.D</a:t>
            </a:r>
            <a:endParaRPr lang="es-CR" altLang="es-CR" sz="2800" dirty="0">
              <a:solidFill>
                <a:schemeClr val="tx1"/>
              </a:solidFill>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latin typeface="Arial" panose="020B0604020202020204" pitchFamily="34" charset="0"/>
                <a:cs typeface="Arial" panose="020B0604020202020204" pitchFamily="34" charset="0"/>
              </a:rPr>
              <a:pPr/>
              <a:t>30</a:t>
            </a:fld>
            <a:endParaRPr lang="es-ES" dirty="0">
              <a:latin typeface="Arial" panose="020B0604020202020204" pitchFamily="34" charset="0"/>
              <a:cs typeface="Arial" panose="020B0604020202020204" pitchFamily="34" charset="0"/>
            </a:endParaRPr>
          </a:p>
        </p:txBody>
      </p:sp>
      <p:sp>
        <p:nvSpPr>
          <p:cNvPr id="7" name="6 Título"/>
          <p:cNvSpPr txBox="1">
            <a:spLocks/>
          </p:cNvSpPr>
          <p:nvPr/>
        </p:nvSpPr>
        <p:spPr>
          <a:xfrm>
            <a:off x="5796136" y="6443362"/>
            <a:ext cx="289066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Arial" panose="020B0604020202020204" pitchFamily="34" charset="0"/>
                <a:ea typeface="+mj-ea"/>
                <a:cs typeface="Arial" panose="020B0604020202020204" pitchFamily="34" charset="0"/>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9" name="Rectangle 3"/>
          <p:cNvSpPr>
            <a:spLocks noChangeArrowheads="1"/>
          </p:cNvSpPr>
          <p:nvPr/>
        </p:nvSpPr>
        <p:spPr bwMode="auto">
          <a:xfrm>
            <a:off x="1488231" y="5899578"/>
            <a:ext cx="9680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R">
              <a:latin typeface="Arial" panose="020B0604020202020204" pitchFamily="34" charset="0"/>
              <a:cs typeface="Arial" panose="020B0604020202020204" pitchFamily="34" charset="0"/>
            </a:endParaRPr>
          </a:p>
        </p:txBody>
      </p:sp>
      <p:graphicFrame>
        <p:nvGraphicFramePr>
          <p:cNvPr id="4" name="3 Tabla"/>
          <p:cNvGraphicFramePr>
            <a:graphicFrameLocks noGrp="1"/>
          </p:cNvGraphicFramePr>
          <p:nvPr>
            <p:extLst/>
          </p:nvPr>
        </p:nvGraphicFramePr>
        <p:xfrm>
          <a:off x="1763688" y="2348881"/>
          <a:ext cx="5477780" cy="3735362"/>
        </p:xfrm>
        <a:graphic>
          <a:graphicData uri="http://schemas.openxmlformats.org/drawingml/2006/table">
            <a:tbl>
              <a:tblPr firstRow="1" firstCol="1" bandRow="1"/>
              <a:tblGrid>
                <a:gridCol w="4382982"/>
                <a:gridCol w="1094798"/>
              </a:tblGrid>
              <a:tr h="760039">
                <a:tc>
                  <a:txBody>
                    <a:bodyPr/>
                    <a:lstStyle/>
                    <a:p>
                      <a:pPr algn="ctr">
                        <a:lnSpc>
                          <a:spcPct val="107000"/>
                        </a:lnSpc>
                        <a:spcAft>
                          <a:spcPts val="0"/>
                        </a:spcAft>
                      </a:pPr>
                      <a:r>
                        <a:rPr lang="es-CR" sz="1100" b="1">
                          <a:effectLst/>
                          <a:latin typeface="Calibri"/>
                          <a:ea typeface="Calibri"/>
                          <a:cs typeface="Calibri"/>
                        </a:rPr>
                        <a:t> </a:t>
                      </a:r>
                      <a:endParaRPr lang="es-CR" sz="1100">
                        <a:effectLst/>
                        <a:latin typeface="Calibri"/>
                        <a:ea typeface="Calibri"/>
                        <a:cs typeface="Times New Roman"/>
                      </a:endParaRPr>
                    </a:p>
                    <a:p>
                      <a:pPr algn="ctr">
                        <a:lnSpc>
                          <a:spcPct val="107000"/>
                        </a:lnSpc>
                        <a:spcAft>
                          <a:spcPts val="0"/>
                        </a:spcAft>
                      </a:pPr>
                      <a:r>
                        <a:rPr lang="es-CR" sz="1100" b="1">
                          <a:effectLst/>
                          <a:latin typeface="Calibri"/>
                          <a:ea typeface="Calibri"/>
                          <a:cs typeface="Calibri"/>
                        </a:rPr>
                        <a:t>TIPO DE OFICIO</a:t>
                      </a:r>
                      <a:endParaRPr lang="es-C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c>
                  <a:txBody>
                    <a:bodyPr/>
                    <a:lstStyle/>
                    <a:p>
                      <a:pPr algn="ctr">
                        <a:lnSpc>
                          <a:spcPct val="107000"/>
                        </a:lnSpc>
                        <a:spcAft>
                          <a:spcPts val="0"/>
                        </a:spcAft>
                      </a:pPr>
                      <a:r>
                        <a:rPr lang="es-CR" sz="1100" b="1">
                          <a:effectLst/>
                          <a:latin typeface="Calibri"/>
                          <a:ea typeface="Calibri"/>
                          <a:cs typeface="Calibri"/>
                        </a:rPr>
                        <a:t> </a:t>
                      </a:r>
                      <a:endParaRPr lang="es-CR" sz="1100">
                        <a:effectLst/>
                        <a:latin typeface="Calibri"/>
                        <a:ea typeface="Calibri"/>
                        <a:cs typeface="Times New Roman"/>
                      </a:endParaRPr>
                    </a:p>
                    <a:p>
                      <a:pPr algn="ctr">
                        <a:lnSpc>
                          <a:spcPct val="107000"/>
                        </a:lnSpc>
                        <a:spcAft>
                          <a:spcPts val="0"/>
                        </a:spcAft>
                      </a:pPr>
                      <a:r>
                        <a:rPr lang="es-CR" sz="1100" b="1">
                          <a:effectLst/>
                          <a:latin typeface="Calibri"/>
                          <a:ea typeface="Calibri"/>
                          <a:cs typeface="Calibri"/>
                        </a:rPr>
                        <a:t>CANTIDAD</a:t>
                      </a:r>
                      <a:endParaRPr lang="es-C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EFF4"/>
                    </a:solidFill>
                  </a:tcPr>
                </a:tc>
              </a:tr>
              <a:tr h="211151">
                <a:tc>
                  <a:txBody>
                    <a:bodyPr/>
                    <a:lstStyle/>
                    <a:p>
                      <a:pPr algn="ctr">
                        <a:lnSpc>
                          <a:spcPct val="107000"/>
                        </a:lnSpc>
                        <a:spcAft>
                          <a:spcPts val="0"/>
                        </a:spcAft>
                      </a:pPr>
                      <a:r>
                        <a:rPr lang="es-CR" sz="1100" b="1">
                          <a:solidFill>
                            <a:srgbClr val="000000"/>
                          </a:solidFill>
                          <a:effectLst/>
                          <a:latin typeface="Calibri"/>
                          <a:ea typeface="Times New Roman"/>
                          <a:cs typeface="Calibri"/>
                        </a:rPr>
                        <a:t>Alcoholismo</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7</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151">
                <a:tc>
                  <a:txBody>
                    <a:bodyPr/>
                    <a:lstStyle/>
                    <a:p>
                      <a:pPr algn="ctr">
                        <a:lnSpc>
                          <a:spcPct val="107000"/>
                        </a:lnSpc>
                        <a:spcAft>
                          <a:spcPts val="0"/>
                        </a:spcAft>
                      </a:pPr>
                      <a:r>
                        <a:rPr lang="es-CR" sz="1100" b="1">
                          <a:solidFill>
                            <a:srgbClr val="000000"/>
                          </a:solidFill>
                          <a:effectLst/>
                          <a:latin typeface="Calibri"/>
                          <a:ea typeface="Times New Roman"/>
                          <a:cs typeface="Calibri"/>
                        </a:rPr>
                        <a:t>Artículo 102 de la L.G.A.P</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1</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151">
                <a:tc>
                  <a:txBody>
                    <a:bodyPr/>
                    <a:lstStyle/>
                    <a:p>
                      <a:pPr algn="ctr">
                        <a:lnSpc>
                          <a:spcPct val="107000"/>
                        </a:lnSpc>
                        <a:spcAft>
                          <a:spcPts val="0"/>
                        </a:spcAft>
                      </a:pPr>
                      <a:r>
                        <a:rPr lang="es-CR" sz="1100" b="1">
                          <a:solidFill>
                            <a:srgbClr val="000000"/>
                          </a:solidFill>
                          <a:effectLst/>
                          <a:latin typeface="Calibri"/>
                          <a:ea typeface="Times New Roman"/>
                          <a:cs typeface="Calibri"/>
                        </a:rPr>
                        <a:t>Competencia</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107</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151">
                <a:tc>
                  <a:txBody>
                    <a:bodyPr/>
                    <a:lstStyle/>
                    <a:p>
                      <a:pPr algn="ctr">
                        <a:lnSpc>
                          <a:spcPct val="107000"/>
                        </a:lnSpc>
                        <a:spcAft>
                          <a:spcPts val="0"/>
                        </a:spcAft>
                      </a:pPr>
                      <a:r>
                        <a:rPr lang="es-CR" sz="1100" b="1">
                          <a:solidFill>
                            <a:srgbClr val="000000"/>
                          </a:solidFill>
                          <a:effectLst/>
                          <a:latin typeface="Calibri"/>
                          <a:ea typeface="Times New Roman"/>
                          <a:cs typeface="Calibri"/>
                        </a:rPr>
                        <a:t>Incorporar al expediente laboral</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12</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511">
                <a:tc>
                  <a:txBody>
                    <a:bodyPr/>
                    <a:lstStyle/>
                    <a:p>
                      <a:pPr algn="ctr">
                        <a:lnSpc>
                          <a:spcPct val="107000"/>
                        </a:lnSpc>
                        <a:spcAft>
                          <a:spcPts val="0"/>
                        </a:spcAft>
                      </a:pPr>
                      <a:r>
                        <a:rPr lang="es-CR" sz="1100" b="1">
                          <a:solidFill>
                            <a:srgbClr val="000000"/>
                          </a:solidFill>
                          <a:effectLst/>
                          <a:latin typeface="Calibri"/>
                          <a:ea typeface="Times New Roman"/>
                          <a:cs typeface="Calibri"/>
                        </a:rPr>
                        <a:t>Acudir a la vía Judicial -</a:t>
                      </a:r>
                      <a:r>
                        <a:rPr lang="es-CR" sz="1200" b="1">
                          <a:solidFill>
                            <a:srgbClr val="000000"/>
                          </a:solidFill>
                          <a:effectLst/>
                          <a:latin typeface="Calibri"/>
                          <a:ea typeface="Times New Roman"/>
                          <a:cs typeface="Calibri"/>
                        </a:rPr>
                        <a:t> </a:t>
                      </a:r>
                      <a:r>
                        <a:rPr lang="es-CR" sz="1100" b="1">
                          <a:solidFill>
                            <a:srgbClr val="000000"/>
                          </a:solidFill>
                          <a:effectLst/>
                          <a:latin typeface="Calibri"/>
                          <a:ea typeface="Times New Roman"/>
                          <a:cs typeface="Calibri"/>
                        </a:rPr>
                        <a:t>difamación, injuria, calumnias, amenaza-</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1</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151">
                <a:tc>
                  <a:txBody>
                    <a:bodyPr/>
                    <a:lstStyle/>
                    <a:p>
                      <a:pPr algn="ctr">
                        <a:lnSpc>
                          <a:spcPct val="107000"/>
                        </a:lnSpc>
                        <a:spcAft>
                          <a:spcPts val="0"/>
                        </a:spcAft>
                      </a:pPr>
                      <a:r>
                        <a:rPr lang="es-CR" sz="1100" b="1">
                          <a:solidFill>
                            <a:srgbClr val="000000"/>
                          </a:solidFill>
                          <a:effectLst/>
                          <a:latin typeface="Calibri"/>
                          <a:ea typeface="Times New Roman"/>
                          <a:cs typeface="Calibri"/>
                        </a:rPr>
                        <a:t>No es funcionario MEP</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3</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151">
                <a:tc>
                  <a:txBody>
                    <a:bodyPr/>
                    <a:lstStyle/>
                    <a:p>
                      <a:pPr algn="ctr">
                        <a:lnSpc>
                          <a:spcPct val="107000"/>
                        </a:lnSpc>
                        <a:spcAft>
                          <a:spcPts val="0"/>
                        </a:spcAft>
                      </a:pPr>
                      <a:r>
                        <a:rPr lang="es-CR" sz="1100" b="1">
                          <a:solidFill>
                            <a:srgbClr val="000000"/>
                          </a:solidFill>
                          <a:effectLst/>
                          <a:latin typeface="Calibri"/>
                          <a:ea typeface="Times New Roman"/>
                          <a:cs typeface="Calibri"/>
                        </a:rPr>
                        <a:t>Artículo 42 de la Constitución Política</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3</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151">
                <a:tc>
                  <a:txBody>
                    <a:bodyPr/>
                    <a:lstStyle/>
                    <a:p>
                      <a:pPr algn="ctr">
                        <a:lnSpc>
                          <a:spcPct val="107000"/>
                        </a:lnSpc>
                        <a:spcAft>
                          <a:spcPts val="0"/>
                        </a:spcAft>
                      </a:pPr>
                      <a:r>
                        <a:rPr lang="es-CR" sz="1100" b="1">
                          <a:solidFill>
                            <a:srgbClr val="000000"/>
                          </a:solidFill>
                          <a:effectLst/>
                          <a:latin typeface="Calibri"/>
                          <a:ea typeface="Times New Roman"/>
                          <a:cs typeface="Calibri"/>
                        </a:rPr>
                        <a:t>Remisión de Autos</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49</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151">
                <a:tc>
                  <a:txBody>
                    <a:bodyPr/>
                    <a:lstStyle/>
                    <a:p>
                      <a:pPr algn="ctr">
                        <a:lnSpc>
                          <a:spcPct val="107000"/>
                        </a:lnSpc>
                        <a:spcAft>
                          <a:spcPts val="0"/>
                        </a:spcAft>
                      </a:pPr>
                      <a:r>
                        <a:rPr lang="es-CR" sz="1100" b="1">
                          <a:solidFill>
                            <a:srgbClr val="000000"/>
                          </a:solidFill>
                          <a:effectLst/>
                          <a:latin typeface="Calibri"/>
                          <a:ea typeface="Times New Roman"/>
                          <a:cs typeface="Calibri"/>
                        </a:rPr>
                        <a:t>Respuesta a consulta de usuario</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34</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151">
                <a:tc>
                  <a:txBody>
                    <a:bodyPr/>
                    <a:lstStyle/>
                    <a:p>
                      <a:pPr algn="ctr">
                        <a:lnSpc>
                          <a:spcPct val="107000"/>
                        </a:lnSpc>
                        <a:spcAft>
                          <a:spcPts val="0"/>
                        </a:spcAft>
                      </a:pPr>
                      <a:r>
                        <a:rPr lang="es-CR" sz="1100" b="1">
                          <a:solidFill>
                            <a:srgbClr val="000000"/>
                          </a:solidFill>
                          <a:effectLst/>
                          <a:latin typeface="Calibri"/>
                          <a:ea typeface="Times New Roman"/>
                          <a:cs typeface="Calibri"/>
                        </a:rPr>
                        <a:t>Solicitud de Informes-Actuaciones realizadas</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124</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151">
                <a:tc>
                  <a:txBody>
                    <a:bodyPr/>
                    <a:lstStyle/>
                    <a:p>
                      <a:pPr algn="ctr">
                        <a:lnSpc>
                          <a:spcPct val="107000"/>
                        </a:lnSpc>
                        <a:spcAft>
                          <a:spcPts val="0"/>
                        </a:spcAft>
                      </a:pPr>
                      <a:r>
                        <a:rPr lang="es-CR" sz="1100" b="1">
                          <a:solidFill>
                            <a:srgbClr val="000000"/>
                          </a:solidFill>
                          <a:effectLst/>
                          <a:latin typeface="Calibri"/>
                          <a:ea typeface="Times New Roman"/>
                          <a:cs typeface="Calibri"/>
                        </a:rPr>
                        <a:t>Consultas sobre el estado de la denuncia presentada</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1</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151">
                <a:tc>
                  <a:txBody>
                    <a:bodyPr/>
                    <a:lstStyle/>
                    <a:p>
                      <a:pPr algn="ctr">
                        <a:lnSpc>
                          <a:spcPct val="107000"/>
                        </a:lnSpc>
                        <a:spcAft>
                          <a:spcPts val="0"/>
                        </a:spcAft>
                      </a:pPr>
                      <a:r>
                        <a:rPr lang="es-CR" sz="1100" b="1">
                          <a:solidFill>
                            <a:srgbClr val="000000"/>
                          </a:solidFill>
                          <a:effectLst/>
                          <a:latin typeface="Calibri"/>
                          <a:ea typeface="Times New Roman"/>
                          <a:cs typeface="Calibri"/>
                        </a:rPr>
                        <a:t>Respuesta a los denunciantes sobre la denuncia interpuesta</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a:solidFill>
                            <a:srgbClr val="000000"/>
                          </a:solidFill>
                          <a:effectLst/>
                          <a:latin typeface="Calibri"/>
                          <a:ea typeface="Times New Roman"/>
                          <a:cs typeface="Calibri"/>
                        </a:rPr>
                        <a:t>64</a:t>
                      </a:r>
                      <a:endParaRPr lang="es-CR"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151">
                <a:tc>
                  <a:txBody>
                    <a:bodyPr/>
                    <a:lstStyle/>
                    <a:p>
                      <a:pPr marL="457200" algn="ctr">
                        <a:lnSpc>
                          <a:spcPct val="107000"/>
                        </a:lnSpc>
                        <a:spcAft>
                          <a:spcPts val="0"/>
                        </a:spcAft>
                      </a:pPr>
                      <a:r>
                        <a:rPr lang="es-CR" sz="1100" b="1">
                          <a:effectLst/>
                          <a:latin typeface="Calibri"/>
                          <a:ea typeface="Calibri"/>
                          <a:cs typeface="Calibri"/>
                        </a:rPr>
                        <a:t>TOTAL</a:t>
                      </a:r>
                      <a:endParaRPr lang="es-C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CR" sz="1100" b="1" dirty="0">
                          <a:effectLst/>
                          <a:latin typeface="Calibri"/>
                          <a:ea typeface="Calibri"/>
                          <a:cs typeface="Calibri"/>
                        </a:rPr>
                        <a:t>406</a:t>
                      </a:r>
                      <a:endParaRPr lang="es-C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54826643"/>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0"/>
          <p:cNvSpPr>
            <a:spLocks noGrp="1"/>
          </p:cNvSpPr>
          <p:nvPr>
            <p:ph type="title"/>
          </p:nvPr>
        </p:nvSpPr>
        <p:spPr>
          <a:xfrm>
            <a:off x="457200" y="556522"/>
            <a:ext cx="8305800" cy="1500777"/>
          </a:xfrm>
        </p:spPr>
        <p:txBody>
          <a:bodyPr>
            <a:noAutofit/>
          </a:bodyPr>
          <a:lstStyle/>
          <a:p>
            <a:pPr lvl="0" algn="ctr" eaLnBrk="0" fontAlgn="base" hangingPunct="0">
              <a:spcAft>
                <a:spcPct val="0"/>
              </a:spcAft>
            </a:pPr>
            <a:r>
              <a:rPr lang="es-CR" altLang="es-CR" sz="1800" b="1" dirty="0" smtClean="0">
                <a:solidFill>
                  <a:schemeClr val="tx1"/>
                </a:solidFill>
                <a:ea typeface="Calibri" panose="020F0502020204030204" pitchFamily="34" charset="0"/>
                <a:cs typeface="Arial" panose="020B0604020202020204" pitchFamily="34" charset="0"/>
              </a:rPr>
              <a:t>LOGROS OBTENIDOS</a:t>
            </a:r>
            <a:r>
              <a:rPr lang="es-CR" altLang="es-CR" sz="1800" b="1" dirty="0" smtClean="0">
                <a:solidFill>
                  <a:schemeClr val="tx1"/>
                </a:solidFill>
                <a:latin typeface="Bookman Old Style" panose="02050604050505020204" pitchFamily="18" charset="0"/>
                <a:ea typeface="Calibri" panose="020F0502020204030204" pitchFamily="34" charset="0"/>
                <a:cs typeface="Arial" panose="020B0604020202020204" pitchFamily="34" charset="0"/>
              </a:rPr>
              <a:t/>
            </a:r>
            <a:br>
              <a:rPr lang="es-CR" altLang="es-CR" sz="1800" b="1" dirty="0" smtClean="0">
                <a:solidFill>
                  <a:schemeClr val="tx1"/>
                </a:solidFill>
                <a:latin typeface="Bookman Old Style" panose="02050604050505020204" pitchFamily="18" charset="0"/>
                <a:ea typeface="Calibri" panose="020F0502020204030204" pitchFamily="34" charset="0"/>
                <a:cs typeface="Arial" panose="020B0604020202020204" pitchFamily="34" charset="0"/>
              </a:rPr>
            </a:br>
            <a:r>
              <a:rPr lang="es-CR" altLang="es-CR" sz="1800" b="1" dirty="0" smtClean="0">
                <a:solidFill>
                  <a:schemeClr val="tx1"/>
                </a:solidFill>
                <a:latin typeface="Bookman Old Style" panose="02050604050505020204" pitchFamily="18" charset="0"/>
                <a:ea typeface="Calibri" panose="020F0502020204030204" pitchFamily="34" charset="0"/>
                <a:cs typeface="Arial" panose="020B0604020202020204" pitchFamily="34" charset="0"/>
              </a:rPr>
              <a:t/>
            </a:r>
            <a:br>
              <a:rPr lang="es-CR" altLang="es-CR" sz="1800" b="1" dirty="0" smtClean="0">
                <a:solidFill>
                  <a:schemeClr val="tx1"/>
                </a:solidFill>
                <a:latin typeface="Bookman Old Style" panose="02050604050505020204" pitchFamily="18" charset="0"/>
                <a:ea typeface="Calibri" panose="020F0502020204030204" pitchFamily="34" charset="0"/>
                <a:cs typeface="Arial" panose="020B0604020202020204" pitchFamily="34" charset="0"/>
              </a:rPr>
            </a:br>
            <a:endParaRPr lang="es-CR" altLang="es-CR" sz="2800" dirty="0">
              <a:solidFill>
                <a:schemeClr val="tx1"/>
              </a:solidFill>
              <a:latin typeface="Bookman Old Style" panose="02050604050505020204" pitchFamily="18"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latin typeface="Arial" panose="020B0604020202020204" pitchFamily="34" charset="0"/>
                <a:cs typeface="Arial" panose="020B0604020202020204" pitchFamily="34" charset="0"/>
              </a:rPr>
              <a:pPr/>
              <a:t>31</a:t>
            </a:fld>
            <a:endParaRPr lang="es-ES" dirty="0">
              <a:latin typeface="Arial" panose="020B0604020202020204" pitchFamily="34" charset="0"/>
              <a:cs typeface="Arial" panose="020B0604020202020204" pitchFamily="34" charset="0"/>
            </a:endParaRPr>
          </a:p>
        </p:txBody>
      </p:sp>
      <p:sp>
        <p:nvSpPr>
          <p:cNvPr id="7" name="6 Título"/>
          <p:cNvSpPr txBox="1">
            <a:spLocks/>
          </p:cNvSpPr>
          <p:nvPr/>
        </p:nvSpPr>
        <p:spPr>
          <a:xfrm>
            <a:off x="5796136" y="6443362"/>
            <a:ext cx="289066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Arial" panose="020B0604020202020204" pitchFamily="34" charset="0"/>
                <a:ea typeface="+mj-ea"/>
                <a:cs typeface="Arial" panose="020B0604020202020204" pitchFamily="34" charset="0"/>
              </a:rPr>
              <a:t>Dirección de Recursos Humanos</a:t>
            </a:r>
          </a:p>
        </p:txBody>
      </p:sp>
      <p:pic>
        <p:nvPicPr>
          <p:cNvPr id="6" name="8 Imagen" descr="MEP trasparente.png"/>
          <p:cNvPicPr>
            <a:picLocks noChangeAspect="1"/>
          </p:cNvPicPr>
          <p:nvPr/>
        </p:nvPicPr>
        <p:blipFill>
          <a:blip r:embed="rId3" cstate="print"/>
          <a:stretch>
            <a:fillRect/>
          </a:stretch>
        </p:blipFill>
        <p:spPr>
          <a:xfrm>
            <a:off x="156701" y="414474"/>
            <a:ext cx="1296144" cy="873290"/>
          </a:xfrm>
          <a:prstGeom prst="rect">
            <a:avLst/>
          </a:prstGeom>
        </p:spPr>
      </p:pic>
      <p:sp>
        <p:nvSpPr>
          <p:cNvPr id="9" name="Rectangle 3"/>
          <p:cNvSpPr>
            <a:spLocks noChangeArrowheads="1"/>
          </p:cNvSpPr>
          <p:nvPr/>
        </p:nvSpPr>
        <p:spPr bwMode="auto">
          <a:xfrm>
            <a:off x="1488231" y="5899578"/>
            <a:ext cx="9680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R">
              <a:latin typeface="Arial" panose="020B0604020202020204" pitchFamily="34" charset="0"/>
              <a:cs typeface="Arial" panose="020B0604020202020204" pitchFamily="34" charset="0"/>
            </a:endParaRPr>
          </a:p>
        </p:txBody>
      </p:sp>
      <p:sp>
        <p:nvSpPr>
          <p:cNvPr id="2" name="1 Rectángulo"/>
          <p:cNvSpPr/>
          <p:nvPr/>
        </p:nvSpPr>
        <p:spPr>
          <a:xfrm>
            <a:off x="773664" y="1832035"/>
            <a:ext cx="7931224" cy="3785652"/>
          </a:xfrm>
          <a:prstGeom prst="rect">
            <a:avLst/>
          </a:prstGeom>
        </p:spPr>
        <p:txBody>
          <a:bodyPr wrap="square">
            <a:spAutoFit/>
          </a:bodyPr>
          <a:lstStyle/>
          <a:p>
            <a:pPr algn="just"/>
            <a:r>
              <a:rPr lang="es-CR" sz="1600" dirty="0" smtClean="0">
                <a:solidFill>
                  <a:srgbClr val="000000"/>
                </a:solidFill>
                <a:latin typeface="+mj-lt"/>
                <a:ea typeface="Calibri" panose="020F0502020204030204" pitchFamily="34" charset="0"/>
              </a:rPr>
              <a:t>Se logr</a:t>
            </a:r>
            <a:r>
              <a:rPr lang="es-CR" sz="1600" dirty="0">
                <a:solidFill>
                  <a:srgbClr val="000000"/>
                </a:solidFill>
                <a:latin typeface="+mj-lt"/>
                <a:ea typeface="Calibri" panose="020F0502020204030204" pitchFamily="34" charset="0"/>
              </a:rPr>
              <a:t>ó</a:t>
            </a:r>
            <a:r>
              <a:rPr lang="es-CR" sz="1600" dirty="0" smtClean="0">
                <a:solidFill>
                  <a:srgbClr val="000000"/>
                </a:solidFill>
                <a:latin typeface="+mj-lt"/>
                <a:ea typeface="Calibri" panose="020F0502020204030204" pitchFamily="34" charset="0"/>
              </a:rPr>
              <a:t> generar la </a:t>
            </a:r>
            <a:r>
              <a:rPr lang="es-CR" sz="1600" dirty="0" smtClean="0">
                <a:latin typeface="+mj-lt"/>
                <a:ea typeface="Calibri" panose="020F0502020204030204" pitchFamily="34" charset="0"/>
                <a:cs typeface="Tahoma" panose="020B0604030504040204" pitchFamily="34" charset="0"/>
              </a:rPr>
              <a:t>C</a:t>
            </a:r>
            <a:r>
              <a:rPr lang="es-CR" sz="1600" dirty="0" smtClean="0">
                <a:latin typeface="+mj-lt"/>
                <a:ea typeface="Times New Roman" panose="02020603050405020304" pitchFamily="18" charset="0"/>
                <a:cs typeface="Tahoma" panose="020B0604030504040204" pitchFamily="34" charset="0"/>
              </a:rPr>
              <a:t>ircular VM-A-DRH-02-004-2021, firmada por la Directora </a:t>
            </a:r>
            <a:r>
              <a:rPr lang="es-CR" sz="1600" dirty="0">
                <a:latin typeface="+mj-lt"/>
                <a:ea typeface="Times New Roman" panose="02020603050405020304" pitchFamily="18" charset="0"/>
                <a:cs typeface="Tahoma" panose="020B0604030504040204" pitchFamily="34" charset="0"/>
              </a:rPr>
              <a:t>de Recursos </a:t>
            </a:r>
            <a:r>
              <a:rPr lang="es-CR" sz="1600" dirty="0" smtClean="0">
                <a:latin typeface="+mj-lt"/>
                <a:ea typeface="Times New Roman" panose="02020603050405020304" pitchFamily="18" charset="0"/>
                <a:cs typeface="Tahoma" panose="020B0604030504040204" pitchFamily="34" charset="0"/>
              </a:rPr>
              <a:t>Humanos, titulada:  </a:t>
            </a:r>
            <a:r>
              <a:rPr lang="es-CR" sz="1600" i="1" dirty="0" smtClean="0">
                <a:latin typeface="+mj-lt"/>
                <a:ea typeface="Times New Roman" panose="02020603050405020304" pitchFamily="18" charset="0"/>
                <a:cs typeface="Tahoma" panose="020B0604030504040204" pitchFamily="34" charset="0"/>
              </a:rPr>
              <a:t>“</a:t>
            </a:r>
            <a:r>
              <a:rPr lang="es-CR" sz="1600" i="1" dirty="0" smtClean="0">
                <a:latin typeface="+mj-lt"/>
              </a:rPr>
              <a:t>Trámite </a:t>
            </a:r>
            <a:r>
              <a:rPr lang="es-CR" sz="1600" i="1" dirty="0">
                <a:latin typeface="+mj-lt"/>
              </a:rPr>
              <a:t>para aplicar amonestaciones a los funcionarios del Título II del Estatuto de Servicio Civil y configuración del Desacato manifiesto y </a:t>
            </a:r>
            <a:r>
              <a:rPr lang="es-CR" sz="1600" i="1" dirty="0" smtClean="0">
                <a:latin typeface="+mj-lt"/>
              </a:rPr>
              <a:t>reiterado</a:t>
            </a:r>
            <a:r>
              <a:rPr lang="es-CR" sz="1600" i="1" dirty="0" smtClean="0">
                <a:latin typeface="+mj-lt"/>
                <a:cs typeface="Tahoma" panose="020B0604030504040204" pitchFamily="34" charset="0"/>
              </a:rPr>
              <a:t>”, </a:t>
            </a:r>
            <a:r>
              <a:rPr lang="es-CR" sz="1600" dirty="0" smtClean="0">
                <a:latin typeface="+mj-lt"/>
                <a:cs typeface="Tahoma" panose="020B0604030504040204" pitchFamily="34" charset="0"/>
              </a:rPr>
              <a:t>en la que se le informa a los </a:t>
            </a:r>
            <a:r>
              <a:rPr lang="es-CR" sz="1600" dirty="0" smtClean="0">
                <a:latin typeface="+mj-lt"/>
              </a:rPr>
              <a:t>Directores </a:t>
            </a:r>
            <a:r>
              <a:rPr lang="es-CR" sz="1600" dirty="0">
                <a:latin typeface="+mj-lt"/>
              </a:rPr>
              <a:t>Regionales de </a:t>
            </a:r>
            <a:r>
              <a:rPr lang="es-CR" sz="1600" dirty="0" smtClean="0">
                <a:latin typeface="+mj-lt"/>
              </a:rPr>
              <a:t>Educación, Directores </a:t>
            </a:r>
            <a:r>
              <a:rPr lang="es-CR" sz="1600" dirty="0">
                <a:latin typeface="+mj-lt"/>
              </a:rPr>
              <a:t>de Centros </a:t>
            </a:r>
            <a:r>
              <a:rPr lang="es-CR" sz="1600" dirty="0" smtClean="0">
                <a:latin typeface="+mj-lt"/>
              </a:rPr>
              <a:t>Educativos, Personal </a:t>
            </a:r>
            <a:r>
              <a:rPr lang="es-CR" sz="1600" dirty="0">
                <a:latin typeface="+mj-lt"/>
              </a:rPr>
              <a:t>docentes, administrativo-docentes y </a:t>
            </a:r>
            <a:r>
              <a:rPr lang="es-CR" sz="1600" dirty="0" smtClean="0">
                <a:latin typeface="+mj-lt"/>
              </a:rPr>
              <a:t>técnico-docentes</a:t>
            </a:r>
            <a:r>
              <a:rPr lang="es-CR" sz="1600" dirty="0" smtClean="0">
                <a:solidFill>
                  <a:srgbClr val="000000"/>
                </a:solidFill>
                <a:latin typeface="+mj-lt"/>
                <a:ea typeface="Calibri" panose="020F0502020204030204" pitchFamily="34" charset="0"/>
              </a:rPr>
              <a:t>, </a:t>
            </a:r>
            <a:r>
              <a:rPr lang="es-CR" sz="1600" dirty="0">
                <a:solidFill>
                  <a:srgbClr val="000000"/>
                </a:solidFill>
                <a:latin typeface="+mj-lt"/>
                <a:ea typeface="Calibri" panose="020F0502020204030204" pitchFamily="34" charset="0"/>
              </a:rPr>
              <a:t>lo plasmado en los numerales  </a:t>
            </a:r>
            <a:r>
              <a:rPr lang="es-CR" sz="1600" dirty="0">
                <a:latin typeface="+mj-lt"/>
                <a:ea typeface="Times New Roman" panose="02020603050405020304" pitchFamily="18" charset="0"/>
                <a:cs typeface="Tahoma" panose="020B0604030504040204" pitchFamily="34" charset="0"/>
              </a:rPr>
              <a:t>61 y 63 al </a:t>
            </a:r>
            <a:r>
              <a:rPr lang="es-CR" sz="1600" dirty="0" smtClean="0">
                <a:latin typeface="+mj-lt"/>
                <a:ea typeface="Times New Roman" panose="02020603050405020304" pitchFamily="18" charset="0"/>
                <a:cs typeface="Tahoma" panose="020B0604030504040204" pitchFamily="34" charset="0"/>
              </a:rPr>
              <a:t>66 del Estatuto de Servicio Civil,  </a:t>
            </a:r>
            <a:r>
              <a:rPr lang="es-CR" sz="1600" dirty="0">
                <a:latin typeface="+mj-lt"/>
                <a:ea typeface="Times New Roman" panose="02020603050405020304" pitchFamily="18" charset="0"/>
                <a:cs typeface="Tahoma" panose="020B0604030504040204" pitchFamily="34" charset="0"/>
              </a:rPr>
              <a:t>y </a:t>
            </a:r>
            <a:r>
              <a:rPr lang="es-CR" sz="1600" dirty="0" smtClean="0">
                <a:latin typeface="+mj-lt"/>
                <a:ea typeface="Times New Roman" panose="02020603050405020304" pitchFamily="18" charset="0"/>
                <a:cs typeface="Tahoma" panose="020B0604030504040204" pitchFamily="34" charset="0"/>
              </a:rPr>
              <a:t>el artículo 15 </a:t>
            </a:r>
            <a:r>
              <a:rPr lang="es-CR" sz="1600" dirty="0">
                <a:latin typeface="+mj-lt"/>
                <a:ea typeface="Times New Roman" panose="02020603050405020304" pitchFamily="18" charset="0"/>
                <a:cs typeface="Tahoma" panose="020B0604030504040204" pitchFamily="34" charset="0"/>
              </a:rPr>
              <a:t>inciso a) del Reglamento de la Carrera Docente, para que hagan conciencia que todas las faltas leves en que incurran </a:t>
            </a:r>
            <a:r>
              <a:rPr lang="es-CR" sz="1600" dirty="0" smtClean="0">
                <a:latin typeface="+mj-lt"/>
                <a:ea typeface="Times New Roman" panose="02020603050405020304" pitchFamily="18" charset="0"/>
                <a:cs typeface="Tahoma" panose="020B0604030504040204" pitchFamily="34" charset="0"/>
              </a:rPr>
              <a:t>los colaboradores, </a:t>
            </a:r>
            <a:r>
              <a:rPr lang="es-CR" sz="1600" dirty="0">
                <a:latin typeface="+mj-lt"/>
                <a:ea typeface="Times New Roman" panose="02020603050405020304" pitchFamily="18" charset="0"/>
                <a:cs typeface="Tahoma" panose="020B0604030504040204" pitchFamily="34" charset="0"/>
              </a:rPr>
              <a:t>deben </a:t>
            </a:r>
            <a:r>
              <a:rPr lang="es-CR" sz="1600" dirty="0" smtClean="0">
                <a:latin typeface="+mj-lt"/>
                <a:ea typeface="Times New Roman" panose="02020603050405020304" pitchFamily="18" charset="0"/>
                <a:cs typeface="Tahoma" panose="020B0604030504040204" pitchFamily="34" charset="0"/>
              </a:rPr>
              <a:t>de ser </a:t>
            </a:r>
            <a:r>
              <a:rPr lang="es-CR" sz="1600" dirty="0">
                <a:latin typeface="+mj-lt"/>
                <a:ea typeface="Times New Roman" panose="02020603050405020304" pitchFamily="18" charset="0"/>
                <a:cs typeface="Tahoma" panose="020B0604030504040204" pitchFamily="34" charset="0"/>
              </a:rPr>
              <a:t>conocidas en el centro educativo, y proceder de acuerdo a las potestades que les confiere el artículo 102 de la Ley General de la Administración </a:t>
            </a:r>
            <a:r>
              <a:rPr lang="es-CR" sz="1600" dirty="0" smtClean="0">
                <a:latin typeface="+mj-lt"/>
                <a:ea typeface="Times New Roman" panose="02020603050405020304" pitchFamily="18" charset="0"/>
                <a:cs typeface="Tahoma" panose="020B0604030504040204" pitchFamily="34" charset="0"/>
              </a:rPr>
              <a:t>Pública a los superiores inmediatos, </a:t>
            </a:r>
            <a:r>
              <a:rPr lang="es-CR" sz="1600" dirty="0">
                <a:latin typeface="+mj-lt"/>
                <a:ea typeface="Times New Roman" panose="02020603050405020304" pitchFamily="18" charset="0"/>
                <a:cs typeface="Tahoma" panose="020B0604030504040204" pitchFamily="34" charset="0"/>
              </a:rPr>
              <a:t>entre las que se encuentra la Potestad Sancionatoria, específicamente la aplicación de la amonestación por escrito; lo anterior, conforme a lo señalado en los artículos 58 y 59 del Reglamento Autónomo de Servicios del Ministerio de Educación Pública, lo anterior, con el objetivo que a la hora de enviar denuncias por desacato manifiesto y reiterado a las órdenes del superior inmediato se haya cumplido a cabalidad con lo establecido en </a:t>
            </a:r>
            <a:r>
              <a:rPr lang="es-CR" sz="1600" dirty="0" smtClean="0">
                <a:latin typeface="+mj-lt"/>
                <a:ea typeface="Times New Roman" panose="02020603050405020304" pitchFamily="18" charset="0"/>
                <a:cs typeface="Tahoma" panose="020B0604030504040204" pitchFamily="34" charset="0"/>
              </a:rPr>
              <a:t>dicha circular</a:t>
            </a:r>
            <a:r>
              <a:rPr lang="es-CR" sz="1600" dirty="0" smtClean="0">
                <a:latin typeface="Bookman Old Style" panose="02050604050505020204" pitchFamily="18" charset="0"/>
                <a:ea typeface="Times New Roman" panose="02020603050405020304" pitchFamily="18" charset="0"/>
                <a:cs typeface="Tahoma" panose="020B0604030504040204" pitchFamily="34" charset="0"/>
              </a:rPr>
              <a:t>.</a:t>
            </a:r>
            <a:endParaRPr lang="es-CR" sz="1600" dirty="0"/>
          </a:p>
        </p:txBody>
      </p:sp>
    </p:spTree>
    <p:extLst>
      <p:ext uri="{BB962C8B-B14F-4D97-AF65-F5344CB8AC3E}">
        <p14:creationId xmlns:p14="http://schemas.microsoft.com/office/powerpoint/2010/main" val="4101011496"/>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0"/>
          <p:cNvSpPr>
            <a:spLocks noGrp="1"/>
          </p:cNvSpPr>
          <p:nvPr>
            <p:ph type="title"/>
          </p:nvPr>
        </p:nvSpPr>
        <p:spPr>
          <a:xfrm>
            <a:off x="486937" y="874114"/>
            <a:ext cx="8305800" cy="1500777"/>
          </a:xfrm>
        </p:spPr>
        <p:txBody>
          <a:bodyPr>
            <a:noAutofit/>
          </a:bodyPr>
          <a:lstStyle/>
          <a:p>
            <a:pPr lvl="0" algn="ctr" eaLnBrk="0" fontAlgn="base" hangingPunct="0">
              <a:spcAft>
                <a:spcPct val="0"/>
              </a:spcAft>
            </a:pPr>
            <a:r>
              <a:rPr lang="es-CR" altLang="es-CR" sz="2000" b="1" dirty="0" smtClean="0">
                <a:solidFill>
                  <a:schemeClr val="tx1"/>
                </a:solidFill>
                <a:ea typeface="Calibri" panose="020F0502020204030204" pitchFamily="34" charset="0"/>
                <a:cs typeface="Arial" panose="020B0604020202020204" pitchFamily="34" charset="0"/>
              </a:rPr>
              <a:t>PROYECCIÓN PARA EL AÑO 2021</a:t>
            </a:r>
            <a:r>
              <a:rPr lang="es-CR" altLang="es-CR" sz="1800" b="1" dirty="0" smtClean="0">
                <a:solidFill>
                  <a:schemeClr val="tx1"/>
                </a:solidFill>
                <a:latin typeface="Bookman Old Style" panose="02050604050505020204" pitchFamily="18" charset="0"/>
                <a:ea typeface="Calibri" panose="020F0502020204030204" pitchFamily="34" charset="0"/>
                <a:cs typeface="Arial" panose="020B0604020202020204" pitchFamily="34" charset="0"/>
              </a:rPr>
              <a:t/>
            </a:r>
            <a:br>
              <a:rPr lang="es-CR" altLang="es-CR" sz="1800" b="1" dirty="0" smtClean="0">
                <a:solidFill>
                  <a:schemeClr val="tx1"/>
                </a:solidFill>
                <a:latin typeface="Bookman Old Style" panose="02050604050505020204" pitchFamily="18" charset="0"/>
                <a:ea typeface="Calibri" panose="020F0502020204030204" pitchFamily="34" charset="0"/>
                <a:cs typeface="Arial" panose="020B0604020202020204" pitchFamily="34" charset="0"/>
              </a:rPr>
            </a:br>
            <a:r>
              <a:rPr lang="es-CR" altLang="es-CR" sz="1800" b="1" dirty="0" smtClean="0">
                <a:solidFill>
                  <a:schemeClr val="tx1"/>
                </a:solidFill>
                <a:latin typeface="Bookman Old Style" panose="02050604050505020204" pitchFamily="18" charset="0"/>
                <a:ea typeface="Calibri" panose="020F0502020204030204" pitchFamily="34" charset="0"/>
                <a:cs typeface="Arial" panose="020B0604020202020204" pitchFamily="34" charset="0"/>
              </a:rPr>
              <a:t/>
            </a:r>
            <a:br>
              <a:rPr lang="es-CR" altLang="es-CR" sz="1800" b="1" dirty="0" smtClean="0">
                <a:solidFill>
                  <a:schemeClr val="tx1"/>
                </a:solidFill>
                <a:latin typeface="Bookman Old Style" panose="02050604050505020204" pitchFamily="18" charset="0"/>
                <a:ea typeface="Calibri" panose="020F0502020204030204" pitchFamily="34" charset="0"/>
                <a:cs typeface="Arial" panose="020B0604020202020204" pitchFamily="34" charset="0"/>
              </a:rPr>
            </a:br>
            <a:endParaRPr lang="es-CR" altLang="es-CR" sz="2800" dirty="0">
              <a:solidFill>
                <a:schemeClr val="tx1"/>
              </a:solidFill>
              <a:latin typeface="Bookman Old Style" panose="02050604050505020204" pitchFamily="18"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latin typeface="Arial" panose="020B0604020202020204" pitchFamily="34" charset="0"/>
                <a:cs typeface="Arial" panose="020B0604020202020204" pitchFamily="34" charset="0"/>
              </a:rPr>
              <a:pPr/>
              <a:t>32</a:t>
            </a:fld>
            <a:endParaRPr lang="es-ES" dirty="0">
              <a:latin typeface="Arial" panose="020B0604020202020204" pitchFamily="34" charset="0"/>
              <a:cs typeface="Arial" panose="020B0604020202020204" pitchFamily="34" charset="0"/>
            </a:endParaRPr>
          </a:p>
        </p:txBody>
      </p:sp>
      <p:sp>
        <p:nvSpPr>
          <p:cNvPr id="7" name="6 Título"/>
          <p:cNvSpPr txBox="1">
            <a:spLocks/>
          </p:cNvSpPr>
          <p:nvPr/>
        </p:nvSpPr>
        <p:spPr>
          <a:xfrm>
            <a:off x="5796136" y="6443362"/>
            <a:ext cx="289066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Arial" panose="020B0604020202020204" pitchFamily="34" charset="0"/>
                <a:ea typeface="+mj-ea"/>
                <a:cs typeface="Arial" panose="020B0604020202020204" pitchFamily="34" charset="0"/>
              </a:rPr>
              <a:t>Dirección de Recursos Humanos</a:t>
            </a:r>
          </a:p>
        </p:txBody>
      </p:sp>
      <p:pic>
        <p:nvPicPr>
          <p:cNvPr id="6" name="8 Imagen" descr="MEP trasparente.png"/>
          <p:cNvPicPr>
            <a:picLocks noChangeAspect="1"/>
          </p:cNvPicPr>
          <p:nvPr/>
        </p:nvPicPr>
        <p:blipFill>
          <a:blip r:embed="rId3" cstate="print"/>
          <a:stretch>
            <a:fillRect/>
          </a:stretch>
        </p:blipFill>
        <p:spPr>
          <a:xfrm>
            <a:off x="156701" y="414474"/>
            <a:ext cx="1296144" cy="873290"/>
          </a:xfrm>
          <a:prstGeom prst="rect">
            <a:avLst/>
          </a:prstGeom>
        </p:spPr>
      </p:pic>
      <p:sp>
        <p:nvSpPr>
          <p:cNvPr id="9" name="Rectangle 3"/>
          <p:cNvSpPr>
            <a:spLocks noChangeArrowheads="1"/>
          </p:cNvSpPr>
          <p:nvPr/>
        </p:nvSpPr>
        <p:spPr bwMode="auto">
          <a:xfrm>
            <a:off x="1488231" y="5899578"/>
            <a:ext cx="9680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R">
              <a:latin typeface="Arial" panose="020B0604020202020204" pitchFamily="34" charset="0"/>
              <a:cs typeface="Arial" panose="020B0604020202020204" pitchFamily="34" charset="0"/>
            </a:endParaRPr>
          </a:p>
        </p:txBody>
      </p:sp>
      <p:sp>
        <p:nvSpPr>
          <p:cNvPr id="2" name="1 Rectángulo"/>
          <p:cNvSpPr/>
          <p:nvPr/>
        </p:nvSpPr>
        <p:spPr>
          <a:xfrm>
            <a:off x="753796" y="2492896"/>
            <a:ext cx="7931224" cy="1323439"/>
          </a:xfrm>
          <a:prstGeom prst="rect">
            <a:avLst/>
          </a:prstGeom>
        </p:spPr>
        <p:txBody>
          <a:bodyPr wrap="square">
            <a:spAutoFit/>
          </a:bodyPr>
          <a:lstStyle/>
          <a:p>
            <a:pPr lvl="0" algn="just">
              <a:spcAft>
                <a:spcPts val="0"/>
              </a:spcAft>
            </a:pPr>
            <a:r>
              <a:rPr lang="es-CR" sz="1600" dirty="0">
                <a:latin typeface="Bookman Old Style" panose="02050604050505020204" pitchFamily="18" charset="0"/>
                <a:ea typeface="Calibri" panose="020F0502020204030204" pitchFamily="34" charset="0"/>
                <a:cs typeface="Times New Roman" panose="02020603050405020304" pitchFamily="18" charset="0"/>
              </a:rPr>
              <a:t>Finalizar de recabar la prueba tanto documental como testimonial en la Investigaciones Preliminares y Previas-Docente, </a:t>
            </a:r>
            <a:r>
              <a:rPr lang="es-CR" sz="1600" dirty="0" smtClean="0">
                <a:latin typeface="Bookman Old Style" panose="02050604050505020204" pitchFamily="18" charset="0"/>
                <a:ea typeface="Calibri" panose="020F0502020204030204" pitchFamily="34" charset="0"/>
                <a:cs typeface="Times New Roman" panose="02020603050405020304" pitchFamily="18" charset="0"/>
              </a:rPr>
              <a:t>iniciadas durante el </a:t>
            </a:r>
            <a:r>
              <a:rPr lang="es-CR" sz="1600" dirty="0">
                <a:latin typeface="Bookman Old Style" panose="02050604050505020204" pitchFamily="18" charset="0"/>
                <a:ea typeface="Calibri" panose="020F0502020204030204" pitchFamily="34" charset="0"/>
                <a:cs typeface="Times New Roman" panose="02020603050405020304" pitchFamily="18" charset="0"/>
              </a:rPr>
              <a:t>año </a:t>
            </a:r>
            <a:r>
              <a:rPr lang="es-CR" sz="1600" dirty="0" smtClean="0">
                <a:latin typeface="Bookman Old Style" panose="02050604050505020204" pitchFamily="18" charset="0"/>
                <a:ea typeface="Calibri" panose="020F0502020204030204" pitchFamily="34" charset="0"/>
                <a:cs typeface="Times New Roman" panose="02020603050405020304" pitchFamily="18" charset="0"/>
              </a:rPr>
              <a:t>2020 para </a:t>
            </a:r>
            <a:r>
              <a:rPr lang="es-CR" sz="1600" dirty="0">
                <a:latin typeface="Bookman Old Style" panose="02050604050505020204" pitchFamily="18" charset="0"/>
                <a:ea typeface="Calibri" panose="020F0502020204030204" pitchFamily="34" charset="0"/>
                <a:cs typeface="Times New Roman" panose="02020603050405020304" pitchFamily="18" charset="0"/>
              </a:rPr>
              <a:t>proceder al dictado </a:t>
            </a:r>
            <a:r>
              <a:rPr lang="es-CR" sz="1600" dirty="0" smtClean="0">
                <a:latin typeface="Bookman Old Style" panose="02050604050505020204" pitchFamily="18" charset="0"/>
                <a:ea typeface="Calibri" panose="020F0502020204030204" pitchFamily="34" charset="0"/>
                <a:cs typeface="Times New Roman" panose="02020603050405020304" pitchFamily="18" charset="0"/>
              </a:rPr>
              <a:t>de la final </a:t>
            </a:r>
            <a:r>
              <a:rPr lang="es-CR" sz="1600" dirty="0">
                <a:latin typeface="Bookman Old Style" panose="02050604050505020204" pitchFamily="18" charset="0"/>
                <a:ea typeface="Calibri" panose="020F0502020204030204" pitchFamily="34" charset="0"/>
                <a:cs typeface="Times New Roman" panose="02020603050405020304" pitchFamily="18" charset="0"/>
              </a:rPr>
              <a:t>de la resolución pertinente, para así poder continuar dándole tramite a las denuncias que se vayan a </a:t>
            </a:r>
            <a:r>
              <a:rPr lang="es-CR" sz="1600" dirty="0" smtClean="0">
                <a:latin typeface="Bookman Old Style" panose="02050604050505020204" pitchFamily="18" charset="0"/>
                <a:ea typeface="Calibri" panose="020F0502020204030204" pitchFamily="34" charset="0"/>
                <a:cs typeface="Times New Roman" panose="02020603050405020304" pitchFamily="18" charset="0"/>
              </a:rPr>
              <a:t>presentando </a:t>
            </a:r>
            <a:r>
              <a:rPr lang="es-CR" sz="1600" dirty="0">
                <a:latin typeface="Bookman Old Style" panose="02050604050505020204" pitchFamily="18" charset="0"/>
                <a:ea typeface="Calibri" panose="020F0502020204030204" pitchFamily="34" charset="0"/>
                <a:cs typeface="Times New Roman" panose="02020603050405020304" pitchFamily="18" charset="0"/>
              </a:rPr>
              <a:t>en el presente curso lectivo 2021.</a:t>
            </a:r>
            <a:r>
              <a:rPr lang="es-CR" sz="16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630470904"/>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0"/>
          <p:cNvSpPr>
            <a:spLocks noGrp="1"/>
          </p:cNvSpPr>
          <p:nvPr>
            <p:ph type="title"/>
          </p:nvPr>
        </p:nvSpPr>
        <p:spPr>
          <a:xfrm>
            <a:off x="460117" y="879607"/>
            <a:ext cx="8305800" cy="1500777"/>
          </a:xfrm>
        </p:spPr>
        <p:txBody>
          <a:bodyPr>
            <a:noAutofit/>
          </a:bodyPr>
          <a:lstStyle/>
          <a:p>
            <a:pPr lvl="0" algn="ctr" eaLnBrk="0" fontAlgn="base" hangingPunct="0">
              <a:spcAft>
                <a:spcPct val="0"/>
              </a:spcAft>
            </a:pPr>
            <a:r>
              <a:rPr lang="es-CR" altLang="es-CR" sz="2000" b="1" dirty="0" smtClean="0">
                <a:solidFill>
                  <a:schemeClr val="tx1"/>
                </a:solidFill>
                <a:ea typeface="Calibri" panose="020F0502020204030204" pitchFamily="34" charset="0"/>
                <a:cs typeface="Arial" panose="020B0604020202020204" pitchFamily="34" charset="0"/>
              </a:rPr>
              <a:t/>
            </a:r>
            <a:br>
              <a:rPr lang="es-CR" altLang="es-CR" sz="2000" b="1" dirty="0" smtClean="0">
                <a:solidFill>
                  <a:schemeClr val="tx1"/>
                </a:solidFill>
                <a:ea typeface="Calibri" panose="020F0502020204030204" pitchFamily="34" charset="0"/>
                <a:cs typeface="Arial" panose="020B0604020202020204" pitchFamily="34" charset="0"/>
              </a:rPr>
            </a:br>
            <a:r>
              <a:rPr lang="es-CR" altLang="es-CR" sz="2000" b="1" dirty="0" smtClean="0">
                <a:solidFill>
                  <a:schemeClr val="tx1"/>
                </a:solidFill>
                <a:ea typeface="Calibri" panose="020F0502020204030204" pitchFamily="34" charset="0"/>
                <a:cs typeface="Arial" panose="020B0604020202020204" pitchFamily="34" charset="0"/>
              </a:rPr>
              <a:t>PROYECTOS A MEDIANO PLAZO</a:t>
            </a:r>
            <a:r>
              <a:rPr lang="es-CR" altLang="es-CR" sz="1800" b="1" dirty="0" smtClean="0">
                <a:solidFill>
                  <a:schemeClr val="tx1"/>
                </a:solidFill>
                <a:latin typeface="Bookman Old Style" panose="02050604050505020204" pitchFamily="18" charset="0"/>
                <a:ea typeface="Calibri" panose="020F0502020204030204" pitchFamily="34" charset="0"/>
                <a:cs typeface="Arial" panose="020B0604020202020204" pitchFamily="34" charset="0"/>
              </a:rPr>
              <a:t/>
            </a:r>
            <a:br>
              <a:rPr lang="es-CR" altLang="es-CR" sz="1800" b="1" dirty="0" smtClean="0">
                <a:solidFill>
                  <a:schemeClr val="tx1"/>
                </a:solidFill>
                <a:latin typeface="Bookman Old Style" panose="02050604050505020204" pitchFamily="18" charset="0"/>
                <a:ea typeface="Calibri" panose="020F0502020204030204" pitchFamily="34" charset="0"/>
                <a:cs typeface="Arial" panose="020B0604020202020204" pitchFamily="34" charset="0"/>
              </a:rPr>
            </a:br>
            <a:r>
              <a:rPr lang="es-CR" altLang="es-CR" sz="1800" b="1" dirty="0" smtClean="0">
                <a:solidFill>
                  <a:schemeClr val="tx1"/>
                </a:solidFill>
                <a:latin typeface="Bookman Old Style" panose="02050604050505020204" pitchFamily="18" charset="0"/>
                <a:ea typeface="Calibri" panose="020F0502020204030204" pitchFamily="34" charset="0"/>
                <a:cs typeface="Arial" panose="020B0604020202020204" pitchFamily="34" charset="0"/>
              </a:rPr>
              <a:t/>
            </a:r>
            <a:br>
              <a:rPr lang="es-CR" altLang="es-CR" sz="1800" b="1" dirty="0" smtClean="0">
                <a:solidFill>
                  <a:schemeClr val="tx1"/>
                </a:solidFill>
                <a:latin typeface="Bookman Old Style" panose="02050604050505020204" pitchFamily="18" charset="0"/>
                <a:ea typeface="Calibri" panose="020F0502020204030204" pitchFamily="34" charset="0"/>
                <a:cs typeface="Arial" panose="020B0604020202020204" pitchFamily="34" charset="0"/>
              </a:rPr>
            </a:br>
            <a:endParaRPr lang="es-CR" altLang="es-CR" sz="2800" dirty="0">
              <a:solidFill>
                <a:schemeClr val="tx1"/>
              </a:solidFill>
              <a:latin typeface="Bookman Old Style" panose="02050604050505020204" pitchFamily="18"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latin typeface="Arial" panose="020B0604020202020204" pitchFamily="34" charset="0"/>
                <a:cs typeface="Arial" panose="020B0604020202020204" pitchFamily="34" charset="0"/>
              </a:rPr>
              <a:pPr/>
              <a:t>33</a:t>
            </a:fld>
            <a:endParaRPr lang="es-ES" dirty="0">
              <a:latin typeface="Arial" panose="020B0604020202020204" pitchFamily="34" charset="0"/>
              <a:cs typeface="Arial" panose="020B0604020202020204" pitchFamily="34" charset="0"/>
            </a:endParaRPr>
          </a:p>
        </p:txBody>
      </p:sp>
      <p:sp>
        <p:nvSpPr>
          <p:cNvPr id="7" name="6 Título"/>
          <p:cNvSpPr txBox="1">
            <a:spLocks/>
          </p:cNvSpPr>
          <p:nvPr/>
        </p:nvSpPr>
        <p:spPr>
          <a:xfrm>
            <a:off x="5796136" y="6443362"/>
            <a:ext cx="289066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Arial" panose="020B0604020202020204" pitchFamily="34" charset="0"/>
                <a:ea typeface="+mj-ea"/>
                <a:cs typeface="Arial" panose="020B0604020202020204" pitchFamily="34" charset="0"/>
              </a:rPr>
              <a:t>Dirección de Recursos Humanos</a:t>
            </a:r>
          </a:p>
        </p:txBody>
      </p:sp>
      <p:pic>
        <p:nvPicPr>
          <p:cNvPr id="6" name="8 Imagen" descr="MEP trasparente.png"/>
          <p:cNvPicPr>
            <a:picLocks noChangeAspect="1"/>
          </p:cNvPicPr>
          <p:nvPr/>
        </p:nvPicPr>
        <p:blipFill>
          <a:blip r:embed="rId3" cstate="print"/>
          <a:stretch>
            <a:fillRect/>
          </a:stretch>
        </p:blipFill>
        <p:spPr>
          <a:xfrm>
            <a:off x="156701" y="414474"/>
            <a:ext cx="1296144" cy="873290"/>
          </a:xfrm>
          <a:prstGeom prst="rect">
            <a:avLst/>
          </a:prstGeom>
        </p:spPr>
      </p:pic>
      <p:sp>
        <p:nvSpPr>
          <p:cNvPr id="9" name="Rectangle 3"/>
          <p:cNvSpPr>
            <a:spLocks noChangeArrowheads="1"/>
          </p:cNvSpPr>
          <p:nvPr/>
        </p:nvSpPr>
        <p:spPr bwMode="auto">
          <a:xfrm>
            <a:off x="1488231" y="5899578"/>
            <a:ext cx="968012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R">
              <a:latin typeface="Arial" panose="020B0604020202020204" pitchFamily="34" charset="0"/>
              <a:cs typeface="Arial" panose="020B0604020202020204" pitchFamily="34" charset="0"/>
            </a:endParaRPr>
          </a:p>
        </p:txBody>
      </p:sp>
      <p:sp>
        <p:nvSpPr>
          <p:cNvPr id="2" name="1 Rectángulo"/>
          <p:cNvSpPr/>
          <p:nvPr/>
        </p:nvSpPr>
        <p:spPr>
          <a:xfrm>
            <a:off x="753796" y="2492896"/>
            <a:ext cx="7931224" cy="2554545"/>
          </a:xfrm>
          <a:prstGeom prst="rect">
            <a:avLst/>
          </a:prstGeom>
        </p:spPr>
        <p:txBody>
          <a:bodyPr wrap="square">
            <a:spAutoFit/>
          </a:bodyPr>
          <a:lstStyle/>
          <a:p>
            <a:pPr algn="just">
              <a:spcAft>
                <a:spcPts val="0"/>
              </a:spcAft>
            </a:pPr>
            <a:r>
              <a:rPr lang="es-CR" sz="1600" dirty="0" smtClean="0">
                <a:solidFill>
                  <a:srgbClr val="000000"/>
                </a:solidFill>
                <a:latin typeface="Bookman Old Style" panose="02050604050505020204" pitchFamily="18" charset="0"/>
                <a:ea typeface="Calibri" panose="020F0502020204030204" pitchFamily="34" charset="0"/>
              </a:rPr>
              <a:t>Inculcar a los directores </a:t>
            </a:r>
            <a:r>
              <a:rPr lang="es-CR" sz="1600" dirty="0">
                <a:solidFill>
                  <a:srgbClr val="000000"/>
                </a:solidFill>
                <a:latin typeface="Bookman Old Style" panose="02050604050505020204" pitchFamily="18" charset="0"/>
                <a:ea typeface="Calibri" panose="020F0502020204030204" pitchFamily="34" charset="0"/>
              </a:rPr>
              <a:t>institucionales, supervisores y directores regionales, </a:t>
            </a:r>
            <a:r>
              <a:rPr lang="es-CR" sz="1600" dirty="0" smtClean="0">
                <a:solidFill>
                  <a:srgbClr val="000000"/>
                </a:solidFill>
                <a:latin typeface="Bookman Old Style" panose="02050604050505020204" pitchFamily="18" charset="0"/>
                <a:ea typeface="Calibri" panose="020F0502020204030204" pitchFamily="34" charset="0"/>
              </a:rPr>
              <a:t>la importancia de aplicar lo plasmado en la </a:t>
            </a:r>
            <a:r>
              <a:rPr lang="es-CR" sz="1600" dirty="0">
                <a:latin typeface="Bookman Old Style" panose="02050604050505020204" pitchFamily="18" charset="0"/>
                <a:ea typeface="Times New Roman" panose="02020603050405020304" pitchFamily="18" charset="0"/>
                <a:cs typeface="Tahoma" panose="020B0604030504040204" pitchFamily="34" charset="0"/>
              </a:rPr>
              <a:t>VM-A-DRH-02-004-2021 de la Dirección de Recursos </a:t>
            </a:r>
            <a:r>
              <a:rPr lang="es-CR" sz="1600" dirty="0" smtClean="0">
                <a:latin typeface="Bookman Old Style" panose="02050604050505020204" pitchFamily="18" charset="0"/>
                <a:ea typeface="Times New Roman" panose="02020603050405020304" pitchFamily="18" charset="0"/>
                <a:cs typeface="Tahoma" panose="020B0604030504040204" pitchFamily="34" charset="0"/>
              </a:rPr>
              <a:t>Humanos, toda vez, que la potestad sancionatoria de las faltas leves es competencia exclusiva de los superiores inmediatos, siempre y cuando se hayan cumplido a cabalidad todos los pasos establecidos en la circular antes indicada, y que la reiteración de esas faltas leves podría acarrear la constitución de faltas graves o de alguna gravedad, que facultarían a la Dirección de Recursos Humanos la apertura de una investigación disciplinaria y –de ser el caso- una apertura de expediente disciplinario.</a:t>
            </a:r>
            <a:endParaRPr lang="es-CR" sz="1600" dirty="0" smtClean="0">
              <a:solidFill>
                <a:srgbClr val="000000"/>
              </a:solidFill>
              <a:latin typeface="Bookman Old Style" panose="02050604050505020204" pitchFamily="18" charset="0"/>
              <a:ea typeface="Calibri" panose="020F0502020204030204" pitchFamily="34" charset="0"/>
            </a:endParaRPr>
          </a:p>
        </p:txBody>
      </p:sp>
    </p:spTree>
    <p:extLst>
      <p:ext uri="{BB962C8B-B14F-4D97-AF65-F5344CB8AC3E}">
        <p14:creationId xmlns:p14="http://schemas.microsoft.com/office/powerpoint/2010/main" val="1724139270"/>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34</a:t>
            </a:fld>
            <a:endParaRPr lang="es-ES" dirty="0"/>
          </a:p>
        </p:txBody>
      </p:sp>
      <p:sp>
        <p:nvSpPr>
          <p:cNvPr id="11" name="Título 1"/>
          <p:cNvSpPr txBox="1">
            <a:spLocks/>
          </p:cNvSpPr>
          <p:nvPr/>
        </p:nvSpPr>
        <p:spPr>
          <a:xfrm>
            <a:off x="760040" y="1529167"/>
            <a:ext cx="7772400" cy="1470025"/>
          </a:xfrm>
          <a:prstGeom prst="rect">
            <a:avLst/>
          </a:prstGeom>
        </p:spPr>
        <p:txBody>
          <a:bodyPr vert="horz" lIns="0" tIns="45720" rIns="0" bIns="0" anchor="b">
            <a:normAutofit fontScale="92500"/>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s-CR" dirty="0" smtClean="0"/>
              <a:t>UNIDAD DE PROCEDIMIENTOS ESPECIALES</a:t>
            </a:r>
            <a:endParaRPr lang="es-CR" dirty="0"/>
          </a:p>
        </p:txBody>
      </p:sp>
      <p:sp>
        <p:nvSpPr>
          <p:cNvPr id="12" name="Subtítulo 2"/>
          <p:cNvSpPr txBox="1">
            <a:spLocks/>
          </p:cNvSpPr>
          <p:nvPr/>
        </p:nvSpPr>
        <p:spPr>
          <a:xfrm>
            <a:off x="1445840" y="3400068"/>
            <a:ext cx="6400800" cy="175260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es-CR" sz="4400" dirty="0" smtClean="0">
                <a:solidFill>
                  <a:schemeClr val="tx1">
                    <a:lumMod val="95000"/>
                    <a:lumOff val="5000"/>
                  </a:schemeClr>
                </a:solidFill>
                <a:latin typeface="+mj-lt"/>
                <a:ea typeface="+mj-ea"/>
                <a:cs typeface="+mj-cs"/>
              </a:rPr>
              <a:t>LOGROS I CUATRIMESTRE</a:t>
            </a:r>
            <a:r>
              <a:rPr lang="es-CR" sz="4400" dirty="0" smtClean="0">
                <a:solidFill>
                  <a:schemeClr val="tx1">
                    <a:lumMod val="95000"/>
                    <a:lumOff val="5000"/>
                  </a:schemeClr>
                </a:solidFill>
              </a:rPr>
              <a:t> </a:t>
            </a:r>
            <a:r>
              <a:rPr lang="es-CR" sz="4400" dirty="0" smtClean="0">
                <a:solidFill>
                  <a:schemeClr val="tx1">
                    <a:lumMod val="95000"/>
                    <a:lumOff val="5000"/>
                  </a:schemeClr>
                </a:solidFill>
                <a:latin typeface="+mj-lt"/>
              </a:rPr>
              <a:t>2021</a:t>
            </a:r>
            <a:endParaRPr lang="es-CR" sz="4400" dirty="0">
              <a:solidFill>
                <a:schemeClr val="tx1">
                  <a:lumMod val="95000"/>
                  <a:lumOff val="5000"/>
                </a:schemeClr>
              </a:solidFill>
              <a:latin typeface="+mj-lt"/>
            </a:endParaRPr>
          </a:p>
        </p:txBody>
      </p:sp>
    </p:spTree>
    <p:extLst>
      <p:ext uri="{BB962C8B-B14F-4D97-AF65-F5344CB8AC3E}">
        <p14:creationId xmlns:p14="http://schemas.microsoft.com/office/powerpoint/2010/main" val="42459416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35</a:t>
            </a:fld>
            <a:endParaRPr lang="es-ES" dirty="0"/>
          </a:p>
        </p:txBody>
      </p:sp>
      <p:sp>
        <p:nvSpPr>
          <p:cNvPr id="11" name="Título 1"/>
          <p:cNvSpPr txBox="1">
            <a:spLocks/>
          </p:cNvSpPr>
          <p:nvPr/>
        </p:nvSpPr>
        <p:spPr>
          <a:xfrm>
            <a:off x="539552" y="3282111"/>
            <a:ext cx="7772400" cy="2199362"/>
          </a:xfrm>
          <a:prstGeom prst="rect">
            <a:avLst/>
          </a:prstGeom>
        </p:spPr>
        <p:txBody>
          <a:bodyPr vert="horz" lIns="0" tIns="45720" rIns="0" bIns="0" anchor="b">
            <a:norm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endParaRPr lang="es-CR" dirty="0"/>
          </a:p>
        </p:txBody>
      </p:sp>
      <p:sp>
        <p:nvSpPr>
          <p:cNvPr id="12" name="Subtítulo 2"/>
          <p:cNvSpPr txBox="1">
            <a:spLocks/>
          </p:cNvSpPr>
          <p:nvPr/>
        </p:nvSpPr>
        <p:spPr>
          <a:xfrm>
            <a:off x="3891797" y="2027223"/>
            <a:ext cx="1580728" cy="1230854"/>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s-CR" sz="6600" dirty="0" smtClean="0">
                <a:solidFill>
                  <a:schemeClr val="tx1">
                    <a:lumMod val="95000"/>
                    <a:lumOff val="5000"/>
                  </a:schemeClr>
                </a:solidFill>
                <a:latin typeface="+mj-lt"/>
              </a:rPr>
              <a:t>35</a:t>
            </a:r>
            <a:endParaRPr lang="es-CR" sz="6600" dirty="0">
              <a:solidFill>
                <a:schemeClr val="tx1">
                  <a:lumMod val="95000"/>
                  <a:lumOff val="5000"/>
                </a:schemeClr>
              </a:solidFill>
              <a:latin typeface="+mj-lt"/>
            </a:endParaRPr>
          </a:p>
        </p:txBody>
      </p:sp>
      <p:sp>
        <p:nvSpPr>
          <p:cNvPr id="14" name="Título 1"/>
          <p:cNvSpPr txBox="1">
            <a:spLocks/>
          </p:cNvSpPr>
          <p:nvPr/>
        </p:nvSpPr>
        <p:spPr>
          <a:xfrm>
            <a:off x="672302" y="427460"/>
            <a:ext cx="7772400" cy="147002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s-CR" sz="4000" dirty="0" smtClean="0"/>
              <a:t>CANTIDAD DE DENUNCIAS TRAMITADAS</a:t>
            </a:r>
            <a:endParaRPr lang="es-CR" sz="4000" dirty="0"/>
          </a:p>
        </p:txBody>
      </p:sp>
      <p:graphicFrame>
        <p:nvGraphicFramePr>
          <p:cNvPr id="7" name="Gráfico 6"/>
          <p:cNvGraphicFramePr/>
          <p:nvPr>
            <p:extLst/>
          </p:nvPr>
        </p:nvGraphicFramePr>
        <p:xfrm>
          <a:off x="1763688" y="2154880"/>
          <a:ext cx="5589628" cy="34430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23799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1000" y="908720"/>
            <a:ext cx="8305800" cy="1143000"/>
          </a:xfrm>
        </p:spPr>
        <p:txBody>
          <a:bodyPr>
            <a:normAutofit fontScale="90000"/>
          </a:bodyPr>
          <a:lstStyle/>
          <a:p>
            <a:pPr algn="ctr"/>
            <a:r>
              <a:rPr lang="es-CR" sz="5400" dirty="0"/>
              <a:t/>
            </a:r>
            <a:br>
              <a:rPr lang="es-CR" sz="5400" dirty="0"/>
            </a:br>
            <a:r>
              <a:rPr lang="es-CR" sz="4800" dirty="0"/>
              <a:t>CANTIDAD DE </a:t>
            </a:r>
            <a:r>
              <a:rPr lang="es-CR" sz="4800" dirty="0" smtClean="0"/>
              <a:t>RESOLUCIONES DICTADAS POR FALTA DISCIPLINARIA.</a:t>
            </a:r>
            <a:endParaRPr lang="es-CR" dirty="0"/>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04/06/2021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36</a:t>
            </a:fld>
            <a:endParaRPr lang="es-ES"/>
          </a:p>
        </p:txBody>
      </p:sp>
      <p:graphicFrame>
        <p:nvGraphicFramePr>
          <p:cNvPr id="10" name="Gráfico 9"/>
          <p:cNvGraphicFramePr/>
          <p:nvPr>
            <p:extLst/>
          </p:nvPr>
        </p:nvGraphicFramePr>
        <p:xfrm>
          <a:off x="1259632" y="2051720"/>
          <a:ext cx="6322268" cy="43046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073950"/>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R" sz="5400" dirty="0" smtClean="0"/>
              <a:t>RESOLUCIONES SEGÚN SU TIPO:</a:t>
            </a:r>
            <a:endParaRPr lang="es-CR" dirty="0"/>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04/06/2021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37</a:t>
            </a:fld>
            <a:endParaRPr lang="es-ES"/>
          </a:p>
        </p:txBody>
      </p:sp>
      <p:graphicFrame>
        <p:nvGraphicFramePr>
          <p:cNvPr id="10" name="Gráfico 9"/>
          <p:cNvGraphicFramePr/>
          <p:nvPr>
            <p:extLst/>
          </p:nvPr>
        </p:nvGraphicFramePr>
        <p:xfrm>
          <a:off x="1259632" y="1847088"/>
          <a:ext cx="6665168" cy="42462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7013450"/>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38</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732756" y="832716"/>
            <a:ext cx="1296144" cy="873290"/>
          </a:xfrm>
          <a:prstGeom prst="rect">
            <a:avLst/>
          </a:prstGeom>
        </p:spPr>
      </p:pic>
      <p:sp>
        <p:nvSpPr>
          <p:cNvPr id="9" name="Rectangle 3"/>
          <p:cNvSpPr>
            <a:spLocks noChangeArrowheads="1"/>
          </p:cNvSpPr>
          <p:nvPr/>
        </p:nvSpPr>
        <p:spPr bwMode="auto">
          <a:xfrm>
            <a:off x="1488231" y="6084244"/>
            <a:ext cx="968012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R"/>
          </a:p>
        </p:txBody>
      </p:sp>
      <p:sp>
        <p:nvSpPr>
          <p:cNvPr id="2" name="Título 1"/>
          <p:cNvSpPr>
            <a:spLocks noGrp="1"/>
          </p:cNvSpPr>
          <p:nvPr>
            <p:ph type="title"/>
          </p:nvPr>
        </p:nvSpPr>
        <p:spPr>
          <a:xfrm>
            <a:off x="2051720" y="841309"/>
            <a:ext cx="6036468" cy="936104"/>
          </a:xfrm>
        </p:spPr>
        <p:txBody>
          <a:bodyPr>
            <a:noAutofit/>
          </a:bodyPr>
          <a:lstStyle/>
          <a:p>
            <a:pPr algn="ctr"/>
            <a:r>
              <a:rPr lang="es-CR" sz="3200" dirty="0"/>
              <a:t>CANTIDAD DE GESTIONES DE DESPIDO </a:t>
            </a:r>
            <a:r>
              <a:rPr lang="es-CR" sz="3200" dirty="0" smtClean="0"/>
              <a:t>TRAMITADAS</a:t>
            </a:r>
            <a:endParaRPr lang="es-MX" sz="2800" dirty="0"/>
          </a:p>
        </p:txBody>
      </p:sp>
      <p:graphicFrame>
        <p:nvGraphicFramePr>
          <p:cNvPr id="26" name="Gráfico 25"/>
          <p:cNvGraphicFramePr/>
          <p:nvPr>
            <p:extLst/>
          </p:nvPr>
        </p:nvGraphicFramePr>
        <p:xfrm>
          <a:off x="1548376" y="1856025"/>
          <a:ext cx="6096000" cy="4156812"/>
        </p:xfrm>
        <a:graphic>
          <a:graphicData uri="http://schemas.openxmlformats.org/drawingml/2006/chart">
            <c:chart xmlns:c="http://schemas.openxmlformats.org/drawingml/2006/chart" xmlns:r="http://schemas.openxmlformats.org/officeDocument/2006/relationships" r:id="rId4"/>
          </a:graphicData>
        </a:graphic>
      </p:graphicFrame>
      <p:cxnSp>
        <p:nvCxnSpPr>
          <p:cNvPr id="28" name="Conector recto de flecha 27"/>
          <p:cNvCxnSpPr/>
          <p:nvPr/>
        </p:nvCxnSpPr>
        <p:spPr>
          <a:xfrm flipH="1" flipV="1">
            <a:off x="2699792" y="2348880"/>
            <a:ext cx="3744416" cy="1728192"/>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773997062"/>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04/06/2021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39</a:t>
            </a:fld>
            <a:endParaRPr lang="es-ES"/>
          </a:p>
        </p:txBody>
      </p:sp>
      <p:sp>
        <p:nvSpPr>
          <p:cNvPr id="6" name="Título 1"/>
          <p:cNvSpPr>
            <a:spLocks noGrp="1"/>
          </p:cNvSpPr>
          <p:nvPr>
            <p:ph type="title"/>
          </p:nvPr>
        </p:nvSpPr>
        <p:spPr>
          <a:xfrm>
            <a:off x="398501" y="1277908"/>
            <a:ext cx="8305800" cy="792088"/>
          </a:xfrm>
        </p:spPr>
        <p:txBody>
          <a:bodyPr>
            <a:noAutofit/>
          </a:bodyPr>
          <a:lstStyle/>
          <a:p>
            <a:pPr algn="ctr"/>
            <a:r>
              <a:rPr lang="es-CR" sz="4000" dirty="0"/>
              <a:t>CANTIDAD DE </a:t>
            </a:r>
            <a:r>
              <a:rPr lang="es-CR" sz="4000" dirty="0" smtClean="0"/>
              <a:t>ACUERDOS DE DESPIDO EJECUTADOS</a:t>
            </a:r>
            <a:endParaRPr lang="es-MX" sz="3600" dirty="0"/>
          </a:p>
        </p:txBody>
      </p:sp>
      <p:sp>
        <p:nvSpPr>
          <p:cNvPr id="7" name="CuadroTexto 6"/>
          <p:cNvSpPr txBox="1"/>
          <p:nvPr/>
        </p:nvSpPr>
        <p:spPr>
          <a:xfrm>
            <a:off x="1156792" y="3645024"/>
            <a:ext cx="3816424" cy="1754326"/>
          </a:xfrm>
          <a:prstGeom prst="rect">
            <a:avLst/>
          </a:prstGeom>
          <a:noFill/>
        </p:spPr>
        <p:txBody>
          <a:bodyPr wrap="square" rtlCol="0">
            <a:spAutoFit/>
          </a:bodyPr>
          <a:lstStyle/>
          <a:p>
            <a:r>
              <a:rPr lang="es-CR" sz="2000" dirty="0"/>
              <a:t>Acoso sexual</a:t>
            </a:r>
            <a:r>
              <a:rPr lang="es-CR" sz="2000" dirty="0" smtClean="0"/>
              <a:t>: 5</a:t>
            </a:r>
          </a:p>
          <a:p>
            <a:r>
              <a:rPr lang="es-CR" sz="2000" dirty="0"/>
              <a:t/>
            </a:r>
            <a:br>
              <a:rPr lang="es-CR" sz="2000" dirty="0"/>
            </a:br>
            <a:r>
              <a:rPr lang="es-CR" sz="2000" dirty="0"/>
              <a:t>Abuso </a:t>
            </a:r>
            <a:r>
              <a:rPr lang="es-CR" sz="2000" dirty="0" smtClean="0"/>
              <a:t>sexual: </a:t>
            </a:r>
            <a:r>
              <a:rPr lang="es-CR" sz="2400" dirty="0" smtClean="0"/>
              <a:t>1</a:t>
            </a:r>
          </a:p>
          <a:p>
            <a:r>
              <a:rPr lang="es-CR" sz="2000" dirty="0"/>
              <a:t/>
            </a:r>
            <a:br>
              <a:rPr lang="es-CR" sz="2000" dirty="0"/>
            </a:br>
            <a:r>
              <a:rPr lang="es-CR" sz="2000" dirty="0"/>
              <a:t>Otras </a:t>
            </a:r>
            <a:r>
              <a:rPr lang="es-CR" sz="2000" dirty="0" smtClean="0"/>
              <a:t>causas: </a:t>
            </a:r>
            <a:r>
              <a:rPr lang="es-CR" sz="2400" dirty="0" smtClean="0"/>
              <a:t>2</a:t>
            </a:r>
            <a:endParaRPr lang="es-CR" sz="2400" dirty="0"/>
          </a:p>
        </p:txBody>
      </p:sp>
      <p:sp>
        <p:nvSpPr>
          <p:cNvPr id="8" name="CuadroTexto 7"/>
          <p:cNvSpPr txBox="1"/>
          <p:nvPr/>
        </p:nvSpPr>
        <p:spPr>
          <a:xfrm>
            <a:off x="5652508" y="3645024"/>
            <a:ext cx="2386880" cy="1015663"/>
          </a:xfrm>
          <a:prstGeom prst="rect">
            <a:avLst/>
          </a:prstGeom>
          <a:noFill/>
        </p:spPr>
        <p:txBody>
          <a:bodyPr wrap="square" rtlCol="0">
            <a:spAutoFit/>
          </a:bodyPr>
          <a:lstStyle/>
          <a:p>
            <a:r>
              <a:rPr lang="es-CR" sz="2000" dirty="0" smtClean="0"/>
              <a:t>Administrativos: </a:t>
            </a:r>
            <a:r>
              <a:rPr lang="es-CR" sz="2000" b="1" dirty="0" smtClean="0"/>
              <a:t>3</a:t>
            </a:r>
          </a:p>
          <a:p>
            <a:endParaRPr lang="es-CR" sz="2000" dirty="0"/>
          </a:p>
          <a:p>
            <a:r>
              <a:rPr lang="es-CR" sz="2000" dirty="0" smtClean="0"/>
              <a:t>Docentes: </a:t>
            </a:r>
            <a:r>
              <a:rPr lang="es-CR" sz="2000" b="1" dirty="0" smtClean="0"/>
              <a:t>5</a:t>
            </a:r>
            <a:endParaRPr lang="es-CR" sz="2000" b="1" dirty="0"/>
          </a:p>
        </p:txBody>
      </p:sp>
      <p:sp>
        <p:nvSpPr>
          <p:cNvPr id="2" name="CuadroTexto 1"/>
          <p:cNvSpPr txBox="1"/>
          <p:nvPr/>
        </p:nvSpPr>
        <p:spPr>
          <a:xfrm>
            <a:off x="3890025" y="2190631"/>
            <a:ext cx="1296144" cy="1015663"/>
          </a:xfrm>
          <a:prstGeom prst="rect">
            <a:avLst/>
          </a:prstGeom>
          <a:noFill/>
        </p:spPr>
        <p:txBody>
          <a:bodyPr wrap="square" rtlCol="0">
            <a:spAutoFit/>
          </a:bodyPr>
          <a:lstStyle/>
          <a:p>
            <a:pPr algn="ctr"/>
            <a:r>
              <a:rPr lang="es-CR" sz="6000" b="1" dirty="0" smtClean="0"/>
              <a:t>8</a:t>
            </a:r>
            <a:endParaRPr lang="es-CR" sz="6000" b="1" dirty="0"/>
          </a:p>
        </p:txBody>
      </p:sp>
    </p:spTree>
    <p:extLst>
      <p:ext uri="{BB962C8B-B14F-4D97-AF65-F5344CB8AC3E}">
        <p14:creationId xmlns:p14="http://schemas.microsoft.com/office/powerpoint/2010/main" val="351398458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4</a:t>
            </a:fld>
            <a:endParaRPr lang="es-ES"/>
          </a:p>
        </p:txBody>
      </p:sp>
      <p:sp>
        <p:nvSpPr>
          <p:cNvPr id="4" name="CuadroTexto 3"/>
          <p:cNvSpPr txBox="1"/>
          <p:nvPr/>
        </p:nvSpPr>
        <p:spPr>
          <a:xfrm>
            <a:off x="457199" y="1238937"/>
            <a:ext cx="8003233" cy="2246769"/>
          </a:xfrm>
          <a:prstGeom prst="rect">
            <a:avLst/>
          </a:prstGeom>
          <a:noFill/>
        </p:spPr>
        <p:txBody>
          <a:bodyPr wrap="square" rtlCol="0">
            <a:spAutoFit/>
          </a:bodyPr>
          <a:lstStyle/>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a:latin typeface="Arial" panose="020B0604020202020204" pitchFamily="34" charset="0"/>
                <a:cs typeface="Arial" panose="020B0604020202020204" pitchFamily="34" charset="0"/>
              </a:rPr>
              <a:t> </a:t>
            </a:r>
            <a:endParaRPr lang="es-ES" sz="1400" dirty="0">
              <a:latin typeface="Arial" panose="020B0604020202020204" pitchFamily="34" charset="0"/>
              <a:cs typeface="Arial" panose="020B0604020202020204" pitchFamily="34" charset="0"/>
            </a:endParaRPr>
          </a:p>
          <a:p>
            <a:pPr algn="just">
              <a:lnSpc>
                <a:spcPct val="150000"/>
              </a:lnSpc>
            </a:pPr>
            <a:endParaRPr lang="es-ES" sz="1400" dirty="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graphicFrame>
        <p:nvGraphicFramePr>
          <p:cNvPr id="2" name="Tabla 1"/>
          <p:cNvGraphicFramePr>
            <a:graphicFrameLocks noGrp="1"/>
          </p:cNvGraphicFramePr>
          <p:nvPr>
            <p:extLst/>
          </p:nvPr>
        </p:nvGraphicFramePr>
        <p:xfrm>
          <a:off x="1689222" y="1604844"/>
          <a:ext cx="5979122" cy="3811523"/>
        </p:xfrm>
        <a:graphic>
          <a:graphicData uri="http://schemas.openxmlformats.org/drawingml/2006/table">
            <a:tbl>
              <a:tblPr>
                <a:tableStyleId>{5C22544A-7EE6-4342-B048-85BDC9FD1C3A}</a:tableStyleId>
              </a:tblPr>
              <a:tblGrid>
                <a:gridCol w="3618105"/>
                <a:gridCol w="2361017"/>
              </a:tblGrid>
              <a:tr h="531654">
                <a:tc gridSpan="2">
                  <a:txBody>
                    <a:bodyPr/>
                    <a:lstStyle/>
                    <a:p>
                      <a:pPr algn="ctr" fontAlgn="b"/>
                      <a:r>
                        <a:rPr lang="es-CR" sz="1400" u="none" strike="noStrike" dirty="0">
                          <a:effectLst/>
                          <a:latin typeface="Bookman Old Style" panose="02050604050505020204" pitchFamily="18" charset="0"/>
                        </a:rPr>
                        <a:t>RESOLUCIONES NOTIFICADAS I CUATRIMESTRE</a:t>
                      </a:r>
                      <a:endParaRPr lang="es-CR" sz="1400" b="1" i="0" u="none" strike="noStrike" dirty="0">
                        <a:solidFill>
                          <a:srgbClr val="000000"/>
                        </a:solidFill>
                        <a:effectLst/>
                        <a:latin typeface="Bookman Old Style" panose="02050604050505020204" pitchFamily="18" charset="0"/>
                      </a:endParaRPr>
                    </a:p>
                  </a:txBody>
                  <a:tcPr marL="9525" marR="9525" marT="9525" marB="0" anchor="ctr"/>
                </a:tc>
                <a:tc hMerge="1">
                  <a:txBody>
                    <a:bodyPr/>
                    <a:lstStyle/>
                    <a:p>
                      <a:endParaRPr lang="es-CR"/>
                    </a:p>
                  </a:txBody>
                  <a:tcPr/>
                </a:tc>
              </a:tr>
              <a:tr h="399869">
                <a:tc>
                  <a:txBody>
                    <a:bodyPr/>
                    <a:lstStyle/>
                    <a:p>
                      <a:pPr algn="ctr" fontAlgn="ctr"/>
                      <a:r>
                        <a:rPr lang="es-CR" sz="1400" u="none" strike="noStrike" dirty="0">
                          <a:effectLst/>
                          <a:latin typeface="Bookman Old Style" panose="02050604050505020204" pitchFamily="18" charset="0"/>
                        </a:rPr>
                        <a:t>TIPO DE </a:t>
                      </a:r>
                      <a:r>
                        <a:rPr lang="es-CR" sz="1400" u="none" strike="noStrike" dirty="0" smtClean="0">
                          <a:effectLst/>
                          <a:latin typeface="Bookman Old Style" panose="02050604050505020204" pitchFamily="18" charset="0"/>
                        </a:rPr>
                        <a:t>RESOLUCIÓN</a:t>
                      </a:r>
                      <a:endParaRPr lang="es-CR" sz="1400" b="1"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400" u="none" strike="noStrike" dirty="0">
                          <a:effectLst/>
                          <a:latin typeface="Bookman Old Style" panose="02050604050505020204" pitchFamily="18" charset="0"/>
                        </a:rPr>
                        <a:t>CANTIDAD</a:t>
                      </a:r>
                      <a:endParaRPr lang="es-CR" sz="1400" b="1" i="0" u="none" strike="noStrike" dirty="0">
                        <a:solidFill>
                          <a:srgbClr val="000000"/>
                        </a:solidFill>
                        <a:effectLst/>
                        <a:latin typeface="Bookman Old Style" panose="02050604050505020204" pitchFamily="18" charset="0"/>
                      </a:endParaRPr>
                    </a:p>
                  </a:txBody>
                  <a:tcPr marL="9525" marR="9525" marT="9525" marB="0" anchor="ctr"/>
                </a:tc>
              </a:tr>
              <a:tr h="360000">
                <a:tc>
                  <a:txBody>
                    <a:bodyPr/>
                    <a:lstStyle/>
                    <a:p>
                      <a:pPr algn="l" fontAlgn="ctr"/>
                      <a:r>
                        <a:rPr lang="es-CR" sz="1200" u="none" strike="noStrike" dirty="0">
                          <a:effectLst/>
                          <a:latin typeface="Bookman Old Style" panose="02050604050505020204" pitchFamily="18" charset="0"/>
                        </a:rPr>
                        <a:t>Acuerdos de Despido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dirty="0">
                          <a:effectLst/>
                          <a:latin typeface="Bookman Old Style" panose="02050604050505020204" pitchFamily="18" charset="0"/>
                        </a:rPr>
                        <a:t>8</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60000">
                <a:tc>
                  <a:txBody>
                    <a:bodyPr/>
                    <a:lstStyle/>
                    <a:p>
                      <a:pPr algn="l" fontAlgn="ctr"/>
                      <a:r>
                        <a:rPr lang="es-CR" sz="1200" u="none" strike="noStrike" dirty="0">
                          <a:effectLst/>
                          <a:latin typeface="Bookman Old Style" panose="02050604050505020204" pitchFamily="18" charset="0"/>
                        </a:rPr>
                        <a:t>Ceses de nombramiento Interino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dirty="0">
                          <a:effectLst/>
                          <a:latin typeface="Bookman Old Style" panose="02050604050505020204" pitchFamily="18" charset="0"/>
                        </a:rPr>
                        <a:t>23</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60000">
                <a:tc>
                  <a:txBody>
                    <a:bodyPr/>
                    <a:lstStyle/>
                    <a:p>
                      <a:pPr algn="l" fontAlgn="ctr"/>
                      <a:r>
                        <a:rPr lang="es-CR" sz="1200" u="none" strike="noStrike" dirty="0">
                          <a:effectLst/>
                          <a:latin typeface="Bookman Old Style" panose="02050604050505020204" pitchFamily="18" charset="0"/>
                        </a:rPr>
                        <a:t>Reubicaciones temporales</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dirty="0">
                          <a:effectLst/>
                          <a:latin typeface="Bookman Old Style" panose="02050604050505020204" pitchFamily="18" charset="0"/>
                        </a:rPr>
                        <a:t>30</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60000">
                <a:tc>
                  <a:txBody>
                    <a:bodyPr/>
                    <a:lstStyle/>
                    <a:p>
                      <a:pPr algn="l" fontAlgn="ctr"/>
                      <a:r>
                        <a:rPr lang="es-CR" sz="1200" u="none" strike="noStrike" dirty="0">
                          <a:effectLst/>
                          <a:latin typeface="Bookman Old Style" panose="02050604050505020204" pitchFamily="18" charset="0"/>
                        </a:rPr>
                        <a:t>Suspensiones temporal sin goce de salario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dirty="0">
                          <a:effectLst/>
                          <a:latin typeface="Bookman Old Style" panose="02050604050505020204" pitchFamily="18" charset="0"/>
                        </a:rPr>
                        <a:t>22</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60000">
                <a:tc>
                  <a:txBody>
                    <a:bodyPr/>
                    <a:lstStyle/>
                    <a:p>
                      <a:pPr algn="l" fontAlgn="ctr"/>
                      <a:r>
                        <a:rPr lang="es-CR" sz="1200" u="none" strike="noStrike" dirty="0">
                          <a:effectLst/>
                          <a:latin typeface="Bookman Old Style" panose="02050604050505020204" pitchFamily="18" charset="0"/>
                        </a:rPr>
                        <a:t>Suspensiones temporal con goce de salario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dirty="0">
                          <a:effectLst/>
                          <a:latin typeface="Bookman Old Style" panose="02050604050505020204" pitchFamily="18" charset="0"/>
                        </a:rPr>
                        <a:t>2</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60000">
                <a:tc>
                  <a:txBody>
                    <a:bodyPr/>
                    <a:lstStyle/>
                    <a:p>
                      <a:pPr algn="l" fontAlgn="ctr"/>
                      <a:r>
                        <a:rPr lang="es-CR" sz="1200" u="none" strike="noStrike" dirty="0">
                          <a:effectLst/>
                          <a:latin typeface="Bookman Old Style" panose="02050604050505020204" pitchFamily="18" charset="0"/>
                        </a:rPr>
                        <a:t>Interrupción de la </a:t>
                      </a:r>
                      <a:r>
                        <a:rPr lang="es-CR" sz="1200" u="none" strike="noStrike" dirty="0" smtClean="0">
                          <a:effectLst/>
                          <a:latin typeface="Bookman Old Style" panose="02050604050505020204" pitchFamily="18" charset="0"/>
                        </a:rPr>
                        <a:t>Contraprestación </a:t>
                      </a:r>
                      <a:r>
                        <a:rPr lang="es-CR" sz="1200" u="none" strike="noStrike" dirty="0">
                          <a:effectLst/>
                          <a:latin typeface="Bookman Old Style" panose="02050604050505020204" pitchFamily="18" charset="0"/>
                        </a:rPr>
                        <a:t>Salarial</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dirty="0">
                          <a:effectLst/>
                          <a:latin typeface="Bookman Old Style" panose="02050604050505020204" pitchFamily="18" charset="0"/>
                        </a:rPr>
                        <a:t>23</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60000">
                <a:tc>
                  <a:txBody>
                    <a:bodyPr/>
                    <a:lstStyle/>
                    <a:p>
                      <a:pPr algn="l" fontAlgn="ctr"/>
                      <a:r>
                        <a:rPr lang="es-CR" sz="1200" u="none" strike="noStrike" dirty="0">
                          <a:effectLst/>
                          <a:latin typeface="Bookman Old Style" panose="02050604050505020204" pitchFamily="18" charset="0"/>
                        </a:rPr>
                        <a:t>Archivos o Absolutorias</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dirty="0">
                          <a:effectLst/>
                          <a:latin typeface="Bookman Old Style" panose="02050604050505020204" pitchFamily="18" charset="0"/>
                        </a:rPr>
                        <a:t>255</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60000">
                <a:tc>
                  <a:txBody>
                    <a:bodyPr/>
                    <a:lstStyle/>
                    <a:p>
                      <a:pPr algn="ctr" fontAlgn="ctr"/>
                      <a:r>
                        <a:rPr lang="es-CR" sz="1200" b="1" u="none" strike="noStrike" dirty="0">
                          <a:effectLst/>
                          <a:latin typeface="Bookman Old Style" panose="02050604050505020204" pitchFamily="18" charset="0"/>
                        </a:rPr>
                        <a:t>Total</a:t>
                      </a:r>
                      <a:endParaRPr lang="es-CR" sz="1200" b="1" i="0" u="none" strike="noStrike" dirty="0">
                        <a:solidFill>
                          <a:srgbClr val="305496"/>
                        </a:solidFill>
                        <a:effectLst/>
                        <a:latin typeface="Bookman Old Style" panose="02050604050505020204" pitchFamily="18" charset="0"/>
                      </a:endParaRPr>
                    </a:p>
                  </a:txBody>
                  <a:tcPr marL="9525" marR="9525" marT="9525" marB="0" anchor="ctr"/>
                </a:tc>
                <a:tc>
                  <a:txBody>
                    <a:bodyPr/>
                    <a:lstStyle/>
                    <a:p>
                      <a:pPr algn="ctr" fontAlgn="ctr"/>
                      <a:r>
                        <a:rPr lang="es-CR" sz="1200" u="none" strike="noStrike" dirty="0">
                          <a:effectLst/>
                          <a:latin typeface="Bookman Old Style" panose="02050604050505020204" pitchFamily="18" charset="0"/>
                        </a:rPr>
                        <a:t>363</a:t>
                      </a:r>
                      <a:endParaRPr lang="es-CR" sz="1200" b="1" i="0" u="none" strike="noStrike" dirty="0">
                        <a:solidFill>
                          <a:srgbClr val="305496"/>
                        </a:solidFill>
                        <a:effectLst/>
                        <a:latin typeface="Bookman Old Style" panose="02050604050505020204" pitchFamily="18" charset="0"/>
                      </a:endParaRPr>
                    </a:p>
                  </a:txBody>
                  <a:tcPr marL="9525" marR="9525" marT="9525" marB="0" anchor="ctr"/>
                </a:tc>
              </a:tr>
            </a:tbl>
          </a:graphicData>
        </a:graphic>
      </p:graphicFrame>
    </p:spTree>
    <p:extLst>
      <p:ext uri="{BB962C8B-B14F-4D97-AF65-F5344CB8AC3E}">
        <p14:creationId xmlns:p14="http://schemas.microsoft.com/office/powerpoint/2010/main" val="2410417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075162"/>
            <a:ext cx="8305800" cy="1143000"/>
          </a:xfrm>
        </p:spPr>
        <p:txBody>
          <a:bodyPr>
            <a:noAutofit/>
          </a:bodyPr>
          <a:lstStyle/>
          <a:p>
            <a:pPr algn="ctr"/>
            <a:r>
              <a:rPr lang="es-CR" sz="3600" dirty="0" smtClean="0"/>
              <a:t>INFORMES RENDIDOS ANTE LA DEFENSORIA DE LOS HABITANTES</a:t>
            </a:r>
            <a:r>
              <a:rPr lang="es-CR" sz="4000" dirty="0" smtClean="0"/>
              <a:t>.</a:t>
            </a:r>
            <a:endParaRPr lang="es-CR" sz="4000" dirty="0"/>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04/06/2021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40</a:t>
            </a:fld>
            <a:endParaRPr lang="es-ES"/>
          </a:p>
        </p:txBody>
      </p:sp>
      <p:sp>
        <p:nvSpPr>
          <p:cNvPr id="6" name="CuadroTexto 5"/>
          <p:cNvSpPr txBox="1"/>
          <p:nvPr/>
        </p:nvSpPr>
        <p:spPr>
          <a:xfrm>
            <a:off x="2483768" y="3062211"/>
            <a:ext cx="4032448" cy="1569660"/>
          </a:xfrm>
          <a:prstGeom prst="rect">
            <a:avLst/>
          </a:prstGeom>
          <a:noFill/>
        </p:spPr>
        <p:txBody>
          <a:bodyPr wrap="square" rtlCol="0">
            <a:spAutoFit/>
          </a:bodyPr>
          <a:lstStyle/>
          <a:p>
            <a:pPr algn="ctr"/>
            <a:r>
              <a:rPr lang="es-CR" sz="3600" b="1" dirty="0" smtClean="0"/>
              <a:t>ENERO -ABRIL </a:t>
            </a:r>
          </a:p>
          <a:p>
            <a:pPr algn="ctr"/>
            <a:r>
              <a:rPr lang="es-CR" sz="6000" dirty="0" smtClean="0">
                <a:latin typeface="+mj-lt"/>
              </a:rPr>
              <a:t>13</a:t>
            </a:r>
            <a:endParaRPr lang="es-CR" sz="6000" dirty="0">
              <a:latin typeface="+mj-lt"/>
            </a:endParaRPr>
          </a:p>
        </p:txBody>
      </p:sp>
    </p:spTree>
    <p:extLst>
      <p:ext uri="{BB962C8B-B14F-4D97-AF65-F5344CB8AC3E}">
        <p14:creationId xmlns:p14="http://schemas.microsoft.com/office/powerpoint/2010/main" val="2099763956"/>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04/06/2021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41</a:t>
            </a:fld>
            <a:endParaRPr lang="es-ES"/>
          </a:p>
        </p:txBody>
      </p:sp>
      <p:sp>
        <p:nvSpPr>
          <p:cNvPr id="6" name="Título 1"/>
          <p:cNvSpPr>
            <a:spLocks noGrp="1"/>
          </p:cNvSpPr>
          <p:nvPr>
            <p:ph type="title"/>
          </p:nvPr>
        </p:nvSpPr>
        <p:spPr/>
        <p:txBody>
          <a:bodyPr>
            <a:noAutofit/>
          </a:bodyPr>
          <a:lstStyle/>
          <a:p>
            <a:pPr algn="ctr"/>
            <a:r>
              <a:rPr lang="es-CR" sz="3200" dirty="0" smtClean="0"/>
              <a:t>INFORMES RENDIDOS ANTE LA PROCURADURIA GENERAL DE LA REPUBLICA.</a:t>
            </a:r>
            <a:endParaRPr lang="es-CR" sz="3200" dirty="0"/>
          </a:p>
        </p:txBody>
      </p:sp>
      <p:sp>
        <p:nvSpPr>
          <p:cNvPr id="7" name="CuadroTexto 6"/>
          <p:cNvSpPr txBox="1"/>
          <p:nvPr/>
        </p:nvSpPr>
        <p:spPr>
          <a:xfrm>
            <a:off x="2483768" y="3062211"/>
            <a:ext cx="4032448" cy="1661993"/>
          </a:xfrm>
          <a:prstGeom prst="rect">
            <a:avLst/>
          </a:prstGeom>
          <a:noFill/>
        </p:spPr>
        <p:txBody>
          <a:bodyPr wrap="square" rtlCol="0">
            <a:spAutoFit/>
          </a:bodyPr>
          <a:lstStyle/>
          <a:p>
            <a:pPr algn="ctr"/>
            <a:r>
              <a:rPr lang="es-CR" sz="3600" b="1" dirty="0" smtClean="0"/>
              <a:t>ENERO -ABRIL </a:t>
            </a:r>
          </a:p>
          <a:p>
            <a:pPr algn="ctr"/>
            <a:r>
              <a:rPr lang="es-CR" sz="6600" b="1" dirty="0" smtClean="0"/>
              <a:t>7</a:t>
            </a:r>
            <a:endParaRPr lang="es-CR" sz="6600" b="1" dirty="0"/>
          </a:p>
        </p:txBody>
      </p:sp>
    </p:spTree>
    <p:extLst>
      <p:ext uri="{BB962C8B-B14F-4D97-AF65-F5344CB8AC3E}">
        <p14:creationId xmlns:p14="http://schemas.microsoft.com/office/powerpoint/2010/main" val="2104300934"/>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0963" y="836712"/>
            <a:ext cx="8305800" cy="1143000"/>
          </a:xfrm>
        </p:spPr>
        <p:txBody>
          <a:bodyPr>
            <a:noAutofit/>
          </a:bodyPr>
          <a:lstStyle/>
          <a:p>
            <a:pPr algn="ctr"/>
            <a:r>
              <a:rPr lang="es-CR" sz="4000" dirty="0" smtClean="0"/>
              <a:t>AUDIENCIAS REALIZADAS POR LOS INSTRUCTORES.</a:t>
            </a:r>
            <a:endParaRPr lang="es-CR" sz="4000" dirty="0"/>
          </a:p>
        </p:txBody>
      </p:sp>
      <p:sp>
        <p:nvSpPr>
          <p:cNvPr id="3" name="Marcador de fecha 2"/>
          <p:cNvSpPr>
            <a:spLocks noGrp="1"/>
          </p:cNvSpPr>
          <p:nvPr>
            <p:ph type="dt" sz="half" idx="10"/>
          </p:nvPr>
        </p:nvSpPr>
        <p:spPr/>
        <p:txBody>
          <a:bodyPr/>
          <a:lstStyle/>
          <a:p>
            <a:r>
              <a:rPr lang="es-ES" smtClean="0"/>
              <a:t>Fecha de impresión: </a:t>
            </a:r>
            <a:fld id="{1ABCE90B-3C5E-4D3E-92BD-9F3D9180B9EA}" type="datetime1">
              <a:rPr lang="es-ES" smtClean="0"/>
              <a:t>04/06/2021</a:t>
            </a:fld>
            <a:endParaRPr lang="es-ES" dirty="0"/>
          </a:p>
        </p:txBody>
      </p:sp>
      <p:sp>
        <p:nvSpPr>
          <p:cNvPr id="4" name="Marcador de pie de página 3"/>
          <p:cNvSpPr>
            <a:spLocks noGrp="1"/>
          </p:cNvSpPr>
          <p:nvPr>
            <p:ph type="ftr" sz="quarter" idx="11"/>
          </p:nvPr>
        </p:nvSpPr>
        <p:spPr/>
        <p:txBody>
          <a:bodyPr/>
          <a:lstStyle/>
          <a:p>
            <a:r>
              <a:rPr lang="es-ES" smtClean="0"/>
              <a:t>Versión: R6 - 14/11/2014</a:t>
            </a:r>
            <a:endParaRPr lang="es-ES" dirty="0"/>
          </a:p>
        </p:txBody>
      </p:sp>
      <p:sp>
        <p:nvSpPr>
          <p:cNvPr id="5" name="Marcador de número de diapositiva 4"/>
          <p:cNvSpPr>
            <a:spLocks noGrp="1"/>
          </p:cNvSpPr>
          <p:nvPr>
            <p:ph type="sldNum" sz="quarter" idx="12"/>
          </p:nvPr>
        </p:nvSpPr>
        <p:spPr/>
        <p:txBody>
          <a:bodyPr/>
          <a:lstStyle/>
          <a:p>
            <a:fld id="{577E2933-750B-4D76-BF9B-1A9D34EBAF29}" type="slidenum">
              <a:rPr lang="es-ES" smtClean="0"/>
              <a:pPr/>
              <a:t>42</a:t>
            </a:fld>
            <a:endParaRPr lang="es-ES"/>
          </a:p>
        </p:txBody>
      </p:sp>
      <p:sp>
        <p:nvSpPr>
          <p:cNvPr id="6" name="CuadroTexto 5"/>
          <p:cNvSpPr txBox="1"/>
          <p:nvPr/>
        </p:nvSpPr>
        <p:spPr>
          <a:xfrm>
            <a:off x="970620" y="2786284"/>
            <a:ext cx="3889412" cy="2677656"/>
          </a:xfrm>
          <a:prstGeom prst="rect">
            <a:avLst/>
          </a:prstGeom>
          <a:noFill/>
        </p:spPr>
        <p:txBody>
          <a:bodyPr wrap="square" rtlCol="0">
            <a:spAutoFit/>
          </a:bodyPr>
          <a:lstStyle/>
          <a:p>
            <a:r>
              <a:rPr lang="es-CR" sz="2400" dirty="0" smtClean="0"/>
              <a:t>Vilma Wuezo Pérez: 10</a:t>
            </a:r>
          </a:p>
          <a:p>
            <a:r>
              <a:rPr lang="es-CR" sz="2400" dirty="0"/>
              <a:t/>
            </a:r>
            <a:br>
              <a:rPr lang="es-CR" sz="2400" dirty="0"/>
            </a:br>
            <a:r>
              <a:rPr lang="es-CR" sz="2400" dirty="0" smtClean="0"/>
              <a:t>Ariana Montero Jiménez : 6</a:t>
            </a:r>
          </a:p>
          <a:p>
            <a:endParaRPr lang="es-CR" sz="2400" dirty="0"/>
          </a:p>
          <a:p>
            <a:r>
              <a:rPr lang="es-CR" sz="2400" dirty="0" smtClean="0"/>
              <a:t>Lissette Bogantes Vindas: 3</a:t>
            </a:r>
          </a:p>
          <a:p>
            <a:r>
              <a:rPr lang="es-CR" sz="2400" dirty="0"/>
              <a:t/>
            </a:r>
            <a:br>
              <a:rPr lang="es-CR" sz="2400" dirty="0"/>
            </a:br>
            <a:r>
              <a:rPr lang="es-CR" sz="2400" dirty="0" smtClean="0"/>
              <a:t>Francis Leitón Álvarez : 6</a:t>
            </a:r>
            <a:endParaRPr lang="es-CR" sz="2400" dirty="0"/>
          </a:p>
        </p:txBody>
      </p:sp>
    </p:spTree>
    <p:extLst>
      <p:ext uri="{BB962C8B-B14F-4D97-AF65-F5344CB8AC3E}">
        <p14:creationId xmlns:p14="http://schemas.microsoft.com/office/powerpoint/2010/main" val="2357463299"/>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7E2933-750B-4D76-BF9B-1A9D34EBAF29}" type="slidenum">
              <a:rPr lang="es-ES" smtClean="0"/>
              <a:pPr/>
              <a:t>43</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683568" y="476672"/>
            <a:ext cx="1296144" cy="873290"/>
          </a:xfrm>
          <a:prstGeom prst="rect">
            <a:avLst/>
          </a:prstGeom>
        </p:spPr>
      </p:pic>
      <p:sp>
        <p:nvSpPr>
          <p:cNvPr id="9" name="Rectangle 3"/>
          <p:cNvSpPr>
            <a:spLocks noChangeArrowheads="1"/>
          </p:cNvSpPr>
          <p:nvPr/>
        </p:nvSpPr>
        <p:spPr bwMode="auto">
          <a:xfrm>
            <a:off x="1488231" y="6084244"/>
            <a:ext cx="968012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R"/>
          </a:p>
        </p:txBody>
      </p:sp>
      <p:sp>
        <p:nvSpPr>
          <p:cNvPr id="2" name="Título 1"/>
          <p:cNvSpPr>
            <a:spLocks noGrp="1"/>
          </p:cNvSpPr>
          <p:nvPr>
            <p:ph type="title"/>
          </p:nvPr>
        </p:nvSpPr>
        <p:spPr>
          <a:xfrm>
            <a:off x="404020" y="1439640"/>
            <a:ext cx="7908676" cy="1143000"/>
          </a:xfrm>
        </p:spPr>
        <p:txBody>
          <a:bodyPr>
            <a:noAutofit/>
          </a:bodyPr>
          <a:lstStyle/>
          <a:p>
            <a:pPr algn="ctr"/>
            <a:r>
              <a:rPr lang="es-CR" sz="3200" dirty="0" smtClean="0"/>
              <a:t>MEDIDAS CAUTELARES:</a:t>
            </a:r>
            <a:endParaRPr lang="es-MX" sz="2800" dirty="0"/>
          </a:p>
        </p:txBody>
      </p:sp>
      <p:sp>
        <p:nvSpPr>
          <p:cNvPr id="10" name="Título 4"/>
          <p:cNvSpPr txBox="1">
            <a:spLocks/>
          </p:cNvSpPr>
          <p:nvPr/>
        </p:nvSpPr>
        <p:spPr>
          <a:xfrm>
            <a:off x="1187624" y="3527068"/>
            <a:ext cx="7280573" cy="1872208"/>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s-CR" sz="2000" dirty="0" smtClean="0"/>
              <a:t/>
            </a:r>
            <a:br>
              <a:rPr lang="es-CR" sz="2000" dirty="0" smtClean="0"/>
            </a:br>
            <a:r>
              <a:rPr lang="es-CR" sz="2000" dirty="0" smtClean="0"/>
              <a:t/>
            </a:r>
            <a:br>
              <a:rPr lang="es-CR" sz="2000" dirty="0" smtClean="0"/>
            </a:br>
            <a:r>
              <a:rPr lang="es-CR" sz="2000" dirty="0" smtClean="0"/>
              <a:t/>
            </a:r>
            <a:br>
              <a:rPr lang="es-CR" sz="2000" dirty="0" smtClean="0"/>
            </a:br>
            <a:r>
              <a:rPr lang="es-CR" sz="2000" dirty="0" smtClean="0"/>
              <a:t/>
            </a:r>
            <a:br>
              <a:rPr lang="es-CR" sz="2000" dirty="0" smtClean="0"/>
            </a:br>
            <a:r>
              <a:rPr lang="es-CR" sz="2000" dirty="0" smtClean="0"/>
              <a:t/>
            </a:r>
            <a:br>
              <a:rPr lang="es-CR" sz="2000" dirty="0" smtClean="0"/>
            </a:br>
            <a:r>
              <a:rPr lang="es-CR" sz="2000" dirty="0" smtClean="0"/>
              <a:t/>
            </a:r>
            <a:br>
              <a:rPr lang="es-CR" sz="2000" dirty="0" smtClean="0"/>
            </a:br>
            <a:endParaRPr lang="es-MX" sz="1800" dirty="0"/>
          </a:p>
        </p:txBody>
      </p:sp>
      <p:sp>
        <p:nvSpPr>
          <p:cNvPr id="11" name="Título 1"/>
          <p:cNvSpPr txBox="1">
            <a:spLocks/>
          </p:cNvSpPr>
          <p:nvPr/>
        </p:nvSpPr>
        <p:spPr>
          <a:xfrm>
            <a:off x="559521" y="2270600"/>
            <a:ext cx="7908676" cy="1143000"/>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endParaRPr lang="es-MX" sz="2400" dirty="0"/>
          </a:p>
        </p:txBody>
      </p:sp>
      <p:sp>
        <p:nvSpPr>
          <p:cNvPr id="12" name="Título 1"/>
          <p:cNvSpPr txBox="1">
            <a:spLocks/>
          </p:cNvSpPr>
          <p:nvPr/>
        </p:nvSpPr>
        <p:spPr>
          <a:xfrm>
            <a:off x="471805" y="3021659"/>
            <a:ext cx="7908676" cy="1143000"/>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s-CR" sz="3200" dirty="0" smtClean="0"/>
              <a:t>REUBICACIONES. </a:t>
            </a:r>
            <a:endParaRPr lang="es-MX" sz="2800" dirty="0"/>
          </a:p>
        </p:txBody>
      </p:sp>
      <p:sp>
        <p:nvSpPr>
          <p:cNvPr id="4" name="CuadroTexto 3"/>
          <p:cNvSpPr txBox="1"/>
          <p:nvPr/>
        </p:nvSpPr>
        <p:spPr>
          <a:xfrm>
            <a:off x="3854302" y="2644159"/>
            <a:ext cx="1008112" cy="830997"/>
          </a:xfrm>
          <a:prstGeom prst="rect">
            <a:avLst/>
          </a:prstGeom>
          <a:noFill/>
        </p:spPr>
        <p:txBody>
          <a:bodyPr wrap="square" rtlCol="0">
            <a:spAutoFit/>
          </a:bodyPr>
          <a:lstStyle/>
          <a:p>
            <a:pPr algn="ctr"/>
            <a:r>
              <a:rPr lang="es-CR" sz="4800" b="1" dirty="0" smtClean="0"/>
              <a:t>4</a:t>
            </a:r>
            <a:endParaRPr lang="es-CR" sz="4800" b="1" dirty="0"/>
          </a:p>
        </p:txBody>
      </p:sp>
      <p:sp>
        <p:nvSpPr>
          <p:cNvPr id="5" name="CuadroTexto 4"/>
          <p:cNvSpPr txBox="1"/>
          <p:nvPr/>
        </p:nvSpPr>
        <p:spPr>
          <a:xfrm>
            <a:off x="3854302" y="4242422"/>
            <a:ext cx="1153969" cy="830997"/>
          </a:xfrm>
          <a:prstGeom prst="rect">
            <a:avLst/>
          </a:prstGeom>
          <a:noFill/>
        </p:spPr>
        <p:txBody>
          <a:bodyPr wrap="square" rtlCol="0">
            <a:spAutoFit/>
          </a:bodyPr>
          <a:lstStyle/>
          <a:p>
            <a:pPr algn="ctr"/>
            <a:r>
              <a:rPr lang="es-CR" sz="4800" b="1" dirty="0" smtClean="0"/>
              <a:t>6</a:t>
            </a:r>
            <a:endParaRPr lang="es-CR" sz="4800" b="1" dirty="0"/>
          </a:p>
        </p:txBody>
      </p:sp>
    </p:spTree>
    <p:extLst>
      <p:ext uri="{BB962C8B-B14F-4D97-AF65-F5344CB8AC3E}">
        <p14:creationId xmlns:p14="http://schemas.microsoft.com/office/powerpoint/2010/main" val="161071705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5</a:t>
            </a:fld>
            <a:endParaRPr lang="es-ES"/>
          </a:p>
        </p:txBody>
      </p:sp>
      <p:graphicFrame>
        <p:nvGraphicFramePr>
          <p:cNvPr id="5" name="Tabla 4"/>
          <p:cNvGraphicFramePr>
            <a:graphicFrameLocks noGrp="1"/>
          </p:cNvGraphicFramePr>
          <p:nvPr>
            <p:extLst/>
          </p:nvPr>
        </p:nvGraphicFramePr>
        <p:xfrm>
          <a:off x="1637674" y="1628800"/>
          <a:ext cx="5868652" cy="4320479"/>
        </p:xfrm>
        <a:graphic>
          <a:graphicData uri="http://schemas.openxmlformats.org/drawingml/2006/table">
            <a:tbl>
              <a:tblPr>
                <a:tableStyleId>{5C22544A-7EE6-4342-B048-85BDC9FD1C3A}</a:tableStyleId>
              </a:tblPr>
              <a:tblGrid>
                <a:gridCol w="3882615"/>
                <a:gridCol w="1986037"/>
              </a:tblGrid>
              <a:tr h="437299">
                <a:tc gridSpan="2">
                  <a:txBody>
                    <a:bodyPr/>
                    <a:lstStyle/>
                    <a:p>
                      <a:pPr algn="ctr" fontAlgn="b"/>
                      <a:r>
                        <a:rPr lang="es-CR" sz="1400" u="none" strike="noStrike" dirty="0">
                          <a:effectLst/>
                          <a:latin typeface="Bookman Old Style" panose="02050604050505020204" pitchFamily="18" charset="0"/>
                        </a:rPr>
                        <a:t> ACCIONES DE PERSONAL  DIGITADAS I CUATRIMESTRE</a:t>
                      </a:r>
                      <a:endParaRPr lang="es-CR" sz="1400" b="1" i="0" u="none" strike="noStrike" dirty="0">
                        <a:solidFill>
                          <a:srgbClr val="222B35"/>
                        </a:solidFill>
                        <a:effectLst/>
                        <a:latin typeface="Bookman Old Style" panose="02050604050505020204" pitchFamily="18" charset="0"/>
                      </a:endParaRPr>
                    </a:p>
                  </a:txBody>
                  <a:tcPr marL="9525" marR="9525" marT="9525" marB="0" anchor="ctr"/>
                </a:tc>
                <a:tc hMerge="1">
                  <a:txBody>
                    <a:bodyPr/>
                    <a:lstStyle/>
                    <a:p>
                      <a:endParaRPr lang="es-CR"/>
                    </a:p>
                  </a:txBody>
                  <a:tcPr/>
                </a:tc>
              </a:tr>
              <a:tr h="288501">
                <a:tc>
                  <a:txBody>
                    <a:bodyPr/>
                    <a:lstStyle/>
                    <a:p>
                      <a:pPr algn="ctr" fontAlgn="b"/>
                      <a:r>
                        <a:rPr lang="es-CR" sz="1400" u="none" strike="noStrike" dirty="0">
                          <a:effectLst/>
                          <a:latin typeface="Bookman Old Style" panose="02050604050505020204" pitchFamily="18" charset="0"/>
                        </a:rPr>
                        <a:t>TIPO DE MOVIMIENTO</a:t>
                      </a:r>
                      <a:endParaRPr lang="es-CR" sz="1400" b="1" i="0" u="none" strike="noStrike" dirty="0">
                        <a:solidFill>
                          <a:srgbClr val="222B35"/>
                        </a:solidFill>
                        <a:effectLst/>
                        <a:latin typeface="Bookman Old Style" panose="02050604050505020204" pitchFamily="18" charset="0"/>
                      </a:endParaRPr>
                    </a:p>
                  </a:txBody>
                  <a:tcPr marL="9525" marR="9525" marT="9525" marB="0" anchor="ctr"/>
                </a:tc>
                <a:tc>
                  <a:txBody>
                    <a:bodyPr/>
                    <a:lstStyle/>
                    <a:p>
                      <a:pPr algn="ctr" fontAlgn="b"/>
                      <a:r>
                        <a:rPr lang="es-CR" sz="1400" u="none" strike="noStrike" dirty="0">
                          <a:effectLst/>
                          <a:latin typeface="Bookman Old Style" panose="02050604050505020204" pitchFamily="18" charset="0"/>
                        </a:rPr>
                        <a:t>CANTIDAD</a:t>
                      </a:r>
                      <a:endParaRPr lang="es-CR" sz="1400" b="1" i="0" u="none" strike="noStrike" dirty="0">
                        <a:solidFill>
                          <a:srgbClr val="222B35"/>
                        </a:solidFill>
                        <a:effectLst/>
                        <a:latin typeface="Bookman Old Style" panose="02050604050505020204" pitchFamily="18" charset="0"/>
                      </a:endParaRPr>
                    </a:p>
                  </a:txBody>
                  <a:tcPr marL="9525" marR="9525" marT="9525" marB="0" anchor="ctr"/>
                </a:tc>
              </a:tr>
              <a:tr h="371836">
                <a:tc>
                  <a:txBody>
                    <a:bodyPr/>
                    <a:lstStyle/>
                    <a:p>
                      <a:pPr algn="l" fontAlgn="b"/>
                      <a:r>
                        <a:rPr lang="es-CR" sz="1200" u="none" strike="noStrike" dirty="0">
                          <a:effectLst/>
                          <a:latin typeface="Bookman Old Style" panose="02050604050505020204" pitchFamily="18" charset="0"/>
                        </a:rPr>
                        <a:t>Suspensión Temporal Con Goce de Salario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3</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71836">
                <a:tc>
                  <a:txBody>
                    <a:bodyPr/>
                    <a:lstStyle/>
                    <a:p>
                      <a:pPr algn="l" fontAlgn="b"/>
                      <a:r>
                        <a:rPr lang="es-CR" sz="1200" u="none" strike="noStrike" dirty="0">
                          <a:effectLst/>
                          <a:latin typeface="Bookman Old Style" panose="02050604050505020204" pitchFamily="18" charset="0"/>
                        </a:rPr>
                        <a:t>Suspensión Temporal Sin Goce de Salario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34</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71836">
                <a:tc>
                  <a:txBody>
                    <a:bodyPr/>
                    <a:lstStyle/>
                    <a:p>
                      <a:pPr algn="l" fontAlgn="b"/>
                      <a:r>
                        <a:rPr lang="es-CR" sz="1200" u="none" strike="noStrike" dirty="0">
                          <a:effectLst/>
                          <a:latin typeface="Bookman Old Style" panose="02050604050505020204" pitchFamily="18" charset="0"/>
                        </a:rPr>
                        <a:t>Interrupción de la Contraprestación Salarial</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23</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71836">
                <a:tc>
                  <a:txBody>
                    <a:bodyPr/>
                    <a:lstStyle/>
                    <a:p>
                      <a:pPr algn="l" fontAlgn="b"/>
                      <a:r>
                        <a:rPr lang="es-CR" sz="1200" u="none" strike="noStrike" dirty="0">
                          <a:effectLst/>
                          <a:latin typeface="Bookman Old Style" panose="02050604050505020204" pitchFamily="18" charset="0"/>
                        </a:rPr>
                        <a:t>Despidos sin Responsabilidad Patronal</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32</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71836">
                <a:tc>
                  <a:txBody>
                    <a:bodyPr/>
                    <a:lstStyle/>
                    <a:p>
                      <a:pPr algn="l" fontAlgn="b"/>
                      <a:r>
                        <a:rPr lang="es-CR" sz="1200" u="none" strike="noStrike" dirty="0">
                          <a:effectLst/>
                          <a:latin typeface="Bookman Old Style" panose="02050604050505020204" pitchFamily="18" charset="0"/>
                        </a:rPr>
                        <a:t>Cese de nombramiento Interino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23</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71836">
                <a:tc>
                  <a:txBody>
                    <a:bodyPr/>
                    <a:lstStyle/>
                    <a:p>
                      <a:pPr algn="l" fontAlgn="b"/>
                      <a:r>
                        <a:rPr lang="es-CR" sz="1200" u="none" strike="noStrike" dirty="0">
                          <a:effectLst/>
                          <a:latin typeface="Bookman Old Style" panose="02050604050505020204" pitchFamily="18" charset="0"/>
                        </a:rPr>
                        <a:t>Reubicación por la Ley Nº 8720</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6</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71836">
                <a:tc>
                  <a:txBody>
                    <a:bodyPr/>
                    <a:lstStyle/>
                    <a:p>
                      <a:pPr algn="l" fontAlgn="b"/>
                      <a:r>
                        <a:rPr lang="es-CR" sz="1200" u="none" strike="noStrike" dirty="0">
                          <a:effectLst/>
                          <a:latin typeface="Bookman Old Style" panose="02050604050505020204" pitchFamily="18" charset="0"/>
                        </a:rPr>
                        <a:t>Reubicación por Asuntos </a:t>
                      </a:r>
                      <a:r>
                        <a:rPr lang="es-CR" sz="1200" u="none" strike="noStrike" dirty="0" smtClean="0">
                          <a:effectLst/>
                          <a:latin typeface="Bookman Old Style" panose="02050604050505020204" pitchFamily="18" charset="0"/>
                        </a:rPr>
                        <a:t>Disciplinarios</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103</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371836">
                <a:tc>
                  <a:txBody>
                    <a:bodyPr/>
                    <a:lstStyle/>
                    <a:p>
                      <a:pPr algn="l" fontAlgn="b"/>
                      <a:r>
                        <a:rPr lang="es-CR" sz="1200" u="none" strike="noStrike" dirty="0">
                          <a:effectLst/>
                          <a:latin typeface="Bookman Old Style" panose="02050604050505020204" pitchFamily="18" charset="0"/>
                        </a:rPr>
                        <a:t>Reubicación por Conflicto</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30</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r h="272796">
                <a:tc>
                  <a:txBody>
                    <a:bodyPr/>
                    <a:lstStyle/>
                    <a:p>
                      <a:pPr algn="ctr" fontAlgn="ctr"/>
                      <a:r>
                        <a:rPr lang="es-CR" sz="1200" b="1" u="none" strike="noStrike" dirty="0">
                          <a:effectLst/>
                          <a:latin typeface="Bookman Old Style" panose="02050604050505020204" pitchFamily="18" charset="0"/>
                        </a:rPr>
                        <a:t>Total</a:t>
                      </a:r>
                      <a:endParaRPr lang="es-CR" sz="1200" b="1" i="0" u="none" strike="noStrike" dirty="0">
                        <a:solidFill>
                          <a:srgbClr val="305496"/>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254</a:t>
                      </a:r>
                      <a:endParaRPr lang="es-CR" sz="1200" b="1" i="0" u="none" strike="noStrike" dirty="0">
                        <a:solidFill>
                          <a:srgbClr val="305496"/>
                        </a:solidFill>
                        <a:effectLst/>
                        <a:latin typeface="Bookman Old Style" panose="02050604050505020204" pitchFamily="18" charset="0"/>
                      </a:endParaRPr>
                    </a:p>
                  </a:txBody>
                  <a:tcPr marL="9525" marR="9525" marT="9525" marB="0" anchor="ctr"/>
                </a:tc>
              </a:tr>
              <a:tr h="347195">
                <a:tc>
                  <a:txBody>
                    <a:bodyPr/>
                    <a:lstStyle/>
                    <a:p>
                      <a:pPr algn="ctr" fontAlgn="b"/>
                      <a:r>
                        <a:rPr lang="es-CR" sz="1200" b="1" u="none" strike="noStrike" dirty="0">
                          <a:effectLst/>
                          <a:latin typeface="Bookman Old Style" panose="02050604050505020204" pitchFamily="18" charset="0"/>
                        </a:rPr>
                        <a:t>Total Solicitud de Reinstalaciones </a:t>
                      </a:r>
                      <a:endParaRPr lang="es-CR" sz="1200" b="1" i="0" u="none" strike="noStrike" dirty="0">
                        <a:solidFill>
                          <a:srgbClr val="000000"/>
                        </a:solidFill>
                        <a:effectLst/>
                        <a:latin typeface="Bookman Old Style" panose="02050604050505020204" pitchFamily="18" charset="0"/>
                      </a:endParaRPr>
                    </a:p>
                  </a:txBody>
                  <a:tcPr marL="9525" marR="9525" marT="9525" marB="0" anchor="ctr"/>
                </a:tc>
                <a:tc>
                  <a:txBody>
                    <a:bodyPr/>
                    <a:lstStyle/>
                    <a:p>
                      <a:pPr algn="ctr" fontAlgn="b"/>
                      <a:r>
                        <a:rPr lang="es-CR" sz="1200" u="none" strike="noStrike" dirty="0">
                          <a:effectLst/>
                          <a:latin typeface="Bookman Old Style" panose="02050604050505020204" pitchFamily="18" charset="0"/>
                        </a:rPr>
                        <a:t>12</a:t>
                      </a:r>
                      <a:endParaRPr lang="es-CR" sz="1200" b="0" i="0" u="none" strike="noStrike" dirty="0">
                        <a:solidFill>
                          <a:srgbClr val="000000"/>
                        </a:solidFill>
                        <a:effectLst/>
                        <a:latin typeface="Bookman Old Style" panose="02050604050505020204" pitchFamily="18" charset="0"/>
                      </a:endParaRPr>
                    </a:p>
                  </a:txBody>
                  <a:tcPr marL="9525" marR="9525" marT="9525" marB="0" anchor="ctr"/>
                </a:tc>
              </a:tr>
            </a:tbl>
          </a:graphicData>
        </a:graphic>
      </p:graphicFrame>
    </p:spTree>
    <p:extLst>
      <p:ext uri="{BB962C8B-B14F-4D97-AF65-F5344CB8AC3E}">
        <p14:creationId xmlns:p14="http://schemas.microsoft.com/office/powerpoint/2010/main" val="40642940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508105"/>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Procedimientos Administrativos</a:t>
            </a:r>
            <a:endParaRPr lang="es-CR"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 I CUATRIMESTRE </a:t>
            </a: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2021</a:t>
            </a:r>
            <a:endParaRPr lang="es-CR" sz="28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6</a:t>
            </a:fld>
            <a:endParaRPr lang="es-ES" dirty="0"/>
          </a:p>
        </p:txBody>
      </p:sp>
    </p:spTree>
    <p:extLst>
      <p:ext uri="{BB962C8B-B14F-4D97-AF65-F5344CB8AC3E}">
        <p14:creationId xmlns:p14="http://schemas.microsoft.com/office/powerpoint/2010/main" val="3367186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a:t>	</a:t>
            </a:r>
            <a:br>
              <a:rPr lang="es-ES" sz="3200" b="1" dirty="0"/>
            </a:br>
            <a:r>
              <a:rPr lang="es-ES" sz="3200" b="1" dirty="0"/>
              <a:t/>
            </a:r>
            <a:br>
              <a:rPr lang="es-ES" sz="3200" b="1" dirty="0"/>
            </a:br>
            <a:r>
              <a:rPr lang="es-ES" sz="3200" b="1" dirty="0"/>
              <a:t/>
            </a:r>
            <a:br>
              <a:rPr lang="es-ES" sz="3200" b="1" dirty="0"/>
            </a:br>
            <a:r>
              <a:rPr lang="es-ES" sz="3200" b="1" dirty="0"/>
              <a:t/>
            </a:r>
            <a:br>
              <a:rPr lang="es-ES" sz="3200" b="1" dirty="0"/>
            </a:br>
            <a:r>
              <a:rPr lang="es-ES" sz="3100" b="1" u="sng" dirty="0">
                <a:latin typeface="Arial" panose="020B0604020202020204" pitchFamily="34" charset="0"/>
                <a:cs typeface="Arial" panose="020B0604020202020204" pitchFamily="34" charset="0"/>
              </a:rPr>
              <a:t>Logros obtenidos en el 2021</a:t>
            </a: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7</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683568" y="2492896"/>
            <a:ext cx="8003231" cy="2862322"/>
          </a:xfrm>
          <a:prstGeom prst="rect">
            <a:avLst/>
          </a:prstGeom>
        </p:spPr>
        <p:txBody>
          <a:bodyPr wrap="square">
            <a:spAutoFit/>
          </a:bodyPr>
          <a:lstStyle/>
          <a:p>
            <a:r>
              <a:rPr lang="es-ES" dirty="0" smtClean="0"/>
              <a:t>* Mantener la tramitación de los procedimientos al día, a pesar de la suspensión  	decretada el año pasado por motivo del COVID</a:t>
            </a:r>
            <a:r>
              <a:rPr lang="es-ES" dirty="0"/>
              <a:t>.</a:t>
            </a:r>
            <a:endParaRPr lang="es-ES" dirty="0" smtClean="0"/>
          </a:p>
          <a:p>
            <a:endParaRPr lang="es-ES" dirty="0" smtClean="0"/>
          </a:p>
          <a:p>
            <a:r>
              <a:rPr lang="es-ES" dirty="0" smtClean="0"/>
              <a:t>* Unificación de criterios procedimentales respecto a temas variados; tales como: 	recursos, prescripción, valoración de la prueba, etcétera.</a:t>
            </a:r>
          </a:p>
          <a:p>
            <a:r>
              <a:rPr lang="es-ES" dirty="0" smtClean="0"/>
              <a:t>  </a:t>
            </a:r>
          </a:p>
          <a:p>
            <a:r>
              <a:rPr lang="es-ES" dirty="0" smtClean="0"/>
              <a:t>* Lograr un ambiente de cooperación, empatía y solidaridad entre las asesoras, 	permitiendo un desarrollo funcional apropiado para la consecución de 	las metas establecidas en el plan operativo  </a:t>
            </a:r>
            <a:endParaRPr lang="es-ES" dirty="0"/>
          </a:p>
          <a:p>
            <a:endParaRPr lang="es-E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a:t>	</a:t>
            </a:r>
            <a:br>
              <a:rPr lang="es-ES" sz="3200" b="1" dirty="0"/>
            </a:br>
            <a:r>
              <a:rPr lang="es-ES" sz="3200" b="1" dirty="0"/>
              <a:t/>
            </a:r>
            <a:br>
              <a:rPr lang="es-ES" sz="3200" b="1" dirty="0"/>
            </a:br>
            <a:r>
              <a:rPr lang="es-ES" sz="3200" b="1" dirty="0"/>
              <a:t/>
            </a:r>
            <a:br>
              <a:rPr lang="es-ES" sz="3200" b="1" dirty="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Cantidad de Resoluciones dictadas</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8</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graphicFrame>
        <p:nvGraphicFramePr>
          <p:cNvPr id="5" name="Tabla 4"/>
          <p:cNvGraphicFramePr>
            <a:graphicFrameLocks noGrp="1"/>
          </p:cNvGraphicFramePr>
          <p:nvPr>
            <p:extLst>
              <p:ext uri="{D42A27DB-BD31-4B8C-83A1-F6EECF244321}">
                <p14:modId xmlns:p14="http://schemas.microsoft.com/office/powerpoint/2010/main" val="862675404"/>
              </p:ext>
            </p:extLst>
          </p:nvPr>
        </p:nvGraphicFramePr>
        <p:xfrm>
          <a:off x="481904" y="1513041"/>
          <a:ext cx="7906519" cy="5045653"/>
        </p:xfrm>
        <a:graphic>
          <a:graphicData uri="http://schemas.openxmlformats.org/drawingml/2006/table">
            <a:tbl>
              <a:tblPr firstRow="1" bandRow="1">
                <a:tableStyleId>{5C22544A-7EE6-4342-B048-85BDC9FD1C3A}</a:tableStyleId>
              </a:tblPr>
              <a:tblGrid>
                <a:gridCol w="1423629"/>
                <a:gridCol w="811698"/>
                <a:gridCol w="208280"/>
                <a:gridCol w="1509652"/>
                <a:gridCol w="988315"/>
                <a:gridCol w="988315"/>
                <a:gridCol w="1112535"/>
                <a:gridCol w="864095"/>
              </a:tblGrid>
              <a:tr h="822575">
                <a:tc>
                  <a:txBody>
                    <a:bodyPr/>
                    <a:lstStyle/>
                    <a:p>
                      <a:pPr algn="ctr"/>
                      <a:r>
                        <a:rPr lang="es-ES" sz="1200" dirty="0" smtClean="0"/>
                        <a:t>Tipo de Falta </a:t>
                      </a:r>
                      <a:endParaRPr lang="es-CR" sz="1200" dirty="0"/>
                    </a:p>
                  </a:txBody>
                  <a:tcPr/>
                </a:tc>
                <a:tc>
                  <a:txBody>
                    <a:bodyPr/>
                    <a:lstStyle/>
                    <a:p>
                      <a:pPr algn="ctr"/>
                      <a:r>
                        <a:rPr lang="es-ES" sz="1200" dirty="0" smtClean="0"/>
                        <a:t>Ceses</a:t>
                      </a:r>
                      <a:endParaRPr lang="es-CR" sz="1200" dirty="0"/>
                    </a:p>
                  </a:txBody>
                  <a:tcPr/>
                </a:tc>
                <a:tc>
                  <a:txBody>
                    <a:bodyPr/>
                    <a:lstStyle/>
                    <a:p>
                      <a:pPr algn="ctr"/>
                      <a:endParaRPr lang="es-CR"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smtClean="0"/>
                        <a:t>Absolutorias</a:t>
                      </a:r>
                      <a:endParaRPr lang="es-CR" sz="1200" dirty="0" smtClean="0"/>
                    </a:p>
                    <a:p>
                      <a:pPr algn="ctr"/>
                      <a:endParaRPr lang="es-CR"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smtClean="0"/>
                        <a:t>Archivo Falta</a:t>
                      </a:r>
                      <a:r>
                        <a:rPr lang="es-ES" sz="1200" baseline="0" dirty="0" smtClean="0"/>
                        <a:t> mérito</a:t>
                      </a:r>
                      <a:endParaRPr lang="es-CR" sz="1200" dirty="0" smtClean="0"/>
                    </a:p>
                    <a:p>
                      <a:pPr algn="ctr"/>
                      <a:endParaRPr lang="es-CR"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smtClean="0"/>
                        <a:t>Sanciones</a:t>
                      </a:r>
                      <a:endParaRPr lang="es-CR" sz="1200" dirty="0" smtClean="0"/>
                    </a:p>
                    <a:p>
                      <a:pPr algn="ctr"/>
                      <a:endParaRPr lang="es-CR" sz="1200" dirty="0"/>
                    </a:p>
                  </a:txBody>
                  <a:tcPr/>
                </a:tc>
                <a:tc>
                  <a:txBody>
                    <a:bodyPr/>
                    <a:lstStyle/>
                    <a:p>
                      <a:pPr algn="ctr"/>
                      <a:r>
                        <a:rPr lang="es-ES" sz="1200" dirty="0" smtClean="0"/>
                        <a:t>Remisión</a:t>
                      </a:r>
                      <a:r>
                        <a:rPr lang="es-ES" sz="1200" baseline="0" dirty="0" smtClean="0"/>
                        <a:t> a jefatura </a:t>
                      </a:r>
                      <a:r>
                        <a:rPr lang="es-ES" sz="1100" baseline="0" dirty="0" smtClean="0"/>
                        <a:t>c/explicación </a:t>
                      </a:r>
                      <a:endParaRPr lang="es-CR" sz="1100" dirty="0"/>
                    </a:p>
                  </a:txBody>
                  <a:tcPr/>
                </a:tc>
                <a:tc>
                  <a:txBody>
                    <a:bodyPr/>
                    <a:lstStyle/>
                    <a:p>
                      <a:pPr algn="ctr"/>
                      <a:r>
                        <a:rPr lang="es-ES" sz="1100" dirty="0" smtClean="0"/>
                        <a:t>TOTAL</a:t>
                      </a:r>
                      <a:r>
                        <a:rPr lang="es-ES" sz="1100" baseline="0" dirty="0" smtClean="0"/>
                        <a:t>  </a:t>
                      </a:r>
                      <a:r>
                        <a:rPr lang="es-ES" sz="1000" baseline="0" dirty="0" smtClean="0"/>
                        <a:t>TRAMITA-DOS</a:t>
                      </a:r>
                      <a:endParaRPr lang="es-CR" sz="1000" dirty="0"/>
                    </a:p>
                  </a:txBody>
                  <a:tcPr/>
                </a:tc>
              </a:tr>
              <a:tr h="587745">
                <a:tc>
                  <a:txBody>
                    <a:bodyPr/>
                    <a:lstStyle/>
                    <a:p>
                      <a:pPr algn="ctr"/>
                      <a:r>
                        <a:rPr lang="es-ES" sz="1200" dirty="0" smtClean="0"/>
                        <a:t>Incumplimiento de Deberes</a:t>
                      </a:r>
                      <a:endParaRPr lang="es-CR" sz="1200" dirty="0"/>
                    </a:p>
                  </a:txBody>
                  <a:tcPr/>
                </a:tc>
                <a:tc>
                  <a:txBody>
                    <a:bodyPr/>
                    <a:lstStyle/>
                    <a:p>
                      <a:pPr algn="ctr"/>
                      <a:r>
                        <a:rPr lang="es-CR" sz="1800" dirty="0" smtClean="0"/>
                        <a:t>2</a:t>
                      </a:r>
                      <a:endParaRPr lang="es-CR" sz="1800" dirty="0"/>
                    </a:p>
                  </a:txBody>
                  <a:tcPr/>
                </a:tc>
                <a:tc>
                  <a:txBody>
                    <a:bodyPr/>
                    <a:lstStyle/>
                    <a:p>
                      <a:pPr algn="ctr"/>
                      <a:endParaRPr lang="es-CR" sz="1800" dirty="0"/>
                    </a:p>
                  </a:txBody>
                  <a:tcPr/>
                </a:tc>
                <a:tc>
                  <a:txBody>
                    <a:bodyPr/>
                    <a:lstStyle/>
                    <a:p>
                      <a:pPr algn="ctr"/>
                      <a:r>
                        <a:rPr lang="es-ES" sz="1800" dirty="0" smtClean="0"/>
                        <a:t>1</a:t>
                      </a:r>
                      <a:endParaRPr lang="es-CR" sz="1800" dirty="0"/>
                    </a:p>
                  </a:txBody>
                  <a:tcPr/>
                </a:tc>
                <a:tc>
                  <a:txBody>
                    <a:bodyPr/>
                    <a:lstStyle/>
                    <a:p>
                      <a:pPr algn="ctr"/>
                      <a:r>
                        <a:rPr lang="es-ES" sz="1800" dirty="0" smtClean="0"/>
                        <a:t>1</a:t>
                      </a:r>
                      <a:endParaRPr lang="es-CR" sz="1800" dirty="0"/>
                    </a:p>
                  </a:txBody>
                  <a:tcPr/>
                </a:tc>
                <a:tc>
                  <a:txBody>
                    <a:bodyPr/>
                    <a:lstStyle/>
                    <a:p>
                      <a:pPr algn="ctr"/>
                      <a:r>
                        <a:rPr lang="es-ES" sz="1800" dirty="0" smtClean="0"/>
                        <a:t>1</a:t>
                      </a:r>
                      <a:endParaRPr lang="es-CR" sz="1800" dirty="0"/>
                    </a:p>
                  </a:txBody>
                  <a:tcPr/>
                </a:tc>
                <a:tc>
                  <a:txBody>
                    <a:bodyPr/>
                    <a:lstStyle/>
                    <a:p>
                      <a:pPr algn="ctr"/>
                      <a:endParaRPr lang="es-CR" sz="1800" dirty="0"/>
                    </a:p>
                  </a:txBody>
                  <a:tcPr/>
                </a:tc>
                <a:tc>
                  <a:txBody>
                    <a:bodyPr/>
                    <a:lstStyle/>
                    <a:p>
                      <a:pPr algn="ctr"/>
                      <a:r>
                        <a:rPr lang="es-ES" sz="1800" dirty="0" smtClean="0"/>
                        <a:t>5</a:t>
                      </a:r>
                      <a:endParaRPr lang="es-CR" sz="1800" dirty="0"/>
                    </a:p>
                  </a:txBody>
                  <a:tcPr/>
                </a:tc>
              </a:tr>
              <a:tr h="822575">
                <a:tc>
                  <a:txBody>
                    <a:bodyPr/>
                    <a:lstStyle/>
                    <a:p>
                      <a:pPr algn="ctr"/>
                      <a:r>
                        <a:rPr lang="es-ES" sz="1200" dirty="0" smtClean="0"/>
                        <a:t>Agresión física,</a:t>
                      </a:r>
                      <a:r>
                        <a:rPr lang="es-ES" sz="1200" baseline="0" dirty="0" smtClean="0"/>
                        <a:t> psicológica y verbal contra menores de edad</a:t>
                      </a:r>
                      <a:endParaRPr lang="es-CR" sz="1200" dirty="0"/>
                    </a:p>
                  </a:txBody>
                  <a:tcPr/>
                </a:tc>
                <a:tc>
                  <a:txBody>
                    <a:bodyPr/>
                    <a:lstStyle/>
                    <a:p>
                      <a:pPr algn="ctr"/>
                      <a:r>
                        <a:rPr lang="es-CR" sz="1800" dirty="0" smtClean="0"/>
                        <a:t>1</a:t>
                      </a:r>
                      <a:endParaRPr lang="es-CR" sz="1800" dirty="0"/>
                    </a:p>
                  </a:txBody>
                  <a:tcPr/>
                </a:tc>
                <a:tc>
                  <a:txBody>
                    <a:bodyPr/>
                    <a:lstStyle/>
                    <a:p>
                      <a:pPr algn="ctr"/>
                      <a:endParaRPr lang="es-CR" sz="1400" dirty="0"/>
                    </a:p>
                  </a:txBody>
                  <a:tcPr/>
                </a:tc>
                <a:tc>
                  <a:txBody>
                    <a:bodyPr/>
                    <a:lstStyle/>
                    <a:p>
                      <a:pPr algn="ctr"/>
                      <a:r>
                        <a:rPr lang="es-ES" sz="1800" dirty="0" smtClean="0"/>
                        <a:t>4</a:t>
                      </a:r>
                      <a:endParaRPr lang="es-CR" sz="1800" dirty="0"/>
                    </a:p>
                  </a:txBody>
                  <a:tcPr/>
                </a:tc>
                <a:tc>
                  <a:txBody>
                    <a:bodyPr/>
                    <a:lstStyle/>
                    <a:p>
                      <a:pPr algn="ctr"/>
                      <a:r>
                        <a:rPr lang="es-CR" sz="1800" dirty="0" smtClean="0"/>
                        <a:t>2</a:t>
                      </a:r>
                      <a:endParaRPr lang="es-CR" sz="1800" dirty="0"/>
                    </a:p>
                  </a:txBody>
                  <a:tcPr/>
                </a:tc>
                <a:tc>
                  <a:txBody>
                    <a:bodyPr/>
                    <a:lstStyle/>
                    <a:p>
                      <a:pPr algn="ctr"/>
                      <a:r>
                        <a:rPr lang="es-CR" sz="1800" dirty="0" smtClean="0"/>
                        <a:t>2</a:t>
                      </a:r>
                      <a:endParaRPr lang="es-CR" sz="1800" dirty="0"/>
                    </a:p>
                  </a:txBody>
                  <a:tcPr/>
                </a:tc>
                <a:tc>
                  <a:txBody>
                    <a:bodyPr/>
                    <a:lstStyle/>
                    <a:p>
                      <a:pPr algn="ctr"/>
                      <a:endParaRPr lang="es-CR" sz="1800" dirty="0"/>
                    </a:p>
                  </a:txBody>
                  <a:tcPr/>
                </a:tc>
                <a:tc>
                  <a:txBody>
                    <a:bodyPr/>
                    <a:lstStyle/>
                    <a:p>
                      <a:pPr algn="ctr"/>
                      <a:r>
                        <a:rPr lang="es-ES" sz="1800" dirty="0" smtClean="0"/>
                        <a:t>9</a:t>
                      </a:r>
                      <a:endParaRPr lang="es-CR" sz="1800" dirty="0"/>
                    </a:p>
                  </a:txBody>
                  <a:tcPr/>
                </a:tc>
              </a:tr>
              <a:tr h="10053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smtClean="0"/>
                        <a:t>Agresión física,</a:t>
                      </a:r>
                      <a:r>
                        <a:rPr lang="es-ES" sz="1200" baseline="0" dirty="0" smtClean="0"/>
                        <a:t> psicológica y verbal contra mayores de edad</a:t>
                      </a:r>
                      <a:endParaRPr lang="es-CR" sz="1200" dirty="0" smtClean="0"/>
                    </a:p>
                    <a:p>
                      <a:pPr algn="ctr"/>
                      <a:endParaRPr lang="es-CR" sz="1200" dirty="0"/>
                    </a:p>
                  </a:txBody>
                  <a:tcPr/>
                </a:tc>
                <a:tc>
                  <a:txBody>
                    <a:bodyPr/>
                    <a:lstStyle/>
                    <a:p>
                      <a:pPr algn="ctr"/>
                      <a:endParaRPr lang="es-CR" sz="1400" dirty="0"/>
                    </a:p>
                  </a:txBody>
                  <a:tcPr/>
                </a:tc>
                <a:tc>
                  <a:txBody>
                    <a:bodyPr/>
                    <a:lstStyle/>
                    <a:p>
                      <a:pPr algn="ctr"/>
                      <a:endParaRPr lang="es-CR" sz="1400" dirty="0"/>
                    </a:p>
                  </a:txBody>
                  <a:tcPr/>
                </a:tc>
                <a:tc>
                  <a:txBody>
                    <a:bodyPr/>
                    <a:lstStyle/>
                    <a:p>
                      <a:pPr algn="ctr"/>
                      <a:endParaRPr lang="es-CR" sz="1400" dirty="0"/>
                    </a:p>
                  </a:txBody>
                  <a:tcPr/>
                </a:tc>
                <a:tc>
                  <a:txBody>
                    <a:bodyPr/>
                    <a:lstStyle/>
                    <a:p>
                      <a:pPr algn="ctr"/>
                      <a:r>
                        <a:rPr lang="es-ES" sz="1800" dirty="0" smtClean="0"/>
                        <a:t>1</a:t>
                      </a:r>
                      <a:endParaRPr lang="es-CR" sz="1800" dirty="0"/>
                    </a:p>
                  </a:txBody>
                  <a:tcPr/>
                </a:tc>
                <a:tc>
                  <a:txBody>
                    <a:bodyPr/>
                    <a:lstStyle/>
                    <a:p>
                      <a:pPr algn="ctr"/>
                      <a:endParaRPr lang="es-CR" sz="1800" dirty="0"/>
                    </a:p>
                  </a:txBody>
                  <a:tcPr/>
                </a:tc>
                <a:tc>
                  <a:txBody>
                    <a:bodyPr/>
                    <a:lstStyle/>
                    <a:p>
                      <a:pPr algn="ctr"/>
                      <a:endParaRPr lang="es-CR" sz="1800" dirty="0"/>
                    </a:p>
                  </a:txBody>
                  <a:tcPr/>
                </a:tc>
                <a:tc>
                  <a:txBody>
                    <a:bodyPr/>
                    <a:lstStyle/>
                    <a:p>
                      <a:pPr algn="ctr"/>
                      <a:r>
                        <a:rPr lang="es-ES" sz="1800" dirty="0" smtClean="0"/>
                        <a:t>1</a:t>
                      </a:r>
                      <a:endParaRPr lang="es-CR" sz="1800" dirty="0"/>
                    </a:p>
                  </a:txBody>
                  <a:tcPr/>
                </a:tc>
              </a:tr>
              <a:tr h="846028">
                <a:tc>
                  <a:txBody>
                    <a:bodyPr/>
                    <a:lstStyle/>
                    <a:p>
                      <a:pPr algn="ctr"/>
                      <a:r>
                        <a:rPr lang="es-ES" sz="1200" dirty="0" smtClean="0"/>
                        <a:t>Malversación de fondos</a:t>
                      </a:r>
                      <a:endParaRPr lang="es-CR" sz="1200" dirty="0"/>
                    </a:p>
                  </a:txBody>
                  <a:tcPr/>
                </a:tc>
                <a:tc>
                  <a:txBody>
                    <a:bodyPr/>
                    <a:lstStyle/>
                    <a:p>
                      <a:pPr algn="ctr"/>
                      <a:endParaRPr lang="es-CR" sz="1400" dirty="0"/>
                    </a:p>
                  </a:txBody>
                  <a:tcPr/>
                </a:tc>
                <a:tc>
                  <a:txBody>
                    <a:bodyPr/>
                    <a:lstStyle/>
                    <a:p>
                      <a:pPr algn="ctr"/>
                      <a:endParaRPr lang="es-CR" sz="1400" dirty="0"/>
                    </a:p>
                  </a:txBody>
                  <a:tcPr/>
                </a:tc>
                <a:tc>
                  <a:txBody>
                    <a:bodyPr/>
                    <a:lstStyle/>
                    <a:p>
                      <a:pPr algn="ctr"/>
                      <a:endParaRPr lang="es-CR" sz="1400" dirty="0"/>
                    </a:p>
                  </a:txBody>
                  <a:tcPr/>
                </a:tc>
                <a:tc>
                  <a:txBody>
                    <a:bodyPr/>
                    <a:lstStyle/>
                    <a:p>
                      <a:pPr algn="ctr"/>
                      <a:endParaRPr lang="es-CR" sz="1400" dirty="0"/>
                    </a:p>
                  </a:txBody>
                  <a:tcPr/>
                </a:tc>
                <a:tc>
                  <a:txBody>
                    <a:bodyPr/>
                    <a:lstStyle/>
                    <a:p>
                      <a:pPr algn="ctr"/>
                      <a:endParaRPr lang="es-CR" sz="1400" dirty="0"/>
                    </a:p>
                  </a:txBody>
                  <a:tcPr/>
                </a:tc>
                <a:tc>
                  <a:txBody>
                    <a:bodyPr/>
                    <a:lstStyle/>
                    <a:p>
                      <a:pPr algn="ctr"/>
                      <a:endParaRPr lang="es-CR" sz="1400" dirty="0"/>
                    </a:p>
                  </a:txBody>
                  <a:tcPr/>
                </a:tc>
                <a:tc>
                  <a:txBody>
                    <a:bodyPr/>
                    <a:lstStyle/>
                    <a:p>
                      <a:pPr algn="ctr"/>
                      <a:r>
                        <a:rPr lang="es-CR" sz="1800" dirty="0" smtClean="0"/>
                        <a:t>0</a:t>
                      </a:r>
                      <a:endParaRPr lang="es-CR" sz="1800" dirty="0"/>
                    </a:p>
                  </a:txBody>
                  <a:tcPr/>
                </a:tc>
              </a:tr>
              <a:tr h="846028">
                <a:tc>
                  <a:txBody>
                    <a:bodyPr/>
                    <a:lstStyle/>
                    <a:p>
                      <a:pPr algn="ctr"/>
                      <a:r>
                        <a:rPr lang="es-ES" sz="1200" dirty="0" smtClean="0"/>
                        <a:t>Falta</a:t>
                      </a:r>
                      <a:r>
                        <a:rPr lang="es-ES" sz="1200" baseline="0" dirty="0" smtClean="0"/>
                        <a:t> de control interno</a:t>
                      </a:r>
                      <a:endParaRPr lang="es-CR" sz="1200" dirty="0"/>
                    </a:p>
                  </a:txBody>
                  <a:tcPr/>
                </a:tc>
                <a:tc>
                  <a:txBody>
                    <a:bodyPr/>
                    <a:lstStyle/>
                    <a:p>
                      <a:pPr algn="ctr"/>
                      <a:endParaRPr lang="es-CR" sz="1400" dirty="0"/>
                    </a:p>
                  </a:txBody>
                  <a:tcPr/>
                </a:tc>
                <a:tc>
                  <a:txBody>
                    <a:bodyPr/>
                    <a:lstStyle/>
                    <a:p>
                      <a:pPr algn="ctr"/>
                      <a:endParaRPr lang="es-CR" sz="1400" dirty="0"/>
                    </a:p>
                  </a:txBody>
                  <a:tcPr/>
                </a:tc>
                <a:tc>
                  <a:txBody>
                    <a:bodyPr/>
                    <a:lstStyle/>
                    <a:p>
                      <a:pPr algn="ctr"/>
                      <a:r>
                        <a:rPr lang="es-ES" sz="1800" dirty="0" smtClean="0"/>
                        <a:t>1</a:t>
                      </a:r>
                      <a:endParaRPr lang="es-CR" sz="1800" dirty="0"/>
                    </a:p>
                  </a:txBody>
                  <a:tcPr/>
                </a:tc>
                <a:tc>
                  <a:txBody>
                    <a:bodyPr/>
                    <a:lstStyle/>
                    <a:p>
                      <a:pPr algn="ctr"/>
                      <a:endParaRPr lang="es-CR" sz="1400" dirty="0"/>
                    </a:p>
                  </a:txBody>
                  <a:tcPr/>
                </a:tc>
                <a:tc>
                  <a:txBody>
                    <a:bodyPr/>
                    <a:lstStyle/>
                    <a:p>
                      <a:pPr algn="ctr"/>
                      <a:endParaRPr lang="es-CR" sz="1400" dirty="0"/>
                    </a:p>
                  </a:txBody>
                  <a:tcPr/>
                </a:tc>
                <a:tc>
                  <a:txBody>
                    <a:bodyPr/>
                    <a:lstStyle/>
                    <a:p>
                      <a:pPr algn="ctr"/>
                      <a:endParaRPr lang="es-CR" sz="1400" dirty="0"/>
                    </a:p>
                  </a:txBody>
                  <a:tcPr/>
                </a:tc>
                <a:tc>
                  <a:txBody>
                    <a:bodyPr/>
                    <a:lstStyle/>
                    <a:p>
                      <a:pPr algn="ctr"/>
                      <a:r>
                        <a:rPr lang="es-ES" sz="1800" dirty="0" smtClean="0"/>
                        <a:t>1</a:t>
                      </a:r>
                    </a:p>
                    <a:p>
                      <a:pPr algn="ctr"/>
                      <a:endParaRPr lang="es-ES" sz="1400" dirty="0" smtClean="0"/>
                    </a:p>
                    <a:p>
                      <a:pPr algn="ctr"/>
                      <a:r>
                        <a:rPr lang="es-ES" sz="1400" dirty="0" smtClean="0"/>
                        <a:t>TOTAL </a:t>
                      </a:r>
                    </a:p>
                    <a:p>
                      <a:pPr algn="ctr"/>
                      <a:r>
                        <a:rPr lang="es-ES" sz="1100" dirty="0" smtClean="0"/>
                        <a:t>16</a:t>
                      </a:r>
                      <a:endParaRPr lang="es-CR" sz="1100" dirty="0"/>
                    </a:p>
                  </a:txBody>
                  <a:tcPr/>
                </a:tc>
              </a:tr>
            </a:tbl>
          </a:graphicData>
        </a:graphic>
      </p:graphicFrame>
    </p:spTree>
    <p:extLst>
      <p:ext uri="{BB962C8B-B14F-4D97-AF65-F5344CB8AC3E}">
        <p14:creationId xmlns:p14="http://schemas.microsoft.com/office/powerpoint/2010/main" val="156047554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476672"/>
            <a:ext cx="8305800" cy="872528"/>
          </a:xfrm>
        </p:spPr>
        <p:txBody>
          <a:bodyPr>
            <a:normAutofit fontScale="90000"/>
          </a:bodyPr>
          <a:lstStyle/>
          <a:p>
            <a:pPr algn="ctr"/>
            <a:r>
              <a:rPr lang="es-ES" sz="3200" b="1" dirty="0"/>
              <a:t>	</a:t>
            </a:r>
            <a:br>
              <a:rPr lang="es-ES" sz="3200" b="1" dirty="0"/>
            </a:br>
            <a:r>
              <a:rPr lang="es-ES" sz="3200" b="1" dirty="0"/>
              <a:t/>
            </a:r>
            <a:br>
              <a:rPr lang="es-ES" sz="3200" b="1" dirty="0"/>
            </a:br>
            <a:r>
              <a:rPr lang="es-ES" sz="3200" b="1" dirty="0"/>
              <a:t/>
            </a:r>
            <a:br>
              <a:rPr lang="es-ES" sz="3200" b="1" dirty="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Cantidad de Audiencias,  </a:t>
            </a:r>
            <a:br>
              <a:rPr lang="es-ES" sz="3100" b="1" u="sng" dirty="0" smtClean="0">
                <a:latin typeface="Arial" panose="020B0604020202020204" pitchFamily="34" charset="0"/>
                <a:cs typeface="Arial" panose="020B0604020202020204" pitchFamily="34" charset="0"/>
              </a:rPr>
            </a:br>
            <a:r>
              <a:rPr lang="es-ES" sz="3100" b="1" u="sng" dirty="0" smtClean="0">
                <a:latin typeface="Arial" panose="020B0604020202020204" pitchFamily="34" charset="0"/>
                <a:cs typeface="Arial" panose="020B0604020202020204" pitchFamily="34" charset="0"/>
              </a:rPr>
              <a:t>Medidas Cautelares, Rendición Informes,   y Amparos</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9</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graphicFrame>
        <p:nvGraphicFramePr>
          <p:cNvPr id="4" name="Tabla 3"/>
          <p:cNvGraphicFramePr>
            <a:graphicFrameLocks noGrp="1"/>
          </p:cNvGraphicFramePr>
          <p:nvPr>
            <p:extLst>
              <p:ext uri="{D42A27DB-BD31-4B8C-83A1-F6EECF244321}">
                <p14:modId xmlns:p14="http://schemas.microsoft.com/office/powerpoint/2010/main" val="3661481592"/>
              </p:ext>
            </p:extLst>
          </p:nvPr>
        </p:nvGraphicFramePr>
        <p:xfrm>
          <a:off x="755576" y="2564904"/>
          <a:ext cx="7416824" cy="2792328"/>
        </p:xfrm>
        <a:graphic>
          <a:graphicData uri="http://schemas.openxmlformats.org/drawingml/2006/table">
            <a:tbl>
              <a:tblPr firstRow="1" bandRow="1">
                <a:tableStyleId>{5C22544A-7EE6-4342-B048-85BDC9FD1C3A}</a:tableStyleId>
              </a:tblPr>
              <a:tblGrid>
                <a:gridCol w="3620802"/>
                <a:gridCol w="3796022"/>
              </a:tblGrid>
              <a:tr h="902792">
                <a:tc>
                  <a:txBody>
                    <a:bodyPr/>
                    <a:lstStyle/>
                    <a:p>
                      <a:r>
                        <a:rPr lang="es-ES" dirty="0" smtClean="0">
                          <a:solidFill>
                            <a:schemeClr val="tx1"/>
                          </a:solidFill>
                        </a:rPr>
                        <a:t>Audiencias</a:t>
                      </a:r>
                      <a:r>
                        <a:rPr lang="es-ES" baseline="0" dirty="0" smtClean="0">
                          <a:solidFill>
                            <a:schemeClr val="tx1"/>
                          </a:solidFill>
                        </a:rPr>
                        <a:t> realizadas por las abogadas x expediente -3-</a:t>
                      </a:r>
                      <a:endParaRPr lang="es-CR" dirty="0">
                        <a:solidFill>
                          <a:schemeClr val="tx1"/>
                        </a:solidFill>
                      </a:endParaRPr>
                    </a:p>
                  </a:txBody>
                  <a:tcPr/>
                </a:tc>
                <a:tc>
                  <a:txBody>
                    <a:bodyPr/>
                    <a:lstStyle/>
                    <a:p>
                      <a:pPr algn="ctr"/>
                      <a:r>
                        <a:rPr lang="es-ES" dirty="0" smtClean="0">
                          <a:solidFill>
                            <a:schemeClr val="tx1"/>
                          </a:solidFill>
                        </a:rPr>
                        <a:t>43</a:t>
                      </a:r>
                      <a:endParaRPr lang="es-CR" dirty="0">
                        <a:solidFill>
                          <a:schemeClr val="tx1"/>
                        </a:solidFill>
                      </a:endParaRPr>
                    </a:p>
                  </a:txBody>
                  <a:tcPr/>
                </a:tc>
              </a:tr>
              <a:tr h="609376">
                <a:tc>
                  <a:txBody>
                    <a:bodyPr/>
                    <a:lstStyle/>
                    <a:p>
                      <a:r>
                        <a:rPr lang="es-ES" dirty="0" smtClean="0"/>
                        <a:t>Medidas Cautelares</a:t>
                      </a:r>
                      <a:endParaRPr lang="es-CR" dirty="0"/>
                    </a:p>
                  </a:txBody>
                  <a:tcPr/>
                </a:tc>
                <a:tc>
                  <a:txBody>
                    <a:bodyPr/>
                    <a:lstStyle/>
                    <a:p>
                      <a:pPr algn="ctr"/>
                      <a:r>
                        <a:rPr lang="es-ES" dirty="0" smtClean="0"/>
                        <a:t>5</a:t>
                      </a:r>
                      <a:endParaRPr lang="es-CR" dirty="0"/>
                    </a:p>
                  </a:txBody>
                  <a:tcPr/>
                </a:tc>
              </a:tr>
              <a:tr h="609376">
                <a:tc>
                  <a:txBody>
                    <a:bodyPr/>
                    <a:lstStyle/>
                    <a:p>
                      <a:r>
                        <a:rPr lang="es-CR" dirty="0" smtClean="0"/>
                        <a:t>Informes PGR</a:t>
                      </a:r>
                      <a:endParaRPr lang="es-C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R" smtClean="0"/>
                        <a:t>2 </a:t>
                      </a:r>
                      <a:endParaRPr lang="es-CR" sz="1000" dirty="0" smtClean="0"/>
                    </a:p>
                    <a:p>
                      <a:pPr algn="ctr"/>
                      <a:endParaRPr lang="es-CR" dirty="0"/>
                    </a:p>
                  </a:txBody>
                  <a:tcPr/>
                </a:tc>
              </a:tr>
              <a:tr h="609376">
                <a:tc>
                  <a:txBody>
                    <a:bodyPr/>
                    <a:lstStyle/>
                    <a:p>
                      <a:r>
                        <a:rPr lang="es-CR" dirty="0" smtClean="0"/>
                        <a:t>Amparos Constitucionales  y Amparos Legalidad</a:t>
                      </a:r>
                      <a:endParaRPr lang="es-CR" dirty="0"/>
                    </a:p>
                  </a:txBody>
                  <a:tcPr/>
                </a:tc>
                <a:tc>
                  <a:txBody>
                    <a:bodyPr/>
                    <a:lstStyle/>
                    <a:p>
                      <a:pPr algn="ctr"/>
                      <a:r>
                        <a:rPr lang="es-CR" sz="1600" dirty="0" smtClean="0"/>
                        <a:t>0</a:t>
                      </a:r>
                      <a:endParaRPr lang="es-CR" sz="1600" dirty="0"/>
                    </a:p>
                  </a:txBody>
                  <a:tcPr/>
                </a:tc>
              </a:tr>
            </a:tbl>
          </a:graphicData>
        </a:graphic>
      </p:graphicFrame>
    </p:spTree>
    <p:extLst>
      <p:ext uri="{BB962C8B-B14F-4D97-AF65-F5344CB8AC3E}">
        <p14:creationId xmlns:p14="http://schemas.microsoft.com/office/powerpoint/2010/main" val="1647648375"/>
      </p:ext>
    </p:extLst>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24087</TotalTime>
  <Words>2004</Words>
  <Application>Microsoft Office PowerPoint</Application>
  <PresentationFormat>Presentación en pantalla (4:3)</PresentationFormat>
  <Paragraphs>550</Paragraphs>
  <Slides>43</Slides>
  <Notes>24</Notes>
  <HiddenSlides>0</HiddenSlides>
  <MMClips>0</MMClips>
  <ScaleCrop>false</ScaleCrop>
  <HeadingPairs>
    <vt:vector size="8" baseType="variant">
      <vt:variant>
        <vt:lpstr>Fuentes usadas</vt:lpstr>
      </vt:variant>
      <vt:variant>
        <vt:i4>7</vt:i4>
      </vt:variant>
      <vt:variant>
        <vt:lpstr>Tema</vt:lpstr>
      </vt:variant>
      <vt:variant>
        <vt:i4>2</vt:i4>
      </vt:variant>
      <vt:variant>
        <vt:lpstr>Servidores OLE incrustados</vt:lpstr>
      </vt:variant>
      <vt:variant>
        <vt:i4>1</vt:i4>
      </vt:variant>
      <vt:variant>
        <vt:lpstr>Títulos de diapositiva</vt:lpstr>
      </vt:variant>
      <vt:variant>
        <vt:i4>43</vt:i4>
      </vt:variant>
    </vt:vector>
  </HeadingPairs>
  <TitlesOfParts>
    <vt:vector size="53" baseType="lpstr">
      <vt:lpstr>Arial</vt:lpstr>
      <vt:lpstr>Bookman Old Style</vt:lpstr>
      <vt:lpstr>Calibri</vt:lpstr>
      <vt:lpstr>Constantia</vt:lpstr>
      <vt:lpstr>Tahoma</vt:lpstr>
      <vt:lpstr>Times New Roman</vt:lpstr>
      <vt:lpstr>Wingdings 2</vt:lpstr>
      <vt:lpstr>Flujo</vt:lpstr>
      <vt:lpstr>Diseño personalizado</vt:lpstr>
      <vt:lpstr>Documento</vt:lpstr>
      <vt:lpstr> </vt:lpstr>
      <vt:lpstr>Presentación de PowerPoint</vt:lpstr>
      <vt:lpstr>     </vt:lpstr>
      <vt:lpstr>Presentación de PowerPoint</vt:lpstr>
      <vt:lpstr>Presentación de PowerPoint</vt:lpstr>
      <vt:lpstr>Presentación de PowerPoint</vt:lpstr>
      <vt:lpstr>     Logros obtenidos en el 2021</vt:lpstr>
      <vt:lpstr>     Cantidad de Resoluciones dictadas</vt:lpstr>
      <vt:lpstr>     Cantidad de Audiencias,   Medidas Cautelares, Rendición Informes,   y Amparos</vt:lpstr>
      <vt:lpstr>   Gestiones de Despido 2021 LOGROS OBTENIDOS  </vt:lpstr>
      <vt:lpstr>Gestiones de Despido </vt:lpstr>
      <vt:lpstr>Gestiones de Despido</vt:lpstr>
      <vt:lpstr> CASOS RELEVANTES A CONSIDERAR</vt:lpstr>
      <vt:lpstr>         Aspecto importante </vt:lpstr>
      <vt:lpstr>Gestiones de despido en trámite</vt:lpstr>
      <vt:lpstr> Gestiones de despido</vt:lpstr>
      <vt:lpstr>            ACUERDOS DE DESPIDO EJECUTADOS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Unidad de Investigaciones Preliminares y Previas-Docentes</vt:lpstr>
      <vt:lpstr>Presentación de PowerPoint</vt:lpstr>
      <vt:lpstr>Presentación de PowerPoint</vt:lpstr>
      <vt:lpstr>Presentación de PowerPoint</vt:lpstr>
      <vt:lpstr>CANTIDAD DE OFICIOS REDIRECCIONANDO O SOLICITANDO INFORMACIÓN, RESPECTO A PRESUNTAS DENUNCIAS PRESENTADAS EN EL D.G.D</vt:lpstr>
      <vt:lpstr>LOGROS OBTENIDOS  </vt:lpstr>
      <vt:lpstr>PROYECCIÓN PARA EL AÑO 2021  </vt:lpstr>
      <vt:lpstr> PROYECTOS A MEDIANO PLAZO  </vt:lpstr>
      <vt:lpstr>Presentación de PowerPoint</vt:lpstr>
      <vt:lpstr>Presentación de PowerPoint</vt:lpstr>
      <vt:lpstr> CANTIDAD DE RESOLUCIONES DICTADAS POR FALTA DISCIPLINARIA.</vt:lpstr>
      <vt:lpstr>RESOLUCIONES SEGÚN SU TIPO:</vt:lpstr>
      <vt:lpstr>CANTIDAD DE GESTIONES DE DESPIDO TRAMITADAS</vt:lpstr>
      <vt:lpstr>CANTIDAD DE ACUERDOS DE DESPIDO EJECUTADOS</vt:lpstr>
      <vt:lpstr>INFORMES RENDIDOS ANTE LA DEFENSORIA DE LOS HABITANTES.</vt:lpstr>
      <vt:lpstr>INFORMES RENDIDOS ANTE LA PROCURADURIA GENERAL DE LA REPUBLICA.</vt:lpstr>
      <vt:lpstr>AUDIENCIAS REALIZADAS POR LOS INSTRUCTORES.</vt:lpstr>
      <vt:lpstr>MEDIDAS CAUTELARES: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amurilloj</dc:creator>
  <cp:lastModifiedBy>Nelly Lidiette Venegas Brenes</cp:lastModifiedBy>
  <cp:revision>872</cp:revision>
  <cp:lastPrinted>2021-05-28T16:42:53Z</cp:lastPrinted>
  <dcterms:created xsi:type="dcterms:W3CDTF">2011-07-08T13:19:55Z</dcterms:created>
  <dcterms:modified xsi:type="dcterms:W3CDTF">2021-06-04T13:51:22Z</dcterms:modified>
</cp:coreProperties>
</file>