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3"/>
  </p:notesMasterIdLst>
  <p:handoutMasterIdLst>
    <p:handoutMasterId r:id="rId14"/>
  </p:handoutMasterIdLst>
  <p:sldIdLst>
    <p:sldId id="272" r:id="rId3"/>
    <p:sldId id="330" r:id="rId4"/>
    <p:sldId id="331" r:id="rId5"/>
    <p:sldId id="340" r:id="rId6"/>
    <p:sldId id="332" r:id="rId7"/>
    <p:sldId id="341" r:id="rId8"/>
    <p:sldId id="338" r:id="rId9"/>
    <p:sldId id="342" r:id="rId10"/>
    <p:sldId id="337" r:id="rId11"/>
    <p:sldId id="333" r:id="rId12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73" d="100"/>
          <a:sy n="73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nforme%20de%20Funciones%20-%20DARH%20-%202021%20v2.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nforme%20de%20Funciones%20-%20DARH%20-%202021%20v2.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nforme%20de%20Funciones%20-%20DARH%20-%202021%20v2.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nforme%20de%20Funciones%20-%20DARH%20-%202021%20v2.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users\aazofeifab\Documents\DASGRH\2021\Informe%20de%20Gesti&#243;n%202021\Informe%20de%20Funciones%20-%20DARH%20-%202021%20v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Docentes nombrados a la I Q Febrero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>
        <c:manualLayout>
          <c:layoutTarget val="inner"/>
          <c:xMode val="edge"/>
          <c:yMode val="edge"/>
          <c:x val="7.038457050203295E-2"/>
          <c:y val="0.12877043820556347"/>
          <c:w val="0.90075483054699113"/>
          <c:h val="0.7502944145219494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DARH'!$C$7:$I$7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strCache>
            </c:strRef>
          </c:cat>
          <c:val>
            <c:numRef>
              <c:f>'Informe DARH'!$C$8:$I$8</c:f>
              <c:numCache>
                <c:formatCode>#,##0</c:formatCode>
                <c:ptCount val="7"/>
                <c:pt idx="0">
                  <c:v>74570</c:v>
                </c:pt>
                <c:pt idx="1">
                  <c:v>75066</c:v>
                </c:pt>
                <c:pt idx="2">
                  <c:v>78180</c:v>
                </c:pt>
                <c:pt idx="3">
                  <c:v>79383</c:v>
                </c:pt>
                <c:pt idx="4">
                  <c:v>80592</c:v>
                </c:pt>
                <c:pt idx="5">
                  <c:v>80619</c:v>
                </c:pt>
                <c:pt idx="6">
                  <c:v>82775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3-44C0-805A-3205B370246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13721472"/>
        <c:axId val="813744768"/>
      </c:barChart>
      <c:catAx>
        <c:axId val="8137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13744768"/>
        <c:crosses val="autoZero"/>
        <c:auto val="1"/>
        <c:lblAlgn val="ctr"/>
        <c:lblOffset val="100"/>
        <c:noMultiLvlLbl val="0"/>
      </c:catAx>
      <c:valAx>
        <c:axId val="8137447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1372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Detalle de digitación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DARH'!$C$21:$F$21</c:f>
              <c:strCache>
                <c:ptCount val="4"/>
                <c:pt idx="0">
                  <c:v>Prorroga de Nombramiento Interino</c:v>
                </c:pt>
                <c:pt idx="1">
                  <c:v>Prórroga por Continuidad</c:v>
                </c:pt>
                <c:pt idx="2">
                  <c:v>Desestimas</c:v>
                </c:pt>
                <c:pt idx="3">
                  <c:v>Nombramientos Interinos</c:v>
                </c:pt>
              </c:strCache>
            </c:strRef>
          </c:cat>
          <c:val>
            <c:numRef>
              <c:f>'Informe DARH'!$C$28:$F$28</c:f>
              <c:numCache>
                <c:formatCode>General</c:formatCode>
                <c:ptCount val="4"/>
                <c:pt idx="0">
                  <c:v>34205</c:v>
                </c:pt>
                <c:pt idx="1">
                  <c:v>823</c:v>
                </c:pt>
                <c:pt idx="2">
                  <c:v>1614</c:v>
                </c:pt>
                <c:pt idx="3">
                  <c:v>8591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B-4AF3-9B13-3AB8DC56AE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78706992"/>
        <c:axId val="1078702000"/>
      </c:barChart>
      <c:catAx>
        <c:axId val="107870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78702000"/>
        <c:crosses val="autoZero"/>
        <c:auto val="1"/>
        <c:lblAlgn val="ctr"/>
        <c:lblOffset val="100"/>
        <c:noMultiLvlLbl val="0"/>
      </c:catAx>
      <c:valAx>
        <c:axId val="107870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7870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'Informe DARH'!$C$55</c:f>
              <c:strCache>
                <c:ptCount val="1"/>
                <c:pt idx="0">
                  <c:v>Movimientos de la Gestión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'Informe DARH'!$B$56:$B$63</c:f>
              <c:strCache>
                <c:ptCount val="8"/>
                <c:pt idx="0">
                  <c:v>RECARGO DE FUNCIONES MEP</c:v>
                </c:pt>
                <c:pt idx="1">
                  <c:v>AUMENTO DE LECCIONES INTERINAS</c:v>
                </c:pt>
                <c:pt idx="2">
                  <c:v>AMPLIACION JORNADA LAB MATERIAS COMPLEM IY II CIC</c:v>
                </c:pt>
                <c:pt idx="3">
                  <c:v>AMPLIACION DE LA JORNADA LABORAL EN I Y II CICLOS</c:v>
                </c:pt>
                <c:pt idx="4">
                  <c:v>DOBLE JORNADA</c:v>
                </c:pt>
                <c:pt idx="5">
                  <c:v>AMPLIACION JORN LAB EDUC PREES SERV REGUL O ITINE</c:v>
                </c:pt>
                <c:pt idx="6">
                  <c:v>AMPLIACION JORN LAB PRIMARIA EDUC ABIERTA I-II CIC</c:v>
                </c:pt>
                <c:pt idx="7">
                  <c:v>NOMBRAMIENTO EN PROPIEDAD</c:v>
                </c:pt>
              </c:strCache>
            </c:strRef>
          </c:cat>
          <c:val>
            <c:numRef>
              <c:f>'Informe DARH'!$C$56:$C$63</c:f>
              <c:numCache>
                <c:formatCode>General</c:formatCode>
                <c:ptCount val="8"/>
                <c:pt idx="0">
                  <c:v>32647</c:v>
                </c:pt>
                <c:pt idx="1">
                  <c:v>25763</c:v>
                </c:pt>
                <c:pt idx="2">
                  <c:v>6494</c:v>
                </c:pt>
                <c:pt idx="3">
                  <c:v>5645</c:v>
                </c:pt>
                <c:pt idx="4">
                  <c:v>1893</c:v>
                </c:pt>
                <c:pt idx="5">
                  <c:v>1746</c:v>
                </c:pt>
                <c:pt idx="6">
                  <c:v>1164</c:v>
                </c:pt>
                <c:pt idx="7">
                  <c:v>1091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7-4382-BD6F-E05EB874BE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894436624"/>
        <c:axId val="894439952"/>
      </c:barChart>
      <c:catAx>
        <c:axId val="89443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94439952"/>
        <c:crosses val="autoZero"/>
        <c:auto val="1"/>
        <c:lblAlgn val="ctr"/>
        <c:lblOffset val="100"/>
        <c:noMultiLvlLbl val="0"/>
      </c:catAx>
      <c:valAx>
        <c:axId val="894439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443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Acciones en atención a Pandemia COVID-19 durante el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'Informe DARH'!$C$73</c:f>
              <c:strCache>
                <c:ptCount val="1"/>
                <c:pt idx="0">
                  <c:v>Cantidad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DARH'!$B$74:$B$75</c:f>
              <c:strCache>
                <c:ptCount val="2"/>
                <c:pt idx="0">
                  <c:v>Envío a la STAP Ley 9950, autorización para nombrar Título Primero</c:v>
                </c:pt>
                <c:pt idx="1">
                  <c:v>Modificación de fecha vence en NI por interrupción de curso lectivo 2021</c:v>
                </c:pt>
              </c:strCache>
            </c:strRef>
          </c:cat>
          <c:val>
            <c:numRef>
              <c:f>'Informe DARH'!$C$74:$C$75</c:f>
              <c:numCache>
                <c:formatCode>General</c:formatCode>
                <c:ptCount val="2"/>
                <c:pt idx="0">
                  <c:v>382</c:v>
                </c:pt>
                <c:pt idx="1">
                  <c:v>6495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4-44FC-85F4-ED3B98B554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16641408"/>
        <c:axId val="516644320"/>
      </c:barChart>
      <c:catAx>
        <c:axId val="51664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516644320"/>
        <c:crosses val="autoZero"/>
        <c:auto val="1"/>
        <c:lblAlgn val="ctr"/>
        <c:lblOffset val="100"/>
        <c:noMultiLvlLbl val="0"/>
      </c:catAx>
      <c:valAx>
        <c:axId val="51664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51664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'Informe DARH'!$B$38:$B$42</cx:f>
        <cx:lvl ptCount="5">
          <cx:pt idx="0">Enfermedad</cx:pt>
          <cx:pt idx="1">Riesgos Trabajo Título I</cx:pt>
          <cx:pt idx="2">Riesgos Trabajo Título II</cx:pt>
          <cx:pt idx="3">SOA</cx:pt>
          <cx:pt idx="4">Responsabilidad Civil</cx:pt>
        </cx:lvl>
      </cx:strDim>
      <cx:numDim type="val">
        <cx:f>'Informe DARH'!$C$38:$C$42</cx:f>
        <cx:lvl ptCount="5" formatCode="General">
          <cx:pt idx="0">29344</cx:pt>
          <cx:pt idx="1">630</cx:pt>
          <cx:pt idx="2">583</cx:pt>
          <cx:pt idx="3">185</cx:pt>
          <cx:pt idx="4">5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1400" b="0" i="0" u="none" strike="noStrike" kern="1200" cap="none" spc="2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400" b="0" i="0" u="none" strike="noStrike" kern="1200" cap="none" spc="20" normalizeH="0" baseline="0" noProof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alibri" panose="020F0502020204030204"/>
              </a:rPr>
              <a:t>Cantidad de Incapacidades digitadas</a:t>
            </a:r>
          </a:p>
        </cx:rich>
      </cx:tx>
    </cx:title>
    <cx:plotArea>
      <cx:plotAreaRegion>
        <cx:series layoutId="waterfall" uniqueId="{A306A3B5-0207-4FC1-B114-528FA29EAB16}">
          <cx:tx>
            <cx:txData>
              <cx:f>'Informe DARH'!$C$37</cx:f>
              <cx:v>Cantidad</cx:v>
            </cx:txData>
          </cx:tx>
          <cx:dataLabels pos="outEnd">
            <cx:visibility seriesName="0" categoryName="0" value="1"/>
          </cx:dataLabels>
          <cx:dataId val="0"/>
          <cx:layoutPr>
            <cx:visibility connectorLines="0"/>
            <cx:subtotals/>
          </cx:layoutPr>
        </cx:series>
      </cx:plotAreaRegion>
      <cx:axis id="0">
        <cx:catScaling gapWidth="0.5"/>
        <cx:tickLabels/>
      </cx:axis>
      <cx:axis id="1">
        <cx:valScaling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02/06/2021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02/06/2021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8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90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18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21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070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5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59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6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02/06/2021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02/06/2021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02/06/2021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02/06/2021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02/06/2021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02/06/2021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02/06/2021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02/06/2021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02/06/2021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02/06/2021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02/06/2021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02/06/2021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Asignación del Recurso Humano</a:t>
            </a:r>
          </a:p>
          <a:p>
            <a:pPr algn="ctr"/>
            <a:r>
              <a:rPr lang="es-CR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– I CUATRIMESTRE 2021</a:t>
            </a:r>
            <a:endParaRPr lang="es-CR" sz="28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7888" y="1093371"/>
            <a:ext cx="820891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la implementación de diferentes herramientas informáticas que nos permitan ejecutar una administración más pragmática y disminuyendo el uso del papel.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y llevar los controles necesarios para concluir el ejercicio económico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apegados a la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Norma 12 y toda la normativa en cuanto a la modificación del curso lectivo.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una correcta eliminación de documentación de años anteriores, en apego a las tablas de plazos y al Archivo Central.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Apoyar y fomentar las funciones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teletrabajables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evitar desplazamientos innecesarios hasta el edificio, con esto colaboramos con la exposición de nuestros funcionarios al virus Covid-19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ahorro a nivel de servicios generales.</a:t>
            </a:r>
            <a:endParaRPr lang="es-CR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23528" y="1514378"/>
            <a:ext cx="820891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Encargados de garantizar una correcta asignación de recurso humano en las diferentes modalidades e instancias educativas publicas del país , así como sus sobresueldos relacionados.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Departamento segmenta la atención de las poblaciones en las siguientes unidades: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Académica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Técnica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Preescolar y Primaria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Educación Indígena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Programas Especiales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2522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200" y="712141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Aumentar la cantidad de docentes nombrados para inicio de curso lectivo,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específicamente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para la I Q de Febrero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Incremento en docentes nombrados.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Garantizar un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efectivo curso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lectivo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dadas las modificaciones que ha tenido en atención a la pandemia por COVID-19.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Inicio y seguimiento al curso lectivo de manera efectiva dadas las contingencias para modificar nombramientos y proyectar gastos presupuestarios.</a:t>
            </a: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319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712141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herramientas en One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Drive implementar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el seguimiento de las lecciones curriculares y cocurriculares a lo largo del año,.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Saldos de lecciones por programa actualizados, según el flujo de información emitidas por el centro educativo y el Departamento de Formulación Presupuestaria.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12070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05949"/>
              </p:ext>
            </p:extLst>
          </p:nvPr>
        </p:nvGraphicFramePr>
        <p:xfrm>
          <a:off x="786408" y="2446078"/>
          <a:ext cx="7571184" cy="346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1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257154"/>
              </p:ext>
            </p:extLst>
          </p:nvPr>
        </p:nvGraphicFramePr>
        <p:xfrm>
          <a:off x="788702" y="2204864"/>
          <a:ext cx="759972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21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Gráfico 9"/>
              <p:cNvGraphicFramePr/>
              <p:nvPr>
                <p:extLst>
                  <p:ext uri="{D42A27DB-BD31-4B8C-83A1-F6EECF244321}">
                    <p14:modId xmlns:p14="http://schemas.microsoft.com/office/powerpoint/2010/main" val="1801532610"/>
                  </p:ext>
                </p:extLst>
              </p:nvPr>
            </p:nvGraphicFramePr>
            <p:xfrm>
              <a:off x="464745" y="2152140"/>
              <a:ext cx="8136904" cy="40496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0" name="Gráfico 9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745" y="2152140"/>
                <a:ext cx="8136904" cy="40496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89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640942"/>
              </p:ext>
            </p:extLst>
          </p:nvPr>
        </p:nvGraphicFramePr>
        <p:xfrm>
          <a:off x="-142875" y="2200001"/>
          <a:ext cx="9429750" cy="395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646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77331"/>
              </p:ext>
            </p:extLst>
          </p:nvPr>
        </p:nvGraphicFramePr>
        <p:xfrm>
          <a:off x="335276" y="2109560"/>
          <a:ext cx="8424936" cy="376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538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23500</TotalTime>
  <Words>437</Words>
  <Application>Microsoft Office PowerPoint</Application>
  <PresentationFormat>Presentación en pantalla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Andrey Gerardo Azofeifa Bolaños</cp:lastModifiedBy>
  <cp:revision>852</cp:revision>
  <cp:lastPrinted>2014-11-26T16:11:40Z</cp:lastPrinted>
  <dcterms:created xsi:type="dcterms:W3CDTF">2011-07-08T13:19:55Z</dcterms:created>
  <dcterms:modified xsi:type="dcterms:W3CDTF">2021-06-02T17:49:20Z</dcterms:modified>
</cp:coreProperties>
</file>