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8" r:id="rId2"/>
  </p:sldMasterIdLst>
  <p:notesMasterIdLst>
    <p:notesMasterId r:id="rId19"/>
  </p:notesMasterIdLst>
  <p:handoutMasterIdLst>
    <p:handoutMasterId r:id="rId20"/>
  </p:handoutMasterIdLst>
  <p:sldIdLst>
    <p:sldId id="272" r:id="rId3"/>
    <p:sldId id="319" r:id="rId4"/>
    <p:sldId id="257" r:id="rId5"/>
    <p:sldId id="321" r:id="rId6"/>
    <p:sldId id="333" r:id="rId7"/>
    <p:sldId id="334" r:id="rId8"/>
    <p:sldId id="340" r:id="rId9"/>
    <p:sldId id="335" r:id="rId10"/>
    <p:sldId id="336" r:id="rId11"/>
    <p:sldId id="337" r:id="rId12"/>
    <p:sldId id="338" r:id="rId13"/>
    <p:sldId id="339" r:id="rId14"/>
    <p:sldId id="326" r:id="rId15"/>
    <p:sldId id="325" r:id="rId16"/>
    <p:sldId id="287" r:id="rId17"/>
    <p:sldId id="312" r:id="rId18"/>
  </p:sldIdLst>
  <p:sldSz cx="9144000" cy="6858000" type="screen4x3"/>
  <p:notesSz cx="6980238"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9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rar"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A50021"/>
    <a:srgbClr val="FFFF99"/>
    <a:srgbClr val="564334"/>
    <a:srgbClr val="87A846"/>
    <a:srgbClr val="6D8838"/>
    <a:srgbClr val="F2F2F2"/>
    <a:srgbClr val="DDDDDD"/>
    <a:srgbClr val="EAEAEA"/>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481" autoAdjust="0"/>
    <p:restoredTop sz="93813" autoAdjust="0"/>
  </p:normalViewPr>
  <p:slideViewPr>
    <p:cSldViewPr snapToObjects="1">
      <p:cViewPr varScale="1">
        <p:scale>
          <a:sx n="74" d="100"/>
          <a:sy n="74" d="100"/>
        </p:scale>
        <p:origin x="171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46"/>
    </p:cViewPr>
  </p:sorterViewPr>
  <p:notesViewPr>
    <p:cSldViewPr snapToObjects="1" showGuides="1">
      <p:cViewPr varScale="1">
        <p:scale>
          <a:sx n="38" d="100"/>
          <a:sy n="38" d="100"/>
        </p:scale>
        <p:origin x="-2328" y="-77"/>
      </p:cViewPr>
      <p:guideLst>
        <p:guide orient="horz" pos="2880"/>
        <p:guide pos="21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users\lsotot\Desktop\Nueva%20carpeta\Anexo1_UGC_II_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users\lsotot\Desktop\Nueva%20carpeta\Anexo1_UGC_II_20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users\lsotot\Desktop\Nueva%20carpeta\Anexo1_UGC_II_2021.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[Anexo1_UGC_II_2021.xlsx]Pivot!TablaDinámica2</c:name>
    <c:fmtId val="-1"/>
  </c:pivotSource>
  <c:chart>
    <c:autoTitleDeleted val="1"/>
    <c:pivotFmts>
      <c:pivotFmt>
        <c:idx val="0"/>
        <c:spPr>
          <a:solidFill>
            <a:schemeClr val="accent2"/>
          </a:solidFill>
          <a:ln w="19050">
            <a:solidFill>
              <a:schemeClr val="lt1"/>
            </a:solidFill>
          </a:ln>
          <a:effectLst/>
        </c:spPr>
        <c:marker>
          <c:symbol val="none"/>
        </c:marker>
      </c:pivotFmt>
      <c:pivotFmt>
        <c:idx val="1"/>
        <c:spPr>
          <a:solidFill>
            <a:schemeClr val="accent2"/>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2"/>
        <c:spPr>
          <a:solidFill>
            <a:schemeClr val="accent2"/>
          </a:solidFill>
          <a:ln w="19050">
            <a:solidFill>
              <a:schemeClr val="lt1"/>
            </a:solidFill>
          </a:ln>
          <a:effectLst/>
        </c:spPr>
      </c:pivotFmt>
      <c:pivotFmt>
        <c:idx val="3"/>
        <c:spPr>
          <a:solidFill>
            <a:schemeClr val="accent2"/>
          </a:solidFill>
          <a:ln w="19050">
            <a:solidFill>
              <a:schemeClr val="lt1"/>
            </a:solidFill>
          </a:ln>
          <a:effectLst/>
        </c:spPr>
      </c:pivotFmt>
      <c:pivotFmt>
        <c:idx val="4"/>
        <c:spPr>
          <a:solidFill>
            <a:schemeClr val="accent2"/>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5"/>
        <c:spPr>
          <a:solidFill>
            <a:schemeClr val="accent2"/>
          </a:solidFill>
          <a:ln w="19050">
            <a:solidFill>
              <a:schemeClr val="lt1"/>
            </a:solidFill>
          </a:ln>
          <a:effectLst/>
        </c:spPr>
      </c:pivotFmt>
      <c:pivotFmt>
        <c:idx val="6"/>
        <c:spPr>
          <a:solidFill>
            <a:schemeClr val="accent2"/>
          </a:solidFill>
          <a:ln w="19050">
            <a:solidFill>
              <a:schemeClr val="lt1"/>
            </a:solidFill>
          </a:ln>
          <a:effectLst/>
        </c:spPr>
      </c:pivotFmt>
      <c:pivotFmt>
        <c:idx val="7"/>
        <c:spPr>
          <a:solidFill>
            <a:schemeClr val="accent2"/>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8"/>
        <c:spPr>
          <a:solidFill>
            <a:schemeClr val="accent2"/>
          </a:solidFill>
          <a:ln w="19050">
            <a:solidFill>
              <a:schemeClr val="lt1"/>
            </a:solidFill>
          </a:ln>
          <a:effectLst/>
        </c:spPr>
      </c:pivotFmt>
      <c:pivotFmt>
        <c:idx val="9"/>
        <c:spPr>
          <a:solidFill>
            <a:schemeClr val="accent2"/>
          </a:solidFill>
          <a:ln w="19050">
            <a:solidFill>
              <a:schemeClr val="lt1"/>
            </a:solidFill>
          </a:ln>
          <a:effectLst/>
        </c:spPr>
      </c:pivotFmt>
      <c:pivotFmt>
        <c:idx val="10"/>
        <c:spPr>
          <a:solidFill>
            <a:schemeClr val="accent2"/>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11"/>
        <c:spPr>
          <a:solidFill>
            <a:schemeClr val="accent2"/>
          </a:solidFill>
          <a:ln w="19050">
            <a:solidFill>
              <a:schemeClr val="lt1"/>
            </a:solidFill>
          </a:ln>
          <a:effectLst/>
        </c:spPr>
      </c:pivotFmt>
      <c:pivotFmt>
        <c:idx val="12"/>
        <c:spPr>
          <a:solidFill>
            <a:schemeClr val="accent2"/>
          </a:solidFill>
          <a:ln w="19050">
            <a:solidFill>
              <a:schemeClr val="lt1"/>
            </a:solidFill>
          </a:ln>
          <a:effectLst/>
        </c:spPr>
      </c:pivotFmt>
      <c:pivotFmt>
        <c:idx val="13"/>
        <c:spPr>
          <a:solidFill>
            <a:schemeClr val="accent2"/>
          </a:solidFill>
          <a:ln w="19050">
            <a:solidFill>
              <a:schemeClr val="lt1"/>
            </a:solidFill>
          </a:ln>
          <a:effectLst/>
        </c:spPr>
      </c:pivotFmt>
      <c:pivotFmt>
        <c:idx val="14"/>
        <c:spPr>
          <a:solidFill>
            <a:schemeClr val="accent2"/>
          </a:solidFill>
          <a:ln w="19050">
            <a:solidFill>
              <a:schemeClr val="lt1"/>
            </a:solidFill>
          </a:ln>
          <a:effectLst/>
        </c:spPr>
      </c:pivotFmt>
      <c:pivotFmt>
        <c:idx val="15"/>
        <c:spPr>
          <a:solidFill>
            <a:schemeClr val="accent2"/>
          </a:solidFill>
          <a:ln w="19050">
            <a:solidFill>
              <a:schemeClr val="lt1"/>
            </a:solidFill>
          </a:ln>
          <a:effectLst/>
        </c:spPr>
      </c:pivotFmt>
      <c:pivotFmt>
        <c:idx val="16"/>
        <c:spPr>
          <a:solidFill>
            <a:schemeClr val="accent2"/>
          </a:solidFill>
          <a:ln w="19050">
            <a:solidFill>
              <a:schemeClr val="lt1"/>
            </a:solidFill>
          </a:ln>
          <a:effectLst/>
        </c:spPr>
      </c:pivotFmt>
      <c:pivotFmt>
        <c:idx val="17"/>
        <c:spPr>
          <a:solidFill>
            <a:schemeClr val="accent2"/>
          </a:solidFill>
          <a:ln w="19050">
            <a:solidFill>
              <a:schemeClr val="lt1"/>
            </a:solidFill>
          </a:ln>
          <a:effectLst/>
        </c:spPr>
      </c:pivotFmt>
      <c:pivotFmt>
        <c:idx val="18"/>
        <c:spPr>
          <a:solidFill>
            <a:schemeClr val="accent2"/>
          </a:solidFill>
          <a:ln w="19050">
            <a:solidFill>
              <a:schemeClr val="lt1"/>
            </a:solidFill>
          </a:ln>
          <a:effectLst/>
        </c:spPr>
      </c:pivotFmt>
      <c:pivotFmt>
        <c:idx val="19"/>
        <c:spPr>
          <a:solidFill>
            <a:schemeClr val="accent2"/>
          </a:solidFill>
          <a:ln w="19050">
            <a:solidFill>
              <a:schemeClr val="lt1"/>
            </a:solidFill>
          </a:ln>
          <a:effectLst/>
        </c:spPr>
      </c:pivotFmt>
      <c:pivotFmt>
        <c:idx val="20"/>
        <c:spPr>
          <a:solidFill>
            <a:schemeClr val="accent2"/>
          </a:solidFill>
          <a:ln w="19050">
            <a:solidFill>
              <a:schemeClr val="lt1"/>
            </a:solidFill>
          </a:ln>
          <a:effectLst/>
        </c:spPr>
      </c:pivotFmt>
      <c:pivotFmt>
        <c:idx val="21"/>
        <c:spPr>
          <a:solidFill>
            <a:schemeClr val="accent2"/>
          </a:solidFill>
          <a:ln w="19050">
            <a:solidFill>
              <a:schemeClr val="lt1"/>
            </a:solidFill>
          </a:ln>
          <a:effectLst/>
        </c:spPr>
      </c:pivotFmt>
      <c:pivotFmt>
        <c:idx val="22"/>
        <c:spPr>
          <a:solidFill>
            <a:schemeClr val="accent2"/>
          </a:solidFill>
          <a:ln w="19050">
            <a:solidFill>
              <a:schemeClr val="lt1"/>
            </a:solidFill>
          </a:ln>
          <a:effectLst/>
        </c:spPr>
      </c:pivotFmt>
      <c:pivotFmt>
        <c:idx val="23"/>
        <c:spPr>
          <a:solidFill>
            <a:schemeClr val="accent2"/>
          </a:solidFill>
          <a:ln w="19050">
            <a:solidFill>
              <a:schemeClr val="lt1"/>
            </a:solidFill>
          </a:ln>
          <a:effectLst/>
        </c:spPr>
      </c:pivotFmt>
      <c:pivotFmt>
        <c:idx val="24"/>
        <c:spPr>
          <a:solidFill>
            <a:schemeClr val="accent2"/>
          </a:solidFill>
          <a:ln w="19050">
            <a:solidFill>
              <a:schemeClr val="lt1"/>
            </a:solidFill>
          </a:ln>
          <a:effectLst/>
        </c:spPr>
      </c:pivotFmt>
      <c:pivotFmt>
        <c:idx val="25"/>
        <c:spPr>
          <a:solidFill>
            <a:schemeClr val="accent2"/>
          </a:solidFill>
          <a:ln w="19050">
            <a:solidFill>
              <a:schemeClr val="lt1"/>
            </a:solidFill>
          </a:ln>
          <a:effectLst/>
        </c:spPr>
      </c:pivotFmt>
      <c:pivotFmt>
        <c:idx val="26"/>
        <c:spPr>
          <a:solidFill>
            <a:schemeClr val="accent2"/>
          </a:solidFill>
          <a:ln w="19050">
            <a:solidFill>
              <a:schemeClr val="lt1"/>
            </a:solidFill>
          </a:ln>
          <a:effectLst/>
        </c:spPr>
      </c:pivotFmt>
      <c:pivotFmt>
        <c:idx val="27"/>
        <c:spPr>
          <a:solidFill>
            <a:schemeClr val="accent2"/>
          </a:solidFill>
          <a:ln w="19050">
            <a:solidFill>
              <a:schemeClr val="lt1"/>
            </a:solidFill>
          </a:ln>
          <a:effectLst/>
        </c:spPr>
      </c:pivotFmt>
      <c:pivotFmt>
        <c:idx val="28"/>
        <c:spPr>
          <a:solidFill>
            <a:schemeClr val="accent2"/>
          </a:solidFill>
          <a:ln w="19050">
            <a:solidFill>
              <a:schemeClr val="lt1"/>
            </a:solidFill>
          </a:ln>
          <a:effectLst/>
        </c:spPr>
      </c:pivotFmt>
      <c:pivotFmt>
        <c:idx val="29"/>
        <c:spPr>
          <a:solidFill>
            <a:schemeClr val="accent2"/>
          </a:solidFill>
          <a:ln w="19050">
            <a:solidFill>
              <a:schemeClr val="lt1"/>
            </a:solidFill>
          </a:ln>
          <a:effectLst/>
        </c:spPr>
      </c:pivotFmt>
      <c:pivotFmt>
        <c:idx val="30"/>
        <c:spPr>
          <a:solidFill>
            <a:schemeClr val="accent2"/>
          </a:solidFill>
          <a:ln w="19050">
            <a:solidFill>
              <a:schemeClr val="lt1"/>
            </a:solidFill>
          </a:ln>
          <a:effectLst/>
        </c:spPr>
      </c:pivotFmt>
      <c:pivotFmt>
        <c:idx val="31"/>
        <c:spPr>
          <a:solidFill>
            <a:schemeClr val="accent2"/>
          </a:solidFill>
          <a:ln w="19050">
            <a:solidFill>
              <a:schemeClr val="lt1"/>
            </a:solidFill>
          </a:ln>
          <a:effectLst/>
        </c:spPr>
      </c:pivotFmt>
      <c:pivotFmt>
        <c:idx val="32"/>
        <c:spPr>
          <a:solidFill>
            <a:schemeClr val="accent2"/>
          </a:solidFill>
          <a:ln w="19050">
            <a:solidFill>
              <a:schemeClr val="lt1"/>
            </a:solidFill>
          </a:ln>
          <a:effectLst/>
        </c:spPr>
      </c:pivotFmt>
      <c:pivotFmt>
        <c:idx val="33"/>
        <c:spPr>
          <a:solidFill>
            <a:schemeClr val="accent2"/>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34"/>
        <c:spPr>
          <a:solidFill>
            <a:schemeClr val="accent2"/>
          </a:solidFill>
          <a:ln w="19050">
            <a:solidFill>
              <a:schemeClr val="lt1"/>
            </a:solidFill>
          </a:ln>
          <a:effectLst/>
        </c:spPr>
      </c:pivotFmt>
      <c:pivotFmt>
        <c:idx val="35"/>
        <c:spPr>
          <a:solidFill>
            <a:schemeClr val="accent2"/>
          </a:solidFill>
          <a:ln w="19050">
            <a:solidFill>
              <a:schemeClr val="lt1"/>
            </a:solidFill>
          </a:ln>
          <a:effectLst/>
        </c:spPr>
      </c:pivotFmt>
      <c:pivotFmt>
        <c:idx val="36"/>
        <c:spPr>
          <a:solidFill>
            <a:schemeClr val="accent2"/>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37"/>
        <c:spPr>
          <a:solidFill>
            <a:schemeClr val="accent2"/>
          </a:solidFill>
          <a:ln w="19050">
            <a:solidFill>
              <a:schemeClr val="lt1"/>
            </a:solidFill>
          </a:ln>
          <a:effectLst/>
        </c:spPr>
      </c:pivotFmt>
      <c:pivotFmt>
        <c:idx val="38"/>
        <c:spPr>
          <a:solidFill>
            <a:schemeClr val="accent2"/>
          </a:solidFill>
          <a:ln w="19050">
            <a:solidFill>
              <a:schemeClr val="lt1"/>
            </a:solidFill>
          </a:ln>
          <a:effectLst/>
        </c:spPr>
      </c:pivotFmt>
    </c:pivotFmts>
    <c:plotArea>
      <c:layout/>
      <c:doughnutChart>
        <c:varyColors val="1"/>
        <c:ser>
          <c:idx val="0"/>
          <c:order val="0"/>
          <c:tx>
            <c:strRef>
              <c:f>Pivot!$B$3</c:f>
              <c:strCache>
                <c:ptCount val="1"/>
                <c:pt idx="0">
                  <c:v>Total</c:v>
                </c:pt>
              </c:strCache>
            </c:strRef>
          </c:tx>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1423-43C0-8CD1-69CC1DCB4BE8}"/>
              </c:ext>
            </c:extLst>
          </c:dPt>
          <c:dPt>
            <c:idx val="1"/>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3-1423-43C0-8CD1-69CC1DCB4BE8}"/>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Pivot!$A$4:$A$6</c:f>
              <c:strCache>
                <c:ptCount val="2"/>
                <c:pt idx="0">
                  <c:v>Plan de Trabajo</c:v>
                </c:pt>
                <c:pt idx="1">
                  <c:v>Adicional</c:v>
                </c:pt>
              </c:strCache>
            </c:strRef>
          </c:cat>
          <c:val>
            <c:numRef>
              <c:f>Pivot!$B$4:$B$6</c:f>
              <c:numCache>
                <c:formatCode>General</c:formatCode>
                <c:ptCount val="2"/>
                <c:pt idx="0">
                  <c:v>29</c:v>
                </c:pt>
                <c:pt idx="1">
                  <c:v>7</c:v>
                </c:pt>
              </c:numCache>
            </c:numRef>
          </c:val>
          <c:extLst xmlns:c16r2="http://schemas.microsoft.com/office/drawing/2015/06/chart">
            <c:ext xmlns:c16="http://schemas.microsoft.com/office/drawing/2014/chart" uri="{C3380CC4-5D6E-409C-BE32-E72D297353CC}">
              <c16:uniqueId val="{00000004-1423-43C0-8CD1-69CC1DCB4BE8}"/>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1657944259112074"/>
          <c:y val="0.20301126453448234"/>
          <c:w val="0.356817246105957"/>
          <c:h val="0.4957764899558851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noFill/>
    <a:ln w="9525" cap="flat" cmpd="sng" algn="ctr">
      <a:noFill/>
      <a:round/>
    </a:ln>
    <a:effectLst/>
  </c:spPr>
  <c:txPr>
    <a:bodyPr/>
    <a:lstStyle/>
    <a:p>
      <a:pPr>
        <a:defRPr sz="1800"/>
      </a:pPr>
      <a:endParaRPr lang="es-CR"/>
    </a:p>
  </c:txPr>
  <c:externalData r:id="rId3">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[Anexo1_UGC_II_2021.xlsx]Pivot!TablaDinámica3</c:name>
    <c:fmtId val="-1"/>
  </c:pivotSource>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s-CR"/>
              <a:t>Cumplimiento de Cronogramas Previstos</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s-CR"/>
        </a:p>
      </c:txPr>
    </c:title>
    <c:autoTitleDeleted val="0"/>
    <c:pivotFmts>
      <c:pivotFmt>
        <c:idx val="0"/>
        <c:spPr>
          <a:solidFill>
            <a:schemeClr val="accent2"/>
          </a:solidFill>
          <a:ln>
            <a:noFill/>
          </a:ln>
          <a:effectLst/>
        </c:spPr>
        <c:marker>
          <c:symbol val="none"/>
        </c:marker>
      </c:pivotFmt>
      <c:pivotFmt>
        <c:idx val="1"/>
        <c:spPr>
          <a:solidFill>
            <a:schemeClr val="accent2"/>
          </a:solidFill>
          <a:ln>
            <a:noFill/>
          </a:ln>
          <a:effectLst/>
        </c:spPr>
        <c:marker>
          <c:symbol val="none"/>
        </c:marker>
      </c:pivotFmt>
      <c:pivotFmt>
        <c:idx val="2"/>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2"/>
          </a:solidFill>
          <a:ln>
            <a:noFill/>
          </a:ln>
          <a:effectLst/>
        </c:spPr>
        <c:marker>
          <c:symbol val="none"/>
        </c:marker>
      </c:pivotFmt>
      <c:pivotFmt>
        <c:idx val="5"/>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
        <c:dLbl>
          <c:idx val="0"/>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
        <c:spPr>
          <a:solidFill>
            <a:schemeClr val="accent2"/>
          </a:solidFill>
          <a:ln>
            <a:noFill/>
          </a:ln>
          <a:effectLst/>
        </c:spPr>
        <c:marker>
          <c:symbol val="none"/>
        </c:marker>
      </c:pivotFmt>
      <c:pivotFmt>
        <c:idx val="14"/>
        <c:spPr>
          <a:solidFill>
            <a:schemeClr val="accent2"/>
          </a:solidFill>
          <a:ln>
            <a:noFill/>
          </a:ln>
          <a:effectLst/>
        </c:spPr>
        <c:marker>
          <c:symbol val="none"/>
        </c:marker>
      </c:pivotFmt>
      <c:pivotFmt>
        <c:idx val="15"/>
        <c:spPr>
          <a:solidFill>
            <a:schemeClr val="accent2"/>
          </a:solidFill>
          <a:ln>
            <a:noFill/>
          </a:ln>
          <a:effectLst/>
        </c:spPr>
        <c:marker>
          <c:symbol val="none"/>
        </c:marker>
      </c:pivotFmt>
      <c:pivotFmt>
        <c:idx val="16"/>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7"/>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8"/>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9"/>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0"/>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1"/>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2"/>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3"/>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4"/>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5"/>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6"/>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7"/>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8"/>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9"/>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0"/>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1"/>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2"/>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3"/>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4"/>
        <c:spPr>
          <a:solidFill>
            <a:schemeClr val="accent2"/>
          </a:solidFill>
          <a:ln>
            <a:no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5"/>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6"/>
        <c:spPr>
          <a:solidFill>
            <a:schemeClr val="accent2"/>
          </a:solidFill>
          <a:ln>
            <a:noFill/>
          </a:ln>
          <a:effectLst/>
        </c:spPr>
        <c:marker>
          <c:symbol val="none"/>
        </c:marker>
      </c:pivotFmt>
      <c:pivotFmt>
        <c:idx val="37"/>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8"/>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9"/>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0"/>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1"/>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2"/>
        <c:spPr>
          <a:solidFill>
            <a:schemeClr val="accent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col"/>
        <c:grouping val="clustered"/>
        <c:varyColors val="0"/>
        <c:ser>
          <c:idx val="0"/>
          <c:order val="0"/>
          <c:tx>
            <c:strRef>
              <c:f>Pivot!$J$3:$J$4</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Pivot!$I$5:$I$11</c:f>
              <c:multiLvlStrCache>
                <c:ptCount val="4"/>
                <c:lvl>
                  <c:pt idx="0">
                    <c:v>En Ejecución</c:v>
                  </c:pt>
                  <c:pt idx="1">
                    <c:v>Concluido</c:v>
                  </c:pt>
                  <c:pt idx="2">
                    <c:v>En Ejecución</c:v>
                  </c:pt>
                  <c:pt idx="3">
                    <c:v>Suspendido</c:v>
                  </c:pt>
                </c:lvl>
                <c:lvl>
                  <c:pt idx="0">
                    <c:v>Plan de Trabajo</c:v>
                  </c:pt>
                  <c:pt idx="2">
                    <c:v>Adicional</c:v>
                  </c:pt>
                </c:lvl>
              </c:multiLvlStrCache>
            </c:multiLvlStrRef>
          </c:cat>
          <c:val>
            <c:numRef>
              <c:f>Pivot!$J$5:$J$11</c:f>
              <c:numCache>
                <c:formatCode>General</c:formatCode>
                <c:ptCount val="4"/>
                <c:pt idx="0">
                  <c:v>9</c:v>
                </c:pt>
                <c:pt idx="3">
                  <c:v>1</c:v>
                </c:pt>
              </c:numCache>
            </c:numRef>
          </c:val>
          <c:extLst xmlns:c16r2="http://schemas.microsoft.com/office/drawing/2015/06/chart">
            <c:ext xmlns:c16="http://schemas.microsoft.com/office/drawing/2014/chart" uri="{C3380CC4-5D6E-409C-BE32-E72D297353CC}">
              <c16:uniqueId val="{00000000-6E8C-45DF-872E-063C6646BB7D}"/>
            </c:ext>
          </c:extLst>
        </c:ser>
        <c:ser>
          <c:idx val="1"/>
          <c:order val="1"/>
          <c:tx>
            <c:strRef>
              <c:f>Pivot!$K$3:$K$4</c:f>
              <c:strCache>
                <c:ptCount val="1"/>
                <c:pt idx="0">
                  <c:v>SI</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Pivot!$I$5:$I$11</c:f>
              <c:multiLvlStrCache>
                <c:ptCount val="4"/>
                <c:lvl>
                  <c:pt idx="0">
                    <c:v>En Ejecución</c:v>
                  </c:pt>
                  <c:pt idx="1">
                    <c:v>Concluido</c:v>
                  </c:pt>
                  <c:pt idx="2">
                    <c:v>En Ejecución</c:v>
                  </c:pt>
                  <c:pt idx="3">
                    <c:v>Suspendido</c:v>
                  </c:pt>
                </c:lvl>
                <c:lvl>
                  <c:pt idx="0">
                    <c:v>Plan de Trabajo</c:v>
                  </c:pt>
                  <c:pt idx="2">
                    <c:v>Adicional</c:v>
                  </c:pt>
                </c:lvl>
              </c:multiLvlStrCache>
            </c:multiLvlStrRef>
          </c:cat>
          <c:val>
            <c:numRef>
              <c:f>Pivot!$K$5:$K$11</c:f>
              <c:numCache>
                <c:formatCode>General</c:formatCode>
                <c:ptCount val="4"/>
                <c:pt idx="0">
                  <c:v>15</c:v>
                </c:pt>
                <c:pt idx="1">
                  <c:v>5</c:v>
                </c:pt>
                <c:pt idx="2">
                  <c:v>5</c:v>
                </c:pt>
                <c:pt idx="3">
                  <c:v>1</c:v>
                </c:pt>
              </c:numCache>
            </c:numRef>
          </c:val>
          <c:extLst xmlns:c16r2="http://schemas.microsoft.com/office/drawing/2015/06/chart">
            <c:ext xmlns:c16="http://schemas.microsoft.com/office/drawing/2014/chart" uri="{C3380CC4-5D6E-409C-BE32-E72D297353CC}">
              <c16:uniqueId val="{00000001-6E8C-45DF-872E-063C6646BB7D}"/>
            </c:ext>
          </c:extLst>
        </c:ser>
        <c:dLbls>
          <c:dLblPos val="outEnd"/>
          <c:showLegendKey val="0"/>
          <c:showVal val="1"/>
          <c:showCatName val="0"/>
          <c:showSerName val="0"/>
          <c:showPercent val="0"/>
          <c:showBubbleSize val="0"/>
        </c:dLbls>
        <c:gapWidth val="150"/>
        <c:axId val="1536819840"/>
        <c:axId val="1536820384"/>
      </c:barChart>
      <c:catAx>
        <c:axId val="153681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CR"/>
          </a:p>
        </c:txPr>
        <c:crossAx val="1536820384"/>
        <c:crosses val="autoZero"/>
        <c:auto val="1"/>
        <c:lblAlgn val="ctr"/>
        <c:lblOffset val="100"/>
        <c:noMultiLvlLbl val="0"/>
      </c:catAx>
      <c:valAx>
        <c:axId val="1536820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CR"/>
          </a:p>
        </c:txPr>
        <c:crossAx val="153681984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noFill/>
    <a:ln w="9525" cap="flat" cmpd="sng" algn="ctr">
      <a:noFill/>
      <a:round/>
    </a:ln>
    <a:effectLst/>
  </c:spPr>
  <c:txPr>
    <a:bodyPr/>
    <a:lstStyle/>
    <a:p>
      <a:pPr>
        <a:defRPr sz="1400"/>
      </a:pPr>
      <a:endParaRPr lang="es-CR"/>
    </a:p>
  </c:txPr>
  <c:externalData r:id="rId3">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[Anexo1_UGC_II_2021.xlsx]Pivot!TablaDinámica4</c:name>
    <c:fmtId val="-1"/>
  </c:pivotSource>
  <c:chart>
    <c:autoTitleDeleted val="1"/>
    <c:pivotFmts>
      <c:pivotFmt>
        <c:idx val="0"/>
        <c:spPr>
          <a:solidFill>
            <a:schemeClr val="accent1"/>
          </a:solidFill>
          <a:ln w="19050">
            <a:solidFill>
              <a:schemeClr val="lt1"/>
            </a:solidFill>
          </a:ln>
          <a:effectLst/>
        </c:spPr>
        <c:marker>
          <c:symbol val="none"/>
        </c:marker>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1"/>
          <c:showBubbleSize val="0"/>
          <c:separator>
</c:separator>
          <c:extLst xmlns:c16r2="http://schemas.microsoft.com/office/drawing/2015/06/char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0"/>
          <c:showCatName val="0"/>
          <c:showSerName val="0"/>
          <c:showPercent val="1"/>
          <c:showBubbleSize val="0"/>
          <c:extLst xmlns:c16r2="http://schemas.microsoft.com/office/drawing/2015/06/chart">
            <c:ext xmlns:c15="http://schemas.microsoft.com/office/drawing/2012/chart" uri="{CE6537A1-D6FC-4f65-9D91-7224C49458BB}"/>
          </c:extLst>
        </c:dLbl>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
        <c:idx val="21"/>
        <c:spPr>
          <a:solidFill>
            <a:schemeClr val="accent1"/>
          </a:solidFill>
          <a:ln w="19050">
            <a:solidFill>
              <a:schemeClr val="lt1"/>
            </a:solidFill>
          </a:ln>
          <a:effectLst/>
        </c:spPr>
      </c:pivotFmt>
      <c:pivotFmt>
        <c:idx val="22"/>
        <c:spPr>
          <a:solidFill>
            <a:schemeClr val="accent1"/>
          </a:solidFill>
          <a:ln w="19050">
            <a:solidFill>
              <a:schemeClr val="lt1"/>
            </a:solidFill>
          </a:ln>
          <a:effectLst/>
        </c:spPr>
      </c:pivotFmt>
      <c:pivotFmt>
        <c:idx val="23"/>
        <c:spPr>
          <a:solidFill>
            <a:schemeClr val="accent1"/>
          </a:solidFill>
          <a:ln w="19050">
            <a:solidFill>
              <a:schemeClr val="lt1"/>
            </a:solidFill>
          </a:ln>
          <a:effectLst/>
        </c:spPr>
      </c:pivotFmt>
      <c:pivotFmt>
        <c:idx val="24"/>
        <c:spPr>
          <a:solidFill>
            <a:schemeClr val="accent1"/>
          </a:solidFill>
          <a:ln w="19050">
            <a:solidFill>
              <a:schemeClr val="lt1"/>
            </a:solidFill>
          </a:ln>
          <a:effectLst/>
        </c:spPr>
      </c:pivotFmt>
      <c:pivotFmt>
        <c:idx val="25"/>
        <c:spPr>
          <a:solidFill>
            <a:schemeClr val="accent1"/>
          </a:solidFill>
          <a:ln w="19050">
            <a:solidFill>
              <a:schemeClr val="lt1"/>
            </a:solidFill>
          </a:ln>
          <a:effectLst/>
        </c:spPr>
      </c:pivotFmt>
      <c:pivotFmt>
        <c:idx val="26"/>
        <c:spPr>
          <a:solidFill>
            <a:schemeClr val="accent1"/>
          </a:solidFill>
          <a:ln w="19050">
            <a:solidFill>
              <a:schemeClr val="lt1"/>
            </a:solidFill>
          </a:ln>
          <a:effectLst/>
        </c:spPr>
      </c:pivotFmt>
      <c:pivotFmt>
        <c:idx val="27"/>
        <c:spPr>
          <a:solidFill>
            <a:schemeClr val="accent1"/>
          </a:solidFill>
          <a:ln w="19050">
            <a:solidFill>
              <a:schemeClr val="lt1"/>
            </a:solidFill>
          </a:ln>
          <a:effectLst/>
        </c:spPr>
      </c:pivotFmt>
      <c:pivotFmt>
        <c:idx val="28"/>
        <c:spPr>
          <a:solidFill>
            <a:schemeClr val="accent1"/>
          </a:solidFill>
          <a:ln w="19050">
            <a:solidFill>
              <a:schemeClr val="lt1"/>
            </a:solidFill>
          </a:ln>
          <a:effectLst/>
        </c:spPr>
      </c:pivotFmt>
      <c:pivotFmt>
        <c:idx val="29"/>
        <c:spPr>
          <a:solidFill>
            <a:schemeClr val="accent1"/>
          </a:solidFill>
          <a:ln w="19050">
            <a:solidFill>
              <a:schemeClr val="lt1"/>
            </a:solidFill>
          </a:ln>
          <a:effectLst/>
        </c:spPr>
      </c:pivotFmt>
      <c:pivotFmt>
        <c:idx val="30"/>
        <c:spPr>
          <a:solidFill>
            <a:schemeClr val="accent1"/>
          </a:solidFill>
          <a:ln w="19050">
            <a:solidFill>
              <a:schemeClr val="lt1"/>
            </a:solidFill>
          </a:ln>
          <a:effectLst/>
        </c:spPr>
      </c:pivotFmt>
      <c:pivotFmt>
        <c:idx val="31"/>
        <c:spPr>
          <a:solidFill>
            <a:schemeClr val="accent1"/>
          </a:solidFill>
          <a:ln w="19050">
            <a:solidFill>
              <a:schemeClr val="lt1"/>
            </a:solidFill>
          </a:ln>
          <a:effectLst/>
        </c:spPr>
      </c:pivotFmt>
      <c:pivotFmt>
        <c:idx val="32"/>
        <c:spPr>
          <a:solidFill>
            <a:schemeClr val="accent1"/>
          </a:solidFill>
          <a:ln w="19050">
            <a:solidFill>
              <a:schemeClr val="lt1"/>
            </a:solidFill>
          </a:ln>
          <a:effectLst/>
        </c:spPr>
      </c:pivotFmt>
      <c:pivotFmt>
        <c:idx val="33"/>
        <c:spPr>
          <a:solidFill>
            <a:schemeClr val="accent1"/>
          </a:solidFill>
          <a:ln w="19050">
            <a:solidFill>
              <a:schemeClr val="lt1"/>
            </a:solidFill>
          </a:ln>
          <a:effectLst/>
        </c:spPr>
      </c:pivotFmt>
      <c:pivotFmt>
        <c:idx val="34"/>
        <c:spPr>
          <a:solidFill>
            <a:schemeClr val="accent1"/>
          </a:solidFill>
          <a:ln w="19050">
            <a:solidFill>
              <a:schemeClr val="lt1"/>
            </a:solidFill>
          </a:ln>
          <a:effectLst/>
        </c:spPr>
      </c:pivotFmt>
      <c:pivotFmt>
        <c:idx val="35"/>
        <c:spPr>
          <a:solidFill>
            <a:schemeClr val="accent1"/>
          </a:solidFill>
          <a:ln w="19050">
            <a:solidFill>
              <a:schemeClr val="lt1"/>
            </a:solidFill>
          </a:ln>
          <a:effectLst/>
        </c:spPr>
      </c:pivotFmt>
      <c:pivotFmt>
        <c:idx val="36"/>
        <c:spPr>
          <a:solidFill>
            <a:schemeClr val="accent1"/>
          </a:solidFill>
          <a:ln w="19050">
            <a:solidFill>
              <a:schemeClr val="lt1"/>
            </a:solidFill>
          </a:ln>
          <a:effectLst/>
        </c:spPr>
      </c:pivotFmt>
      <c:pivotFmt>
        <c:idx val="37"/>
        <c:spPr>
          <a:solidFill>
            <a:schemeClr val="accent1"/>
          </a:solidFill>
          <a:ln w="19050">
            <a:solidFill>
              <a:schemeClr val="lt1"/>
            </a:solidFill>
          </a:ln>
          <a:effectLst/>
        </c:spPr>
      </c:pivotFmt>
      <c:pivotFmt>
        <c:idx val="38"/>
        <c:spPr>
          <a:solidFill>
            <a:schemeClr val="accent1"/>
          </a:solidFill>
          <a:ln w="19050">
            <a:solidFill>
              <a:schemeClr val="lt1"/>
            </a:solidFill>
          </a:ln>
          <a:effectLst/>
        </c:spPr>
      </c:pivotFmt>
      <c:pivotFmt>
        <c:idx val="3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0"/>
          <c:showCatName val="0"/>
          <c:showSerName val="0"/>
          <c:showPercent val="1"/>
          <c:showBubbleSize val="0"/>
          <c:extLst xmlns:c16r2="http://schemas.microsoft.com/office/drawing/2015/06/chart">
            <c:ext xmlns:c15="http://schemas.microsoft.com/office/drawing/2012/chart" uri="{CE6537A1-D6FC-4f65-9D91-7224C49458BB}"/>
          </c:extLst>
        </c:dLbl>
      </c:pivotFmt>
      <c:pivotFmt>
        <c:idx val="40"/>
        <c:spPr>
          <a:solidFill>
            <a:schemeClr val="accent1"/>
          </a:solidFill>
          <a:ln w="19050">
            <a:solidFill>
              <a:schemeClr val="lt1"/>
            </a:solidFill>
          </a:ln>
          <a:effectLst/>
        </c:spPr>
      </c:pivotFmt>
      <c:pivotFmt>
        <c:idx val="41"/>
        <c:spPr>
          <a:solidFill>
            <a:schemeClr val="accent1"/>
          </a:solidFill>
          <a:ln w="19050">
            <a:solidFill>
              <a:schemeClr val="lt1"/>
            </a:solidFill>
          </a:ln>
          <a:effectLst/>
        </c:spPr>
      </c:pivotFmt>
      <c:pivotFmt>
        <c:idx val="42"/>
        <c:spPr>
          <a:solidFill>
            <a:schemeClr val="accent1"/>
          </a:solidFill>
          <a:ln w="19050">
            <a:solidFill>
              <a:schemeClr val="lt1"/>
            </a:solidFill>
          </a:ln>
          <a:effectLst/>
        </c:spPr>
      </c:pivotFmt>
      <c:pivotFmt>
        <c:idx val="43"/>
        <c:spPr>
          <a:solidFill>
            <a:schemeClr val="accent1"/>
          </a:solidFill>
          <a:ln w="19050">
            <a:solidFill>
              <a:schemeClr val="lt1"/>
            </a:solidFill>
          </a:ln>
          <a:effectLst/>
        </c:spPr>
      </c:pivotFmt>
      <c:pivotFmt>
        <c:idx val="44"/>
        <c:spPr>
          <a:solidFill>
            <a:schemeClr val="accent1"/>
          </a:solidFill>
          <a:ln w="19050">
            <a:solidFill>
              <a:schemeClr val="lt1"/>
            </a:solidFill>
          </a:ln>
          <a:effectLst/>
        </c:spPr>
      </c:pivotFmt>
      <c:pivotFmt>
        <c:idx val="4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showLegendKey val="0"/>
          <c:showVal val="0"/>
          <c:showCatName val="0"/>
          <c:showSerName val="0"/>
          <c:showPercent val="1"/>
          <c:showBubbleSize val="0"/>
          <c:extLst xmlns:c16r2="http://schemas.microsoft.com/office/drawing/2015/06/chart">
            <c:ext xmlns:c15="http://schemas.microsoft.com/office/drawing/2012/chart" uri="{CE6537A1-D6FC-4f65-9D91-7224C49458BB}"/>
          </c:extLst>
        </c:dLbl>
      </c:pivotFmt>
      <c:pivotFmt>
        <c:idx val="46"/>
        <c:spPr>
          <a:solidFill>
            <a:schemeClr val="accent1"/>
          </a:solidFill>
          <a:ln w="19050">
            <a:solidFill>
              <a:schemeClr val="lt1"/>
            </a:solidFill>
          </a:ln>
          <a:effectLst/>
        </c:spPr>
      </c:pivotFmt>
      <c:pivotFmt>
        <c:idx val="47"/>
        <c:spPr>
          <a:solidFill>
            <a:schemeClr val="accent1"/>
          </a:solidFill>
          <a:ln w="19050">
            <a:solidFill>
              <a:schemeClr val="lt1"/>
            </a:solidFill>
          </a:ln>
          <a:effectLst/>
        </c:spPr>
      </c:pivotFmt>
      <c:pivotFmt>
        <c:idx val="48"/>
        <c:spPr>
          <a:solidFill>
            <a:schemeClr val="accent1"/>
          </a:solidFill>
          <a:ln w="19050">
            <a:solidFill>
              <a:schemeClr val="lt1"/>
            </a:solidFill>
          </a:ln>
          <a:effectLst/>
        </c:spPr>
      </c:pivotFmt>
      <c:pivotFmt>
        <c:idx val="49"/>
        <c:spPr>
          <a:solidFill>
            <a:schemeClr val="accent1"/>
          </a:solidFill>
          <a:ln w="19050">
            <a:solidFill>
              <a:schemeClr val="lt1"/>
            </a:solidFill>
          </a:ln>
          <a:effectLst/>
        </c:spPr>
      </c:pivotFmt>
      <c:pivotFmt>
        <c:idx val="50"/>
        <c:spPr>
          <a:solidFill>
            <a:schemeClr val="accent1"/>
          </a:solidFill>
          <a:ln w="19050">
            <a:solidFill>
              <a:schemeClr val="lt1"/>
            </a:solidFill>
          </a:ln>
          <a:effectLst/>
        </c:spPr>
      </c:pivotFmt>
    </c:pivotFmts>
    <c:plotArea>
      <c:layout/>
      <c:pieChart>
        <c:varyColors val="1"/>
        <c:ser>
          <c:idx val="0"/>
          <c:order val="0"/>
          <c:tx>
            <c:strRef>
              <c:f>Pivot!$P$4</c:f>
              <c:strCache>
                <c:ptCount val="1"/>
                <c:pt idx="0">
                  <c:v>Total</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3210-444B-8C84-A88B6980BF6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3210-444B-8C84-A88B6980BF6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3210-444B-8C84-A88B6980BF6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3210-444B-8C84-A88B6980BF68}"/>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3210-444B-8C84-A88B6980BF68}"/>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s-C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Pivot!$O$5:$O$10</c:f>
              <c:strCache>
                <c:ptCount val="5"/>
                <c:pt idx="0">
                  <c:v>Dependencia</c:v>
                </c:pt>
                <c:pt idx="1">
                  <c:v>Carga Laboral</c:v>
                </c:pt>
                <c:pt idx="2">
                  <c:v>Imprevistos</c:v>
                </c:pt>
                <c:pt idx="3">
                  <c:v>Suspendido</c:v>
                </c:pt>
                <c:pt idx="4">
                  <c:v>Otro</c:v>
                </c:pt>
              </c:strCache>
            </c:strRef>
          </c:cat>
          <c:val>
            <c:numRef>
              <c:f>Pivot!$P$5:$P$10</c:f>
              <c:numCache>
                <c:formatCode>General</c:formatCode>
                <c:ptCount val="5"/>
                <c:pt idx="0">
                  <c:v>3</c:v>
                </c:pt>
                <c:pt idx="1">
                  <c:v>3</c:v>
                </c:pt>
                <c:pt idx="2">
                  <c:v>2</c:v>
                </c:pt>
                <c:pt idx="3">
                  <c:v>1</c:v>
                </c:pt>
                <c:pt idx="4">
                  <c:v>1</c:v>
                </c:pt>
              </c:numCache>
            </c:numRef>
          </c:val>
          <c:extLst xmlns:c16r2="http://schemas.microsoft.com/office/drawing/2015/06/chart">
            <c:ext xmlns:c16="http://schemas.microsoft.com/office/drawing/2014/chart" uri="{C3380CC4-5D6E-409C-BE32-E72D297353CC}">
              <c16:uniqueId val="{0000000A-3210-444B-8C84-A88B6980BF68}"/>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5031837850735486"/>
          <c:y val="0.18900421168284198"/>
          <c:w val="0.24319139468745768"/>
          <c:h val="0.6071557101873893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noFill/>
    <a:ln w="9525" cap="flat" cmpd="sng" algn="ctr">
      <a:noFill/>
      <a:round/>
    </a:ln>
    <a:effectLst/>
  </c:spPr>
  <c:txPr>
    <a:bodyPr/>
    <a:lstStyle/>
    <a:p>
      <a:pPr>
        <a:defRPr sz="1800"/>
      </a:pPr>
      <a:endParaRPr lang="es-CR"/>
    </a:p>
  </c:txPr>
  <c:externalData r:id="rId3">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pivotOptions>
    </c:ext>
  </c:extLst>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sz="quarter" idx="1"/>
          </p:nvPr>
        </p:nvSpPr>
        <p:spPr>
          <a:xfrm>
            <a:off x="3953853" y="0"/>
            <a:ext cx="3024770" cy="457200"/>
          </a:xfrm>
          <a:prstGeom prst="rect">
            <a:avLst/>
          </a:prstGeom>
        </p:spPr>
        <p:txBody>
          <a:bodyPr vert="horz" lIns="91003" tIns="45502" rIns="91003" bIns="45502" rtlCol="0"/>
          <a:lstStyle>
            <a:lvl1pPr algn="r">
              <a:defRPr sz="1200"/>
            </a:lvl1pPr>
          </a:lstStyle>
          <a:p>
            <a:fld id="{4416EE8B-AFFE-46CC-A7E2-600E8A5A5E57}" type="datetimeFigureOut">
              <a:rPr lang="es-ES" smtClean="0"/>
              <a:pPr/>
              <a:t>06/10/2021</a:t>
            </a:fld>
            <a:endParaRPr lang="es-ES"/>
          </a:p>
        </p:txBody>
      </p:sp>
      <p:sp>
        <p:nvSpPr>
          <p:cNvPr id="4" name="3 Marcador de pie de página"/>
          <p:cNvSpPr>
            <a:spLocks noGrp="1"/>
          </p:cNvSpPr>
          <p:nvPr>
            <p:ph type="ftr" sz="quarter" idx="2"/>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53853" y="8685213"/>
            <a:ext cx="3024770" cy="457200"/>
          </a:xfrm>
          <a:prstGeom prst="rect">
            <a:avLst/>
          </a:prstGeom>
        </p:spPr>
        <p:txBody>
          <a:bodyPr vert="horz" lIns="91003" tIns="45502" rIns="91003" bIns="45502" rtlCol="0" anchor="b"/>
          <a:lstStyle>
            <a:lvl1pPr algn="r">
              <a:defRPr sz="1200"/>
            </a:lvl1pPr>
          </a:lstStyle>
          <a:p>
            <a:fld id="{BD43EB7E-9C31-4E6D-8AB3-82204240B4BF}" type="slidenum">
              <a:rPr lang="es-ES" smtClean="0"/>
              <a:pPr/>
              <a:t>‹Nº›</a:t>
            </a:fld>
            <a:endParaRPr lang="es-ES"/>
          </a:p>
        </p:txBody>
      </p:sp>
    </p:spTree>
    <p:extLst>
      <p:ext uri="{BB962C8B-B14F-4D97-AF65-F5344CB8AC3E}">
        <p14:creationId xmlns:p14="http://schemas.microsoft.com/office/powerpoint/2010/main" val="3543348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idx="1"/>
          </p:nvPr>
        </p:nvSpPr>
        <p:spPr>
          <a:xfrm>
            <a:off x="3953853" y="0"/>
            <a:ext cx="3024770" cy="457200"/>
          </a:xfrm>
          <a:prstGeom prst="rect">
            <a:avLst/>
          </a:prstGeom>
        </p:spPr>
        <p:txBody>
          <a:bodyPr vert="horz" lIns="91003" tIns="45502" rIns="91003" bIns="45502" rtlCol="0"/>
          <a:lstStyle>
            <a:lvl1pPr algn="r">
              <a:defRPr sz="1200"/>
            </a:lvl1pPr>
          </a:lstStyle>
          <a:p>
            <a:fld id="{E8DF0198-4C94-44B1-8978-46F73354EBE8}" type="datetimeFigureOut">
              <a:rPr lang="es-ES" smtClean="0"/>
              <a:pPr/>
              <a:t>06/10/2021</a:t>
            </a:fld>
            <a:endParaRPr lang="es-ES"/>
          </a:p>
        </p:txBody>
      </p:sp>
      <p:sp>
        <p:nvSpPr>
          <p:cNvPr id="4" name="3 Marcador de imagen de diapositiva"/>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003" tIns="45502" rIns="91003" bIns="45502" rtlCol="0" anchor="ctr"/>
          <a:lstStyle/>
          <a:p>
            <a:endParaRPr lang="es-ES"/>
          </a:p>
        </p:txBody>
      </p:sp>
      <p:sp>
        <p:nvSpPr>
          <p:cNvPr id="5" name="4 Marcador de notas"/>
          <p:cNvSpPr>
            <a:spLocks noGrp="1"/>
          </p:cNvSpPr>
          <p:nvPr>
            <p:ph type="body" sz="quarter" idx="3"/>
          </p:nvPr>
        </p:nvSpPr>
        <p:spPr>
          <a:xfrm>
            <a:off x="698024" y="4343401"/>
            <a:ext cx="5584190" cy="4114800"/>
          </a:xfrm>
          <a:prstGeom prst="rect">
            <a:avLst/>
          </a:prstGeom>
        </p:spPr>
        <p:txBody>
          <a:bodyPr vert="horz" lIns="91003" tIns="45502" rIns="91003" bIns="45502"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53853" y="8685213"/>
            <a:ext cx="3024770" cy="457200"/>
          </a:xfrm>
          <a:prstGeom prst="rect">
            <a:avLst/>
          </a:prstGeom>
        </p:spPr>
        <p:txBody>
          <a:bodyPr vert="horz" lIns="91003" tIns="45502" rIns="91003" bIns="45502" rtlCol="0" anchor="b"/>
          <a:lstStyle>
            <a:lvl1pPr algn="r">
              <a:defRPr sz="1200"/>
            </a:lvl1pPr>
          </a:lstStyle>
          <a:p>
            <a:fld id="{E3CCFBC4-9DE3-4C91-811D-3C8D2A7DD187}" type="slidenum">
              <a:rPr lang="es-ES" smtClean="0"/>
              <a:pPr/>
              <a:t>‹Nº›</a:t>
            </a:fld>
            <a:endParaRPr lang="es-ES"/>
          </a:p>
        </p:txBody>
      </p:sp>
    </p:spTree>
    <p:extLst>
      <p:ext uri="{BB962C8B-B14F-4D97-AF65-F5344CB8AC3E}">
        <p14:creationId xmlns:p14="http://schemas.microsoft.com/office/powerpoint/2010/main" val="16570800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a:t>
            </a:fld>
            <a:endParaRPr lang="es-ES"/>
          </a:p>
        </p:txBody>
      </p:sp>
    </p:spTree>
    <p:extLst>
      <p:ext uri="{BB962C8B-B14F-4D97-AF65-F5344CB8AC3E}">
        <p14:creationId xmlns:p14="http://schemas.microsoft.com/office/powerpoint/2010/main" val="130990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10</a:t>
            </a:fld>
            <a:endParaRPr lang="es-ES"/>
          </a:p>
        </p:txBody>
      </p:sp>
    </p:spTree>
    <p:extLst>
      <p:ext uri="{BB962C8B-B14F-4D97-AF65-F5344CB8AC3E}">
        <p14:creationId xmlns:p14="http://schemas.microsoft.com/office/powerpoint/2010/main" val="1088783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11</a:t>
            </a:fld>
            <a:endParaRPr lang="es-ES"/>
          </a:p>
        </p:txBody>
      </p:sp>
    </p:spTree>
    <p:extLst>
      <p:ext uri="{BB962C8B-B14F-4D97-AF65-F5344CB8AC3E}">
        <p14:creationId xmlns:p14="http://schemas.microsoft.com/office/powerpoint/2010/main" val="1270233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12</a:t>
            </a:fld>
            <a:endParaRPr lang="es-ES"/>
          </a:p>
        </p:txBody>
      </p:sp>
    </p:spTree>
    <p:extLst>
      <p:ext uri="{BB962C8B-B14F-4D97-AF65-F5344CB8AC3E}">
        <p14:creationId xmlns:p14="http://schemas.microsoft.com/office/powerpoint/2010/main" val="3189618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13</a:t>
            </a:fld>
            <a:endParaRPr lang="es-ES"/>
          </a:p>
        </p:txBody>
      </p:sp>
    </p:spTree>
    <p:extLst>
      <p:ext uri="{BB962C8B-B14F-4D97-AF65-F5344CB8AC3E}">
        <p14:creationId xmlns:p14="http://schemas.microsoft.com/office/powerpoint/2010/main" val="1730267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14</a:t>
            </a:fld>
            <a:endParaRPr lang="es-ES"/>
          </a:p>
        </p:txBody>
      </p:sp>
    </p:spTree>
    <p:extLst>
      <p:ext uri="{BB962C8B-B14F-4D97-AF65-F5344CB8AC3E}">
        <p14:creationId xmlns:p14="http://schemas.microsoft.com/office/powerpoint/2010/main" val="3272187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15</a:t>
            </a:fld>
            <a:endParaRPr lang="es-ES"/>
          </a:p>
        </p:txBody>
      </p:sp>
    </p:spTree>
    <p:extLst>
      <p:ext uri="{BB962C8B-B14F-4D97-AF65-F5344CB8AC3E}">
        <p14:creationId xmlns:p14="http://schemas.microsoft.com/office/powerpoint/2010/main" val="1733030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16</a:t>
            </a:fld>
            <a:endParaRPr lang="es-ES"/>
          </a:p>
        </p:txBody>
      </p:sp>
    </p:spTree>
    <p:extLst>
      <p:ext uri="{BB962C8B-B14F-4D97-AF65-F5344CB8AC3E}">
        <p14:creationId xmlns:p14="http://schemas.microsoft.com/office/powerpoint/2010/main" val="1911653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a:t>
            </a:fld>
            <a:endParaRPr lang="es-ES"/>
          </a:p>
        </p:txBody>
      </p:sp>
    </p:spTree>
    <p:extLst>
      <p:ext uri="{BB962C8B-B14F-4D97-AF65-F5344CB8AC3E}">
        <p14:creationId xmlns:p14="http://schemas.microsoft.com/office/powerpoint/2010/main" val="3497326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a:t>
            </a:fld>
            <a:endParaRPr lang="es-ES"/>
          </a:p>
        </p:txBody>
      </p:sp>
    </p:spTree>
    <p:extLst>
      <p:ext uri="{BB962C8B-B14F-4D97-AF65-F5344CB8AC3E}">
        <p14:creationId xmlns:p14="http://schemas.microsoft.com/office/powerpoint/2010/main" val="268717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a:t>
            </a:fld>
            <a:endParaRPr lang="es-ES"/>
          </a:p>
        </p:txBody>
      </p:sp>
    </p:spTree>
    <p:extLst>
      <p:ext uri="{BB962C8B-B14F-4D97-AF65-F5344CB8AC3E}">
        <p14:creationId xmlns:p14="http://schemas.microsoft.com/office/powerpoint/2010/main" val="474758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a:t>
            </a:fld>
            <a:endParaRPr lang="es-ES"/>
          </a:p>
        </p:txBody>
      </p:sp>
    </p:spTree>
    <p:extLst>
      <p:ext uri="{BB962C8B-B14F-4D97-AF65-F5344CB8AC3E}">
        <p14:creationId xmlns:p14="http://schemas.microsoft.com/office/powerpoint/2010/main" val="1826360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a:t>
            </a:fld>
            <a:endParaRPr lang="es-ES"/>
          </a:p>
        </p:txBody>
      </p:sp>
    </p:spTree>
    <p:extLst>
      <p:ext uri="{BB962C8B-B14F-4D97-AF65-F5344CB8AC3E}">
        <p14:creationId xmlns:p14="http://schemas.microsoft.com/office/powerpoint/2010/main" val="2239156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7</a:t>
            </a:fld>
            <a:endParaRPr lang="es-ES"/>
          </a:p>
        </p:txBody>
      </p:sp>
    </p:spTree>
    <p:extLst>
      <p:ext uri="{BB962C8B-B14F-4D97-AF65-F5344CB8AC3E}">
        <p14:creationId xmlns:p14="http://schemas.microsoft.com/office/powerpoint/2010/main" val="1841520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8</a:t>
            </a:fld>
            <a:endParaRPr lang="es-ES"/>
          </a:p>
        </p:txBody>
      </p:sp>
    </p:spTree>
    <p:extLst>
      <p:ext uri="{BB962C8B-B14F-4D97-AF65-F5344CB8AC3E}">
        <p14:creationId xmlns:p14="http://schemas.microsoft.com/office/powerpoint/2010/main" val="760865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9</a:t>
            </a:fld>
            <a:endParaRPr lang="es-ES"/>
          </a:p>
        </p:txBody>
      </p:sp>
    </p:spTree>
    <p:extLst>
      <p:ext uri="{BB962C8B-B14F-4D97-AF65-F5344CB8AC3E}">
        <p14:creationId xmlns:p14="http://schemas.microsoft.com/office/powerpoint/2010/main" val="2755078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7" name="Slide Number Placeholder 26"/>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388986A-A184-4909-9DD6-BF1D881F94F8}" type="datetime1">
              <a:rPr lang="es-ES" smtClean="0"/>
              <a:t>06/10/2021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0ECC9179-CAD8-4ED7-B509-044297F837D2}" type="datetime1">
              <a:rPr lang="es-ES" smtClean="0"/>
              <a:t>06/10/2021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r>
              <a:rPr lang="es-ES" smtClean="0"/>
              <a:t>Fecha de impresión: </a:t>
            </a:r>
            <a:fld id="{52AAA591-02E3-4C18-BDEF-FE9EE6941BBB}" type="datetime1">
              <a:rPr lang="es-ES" smtClean="0"/>
              <a:t>06/10/2021</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29704347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A5104C8-7CBE-475B-8B80-B67C85252FD5}" type="datetime1">
              <a:rPr lang="es-ES" smtClean="0"/>
              <a:t>06/10/2021</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5848246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34324A6-9A0C-4177-B095-37F18F201903}" type="datetime1">
              <a:rPr lang="es-ES" smtClean="0"/>
              <a:t>06/10/2021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401367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FA2DFC-28B1-4EF0-8854-55635D3015EE}" type="datetime1">
              <a:rPr lang="es-ES" smtClean="0"/>
              <a:t>06/10/2021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0869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E8B20B8-90A3-424D-A855-5FAB20831201}" type="datetime1">
              <a:rPr lang="es-ES" smtClean="0"/>
              <a:t>06/10/2021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915336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8F8321C-05E6-4DF0-854C-845EF57E1A78}" type="datetime1">
              <a:rPr lang="es-ES" smtClean="0"/>
              <a:t>06/10/2021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54507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D41D1F4-EDF3-4118-B9CA-4CE3412B8FA9}" type="datetime1">
              <a:rPr lang="es-ES" smtClean="0"/>
              <a:t>06/10/2021</a:t>
            </a:fld>
            <a:endParaRPr lang="es-ES"/>
          </a:p>
        </p:txBody>
      </p:sp>
      <p:sp>
        <p:nvSpPr>
          <p:cNvPr id="8" name="7 Marcador de pie de página"/>
          <p:cNvSpPr>
            <a:spLocks noGrp="1"/>
          </p:cNvSpPr>
          <p:nvPr>
            <p:ph type="ftr" sz="quarter" idx="11"/>
          </p:nvPr>
        </p:nvSpPr>
        <p:spPr/>
        <p:txBody>
          <a:bodyPr/>
          <a:lstStyle/>
          <a:p>
            <a:r>
              <a:rPr lang="es-ES" smtClean="0"/>
              <a:t>Versión: R6 - 14/11/2014</a:t>
            </a:r>
            <a:endParaRPr lang="es-ES"/>
          </a:p>
        </p:txBody>
      </p:sp>
      <p:sp>
        <p:nvSpPr>
          <p:cNvPr id="9" name="8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76180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AD0C972-A517-4560-A0F3-AE6EBCD890E6}" type="datetime1">
              <a:rPr lang="es-ES" smtClean="0"/>
              <a:t>06/10/2021</a:t>
            </a:fld>
            <a:endParaRPr lang="es-ES"/>
          </a:p>
        </p:txBody>
      </p:sp>
      <p:sp>
        <p:nvSpPr>
          <p:cNvPr id="4" name="3 Marcador de pie de página"/>
          <p:cNvSpPr>
            <a:spLocks noGrp="1"/>
          </p:cNvSpPr>
          <p:nvPr>
            <p:ph type="ftr" sz="quarter" idx="11"/>
          </p:nvPr>
        </p:nvSpPr>
        <p:spPr/>
        <p:txBody>
          <a:bodyPr/>
          <a:lstStyle/>
          <a:p>
            <a:r>
              <a:rPr lang="es-ES" smtClean="0"/>
              <a:t>Versión: R6 - 14/11/2014</a:t>
            </a:r>
            <a:endParaRPr lang="es-ES"/>
          </a:p>
        </p:txBody>
      </p:sp>
      <p:sp>
        <p:nvSpPr>
          <p:cNvPr id="5" name="4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7535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CEB463AA-3D0C-4BAE-B551-9239BA18950D}" type="datetime1">
              <a:rPr lang="es-ES" smtClean="0"/>
              <a:t>06/10/2021</a:t>
            </a:fld>
            <a:endParaRPr lang="es-ES" dirty="0"/>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1E966E-B054-4921-831F-890153A2E715}" type="datetime1">
              <a:rPr lang="es-ES" smtClean="0"/>
              <a:t>06/10/2021</a:t>
            </a:fld>
            <a:endParaRPr lang="es-ES"/>
          </a:p>
        </p:txBody>
      </p:sp>
      <p:sp>
        <p:nvSpPr>
          <p:cNvPr id="3" name="2 Marcador de pie de página"/>
          <p:cNvSpPr>
            <a:spLocks noGrp="1"/>
          </p:cNvSpPr>
          <p:nvPr>
            <p:ph type="ftr" sz="quarter" idx="11"/>
          </p:nvPr>
        </p:nvSpPr>
        <p:spPr/>
        <p:txBody>
          <a:bodyPr/>
          <a:lstStyle/>
          <a:p>
            <a:r>
              <a:rPr lang="es-ES" smtClean="0"/>
              <a:t>Versión: R6 - 14/11/2014</a:t>
            </a:r>
            <a:endParaRPr lang="es-ES"/>
          </a:p>
        </p:txBody>
      </p:sp>
      <p:sp>
        <p:nvSpPr>
          <p:cNvPr id="4" name="3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300956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DEB1B4-D806-4849-B1A1-E1D28F0DBC83}" type="datetime1">
              <a:rPr lang="es-ES" smtClean="0"/>
              <a:t>06/10/2021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35149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322F1B-9825-48C0-85C8-C4C2EB519618}" type="datetime1">
              <a:rPr lang="es-ES" smtClean="0"/>
              <a:t>06/10/2021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6857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dirty="0"/>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37633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1098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35F1C14D-5E2D-40D6-BEC7-7E7FED11E778}" type="datetime1">
              <a:rPr lang="es-ES" smtClean="0"/>
              <a:t>06/10/2021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DA44651E-989F-416E-B5CC-A4851CE8C8BD}" type="datetime1">
              <a:rPr lang="es-ES" smtClean="0"/>
              <a:t>06/10/2021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94B1D715-C23E-456B-AA07-4D7CF518A839}" type="datetime1">
              <a:rPr lang="es-ES" smtClean="0"/>
              <a:t>06/10/2021</a:t>
            </a:fld>
            <a:endParaRPr lang="es-ES"/>
          </a:p>
        </p:txBody>
      </p:sp>
      <p:sp>
        <p:nvSpPr>
          <p:cNvPr id="8" name="Footer Placeholder 7"/>
          <p:cNvSpPr>
            <a:spLocks noGrp="1"/>
          </p:cNvSpPr>
          <p:nvPr>
            <p:ph type="ftr" sz="quarter" idx="11"/>
          </p:nvPr>
        </p:nvSpPr>
        <p:spPr/>
        <p:txBody>
          <a:bodyPr/>
          <a:lstStyle/>
          <a:p>
            <a:r>
              <a:rPr lang="es-ES" smtClean="0"/>
              <a:t>Versión: R6 - 14/11/2014</a:t>
            </a:r>
            <a:endParaRPr lang="es-ES"/>
          </a:p>
        </p:txBody>
      </p:sp>
      <p:sp>
        <p:nvSpPr>
          <p:cNvPr id="9" name="Slide Number Placeholder 8"/>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r>
              <a:rPr lang="es-ES" dirty="0" smtClean="0"/>
              <a:t>Fecha de impresión</a:t>
            </a:r>
            <a:r>
              <a:rPr lang="es-ES" smtClean="0"/>
              <a:t>: </a:t>
            </a:r>
            <a:fld id="{1ABCE90B-3C5E-4D3E-92BD-9F3D9180B9EA}" type="datetime1">
              <a:rPr lang="es-ES" smtClean="0"/>
              <a:t>06/10/2021</a:t>
            </a:fld>
            <a:endParaRPr lang="es-ES" dirty="0"/>
          </a:p>
        </p:txBody>
      </p:sp>
      <p:sp>
        <p:nvSpPr>
          <p:cNvPr id="4" name="Footer Placeholder 3"/>
          <p:cNvSpPr>
            <a:spLocks noGrp="1"/>
          </p:cNvSpPr>
          <p:nvPr>
            <p:ph type="ftr" sz="quarter" idx="11"/>
          </p:nvPr>
        </p:nvSpPr>
        <p:spPr>
          <a:xfrm>
            <a:off x="3635896" y="6356350"/>
            <a:ext cx="2383904" cy="365125"/>
          </a:xfrm>
        </p:spPr>
        <p:txBody>
          <a:bodyPr/>
          <a:lstStyle/>
          <a:p>
            <a:r>
              <a:rPr lang="es-ES" smtClean="0"/>
              <a:t>Versión: R6 - 14/11/2014</a:t>
            </a:r>
            <a:endParaRPr lang="es-ES" dirty="0"/>
          </a:p>
        </p:txBody>
      </p:sp>
      <p:sp>
        <p:nvSpPr>
          <p:cNvPr id="5" name="Slide Number Placeholder 4"/>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BFD-60D0-4D20-81A2-2481AE254581}" type="datetime1">
              <a:rPr lang="es-ES" smtClean="0"/>
              <a:t>06/10/2021</a:t>
            </a:fld>
            <a:endParaRPr lang="es-ES"/>
          </a:p>
        </p:txBody>
      </p:sp>
      <p:sp>
        <p:nvSpPr>
          <p:cNvPr id="3" name="Footer Placeholder 2"/>
          <p:cNvSpPr>
            <a:spLocks noGrp="1"/>
          </p:cNvSpPr>
          <p:nvPr>
            <p:ph type="ftr" sz="quarter" idx="11"/>
          </p:nvPr>
        </p:nvSpPr>
        <p:spPr/>
        <p:txBody>
          <a:bodyPr/>
          <a:lstStyle/>
          <a:p>
            <a:r>
              <a:rPr lang="es-ES" smtClean="0"/>
              <a:t>Versión: R6 - 14/11/2014</a:t>
            </a:r>
            <a:endParaRPr lang="es-ES"/>
          </a:p>
        </p:txBody>
      </p:sp>
      <p:sp>
        <p:nvSpPr>
          <p:cNvPr id="4" name="Slide Number Placeholder 3"/>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8A3C7122-12F5-4F86-9E7F-C6F9AB9AEF30}" type="datetime1">
              <a:rPr lang="es-ES" smtClean="0"/>
              <a:t>06/10/2021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DD5839FA-7982-4179-B8C4-59DEA1A564C7}" type="datetime1">
              <a:rPr lang="es-ES" smtClean="0"/>
              <a:t>06/10/2021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577E2933-750B-4D76-BF9B-1A9D34EBAF29}"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smtClean="0"/>
              <a:t>Fecha de impresión</a:t>
            </a:r>
            <a:r>
              <a:rPr lang="es-ES" smtClean="0"/>
              <a:t>: </a:t>
            </a:r>
            <a:fld id="{ABB6C35B-15C9-4ADA-A31E-8BD1B9945545}" type="datetime1">
              <a:rPr lang="es-ES" smtClean="0"/>
              <a:t>06/10/2021</a:t>
            </a:fld>
            <a:r>
              <a:rPr lang="es-ES" smtClean="0"/>
              <a:t> </a:t>
            </a:r>
            <a:endParaRPr lang="es-ES" dirty="0"/>
          </a:p>
        </p:txBody>
      </p:sp>
      <p:sp>
        <p:nvSpPr>
          <p:cNvPr id="22" name="Footer Placeholder 21"/>
          <p:cNvSpPr>
            <a:spLocks noGrp="1"/>
          </p:cNvSpPr>
          <p:nvPr>
            <p:ph type="ftr" sz="quarter" idx="3"/>
          </p:nvPr>
        </p:nvSpPr>
        <p:spPr>
          <a:xfrm>
            <a:off x="3851920" y="6356350"/>
            <a:ext cx="216788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smtClean="0"/>
              <a:t>Versión: R6 - 14/11/2014</a:t>
            </a:r>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E2933-750B-4D76-BF9B-1A9D34EBAF29}"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transition>
    <p:fade/>
  </p:transition>
  <p:timing>
    <p:tnLst>
      <p:par>
        <p:cTn id="1" dur="indefinite" restart="never" nodeType="tmRoot"/>
      </p:par>
    </p:tnLst>
  </p:timing>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8789-FB1D-48F1-B279-8EB59489E36B}" type="datetime1">
              <a:rPr lang="es-ES" smtClean="0"/>
              <a:t>06/10/2021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Versión: R6 - 14/11/2014</a:t>
            </a: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55DB-2C2B-4058-962C-E88281323B77}" type="slidenum">
              <a:rPr lang="es-ES" smtClean="0"/>
              <a:t>‹Nº›</a:t>
            </a:fld>
            <a:endParaRPr lang="es-ES"/>
          </a:p>
        </p:txBody>
      </p:sp>
    </p:spTree>
    <p:extLst>
      <p:ext uri="{BB962C8B-B14F-4D97-AF65-F5344CB8AC3E}">
        <p14:creationId xmlns:p14="http://schemas.microsoft.com/office/powerpoint/2010/main" val="327340412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27584" y="2204864"/>
            <a:ext cx="7636271" cy="1508105"/>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Gestión de la Calidad</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 </a:t>
            </a: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a:t>
            </a: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CUATRIMESTRE 2021</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a:t>
            </a:fld>
            <a:endParaRPr lang="es-ES" dirty="0"/>
          </a:p>
        </p:txBody>
      </p:sp>
    </p:spTree>
    <p:extLst>
      <p:ext uri="{BB962C8B-B14F-4D97-AF65-F5344CB8AC3E}">
        <p14:creationId xmlns:p14="http://schemas.microsoft.com/office/powerpoint/2010/main" val="336718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10</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8631" y="706546"/>
            <a:ext cx="8229600" cy="5832366"/>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p>
          <a:p>
            <a:pPr algn="ctr">
              <a:lnSpc>
                <a:spcPct val="150000"/>
              </a:lnSpc>
            </a:pPr>
            <a:endParaRPr lang="es-ES" sz="14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Organización </a:t>
            </a:r>
            <a:r>
              <a:rPr lang="es-CR" sz="1600" dirty="0">
                <a:latin typeface="Arial" panose="020B0604020202020204" pitchFamily="34" charset="0"/>
                <a:cs typeface="Arial" panose="020B0604020202020204" pitchFamily="34" charset="0"/>
              </a:rPr>
              <a:t>de la divulgación de la encuesta de la Campaña de Salud Mental para el mes de setiembre</a:t>
            </a: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Como </a:t>
            </a:r>
            <a:r>
              <a:rPr lang="es-CR" sz="1600" dirty="0">
                <a:latin typeface="Arial" panose="020B0604020202020204" pitchFamily="34" charset="0"/>
                <a:cs typeface="Arial" panose="020B0604020202020204" pitchFamily="34" charset="0"/>
              </a:rPr>
              <a:t>apoyo a los Estudios de Clima y Cultura Organizacional Se ha trabajado en la priorización de necesidades de las unidades de acuerdo con los resultados obtenidos en el estudio efectuado en el 2019 y se han tenido reuniones con sus coordinaciones para la elaboración y puesta en práctica de los planes de acción.</a:t>
            </a: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Informe </a:t>
            </a:r>
            <a:r>
              <a:rPr lang="es-CR" sz="1600" dirty="0">
                <a:latin typeface="Arial" panose="020B0604020202020204" pitchFamily="34" charset="0"/>
                <a:cs typeface="Arial" panose="020B0604020202020204" pitchFamily="34" charset="0"/>
              </a:rPr>
              <a:t>sobre la implementación del teletrabajo desde el punto de vista del control interno, concluido y presentado.</a:t>
            </a: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Se </a:t>
            </a:r>
            <a:r>
              <a:rPr lang="es-CR" sz="1600" dirty="0">
                <a:latin typeface="Arial" panose="020B0604020202020204" pitchFamily="34" charset="0"/>
                <a:cs typeface="Arial" panose="020B0604020202020204" pitchFamily="34" charset="0"/>
              </a:rPr>
              <a:t>han retomado las charlas del programa Vive Bien, contando con participación de DRH y personal de </a:t>
            </a:r>
            <a:r>
              <a:rPr lang="es-CR" sz="1600" dirty="0" err="1">
                <a:latin typeface="Arial" panose="020B0604020202020204" pitchFamily="34" charset="0"/>
                <a:cs typeface="Arial" panose="020B0604020202020204" pitchFamily="34" charset="0"/>
              </a:rPr>
              <a:t>DREs.</a:t>
            </a:r>
            <a:endParaRPr lang="es-CR"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Se </a:t>
            </a:r>
            <a:r>
              <a:rPr lang="es-CR" sz="1600" dirty="0">
                <a:latin typeface="Arial" panose="020B0604020202020204" pitchFamily="34" charset="0"/>
                <a:cs typeface="Arial" panose="020B0604020202020204" pitchFamily="34" charset="0"/>
              </a:rPr>
              <a:t>consiguió cooperación de la UCR para que los estudiantes de la carrera de Administración Pública colaboren en la transición de manuales DRH a formato DPI, siendo que se tiene a la fecha 28 manuales de 135 mapeados (21% actualizado y remitido a la DPI).</a:t>
            </a:r>
          </a:p>
          <a:p>
            <a:pPr marL="285750" indent="-285750" algn="just">
              <a:buFont typeface="Arial" panose="020B0604020202020204" pitchFamily="34" charset="0"/>
              <a:buChar char="•"/>
            </a:pPr>
            <a:endParaRPr lang="es-CR" dirty="0" smtClean="0"/>
          </a:p>
          <a:p>
            <a:pPr marL="742950" lvl="1"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pic>
        <p:nvPicPr>
          <p:cNvPr id="9" name="8 Imagen" descr="MEP trasparente.png"/>
          <p:cNvPicPr>
            <a:picLocks noChangeAspect="1"/>
          </p:cNvPicPr>
          <p:nvPr/>
        </p:nvPicPr>
        <p:blipFill>
          <a:blip r:embed="rId3" cstate="print"/>
          <a:stretch>
            <a:fillRect/>
          </a:stretch>
        </p:blipFill>
        <p:spPr>
          <a:xfrm>
            <a:off x="395536" y="269901"/>
            <a:ext cx="1296144" cy="873290"/>
          </a:xfrm>
          <a:prstGeom prst="rect">
            <a:avLst/>
          </a:prstGeom>
        </p:spPr>
      </p:pic>
    </p:spTree>
    <p:extLst>
      <p:ext uri="{BB962C8B-B14F-4D97-AF65-F5344CB8AC3E}">
        <p14:creationId xmlns:p14="http://schemas.microsoft.com/office/powerpoint/2010/main" val="41017201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11</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57200" y="1109402"/>
            <a:ext cx="8229600" cy="5093702"/>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p>
          <a:p>
            <a:pPr algn="ctr">
              <a:lnSpc>
                <a:spcPct val="150000"/>
              </a:lnSpc>
            </a:pPr>
            <a:endParaRPr lang="es-ES" sz="14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Revisión y validación de las observaciones de la DAJ al Reglamento Autónomo del MEP. Aportes adicionales al texto (ética y perspectiva de teletrabajo) para complementarlo.</a:t>
            </a: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Manual de procedimiento sobre el proceso de Inducción/Reinducción en revisión con DPI</a:t>
            </a: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Mantenimiento y fortalecimiento del </a:t>
            </a:r>
            <a:r>
              <a:rPr lang="es-CR" sz="1600" dirty="0" err="1" smtClean="0">
                <a:latin typeface="Arial" panose="020B0604020202020204" pitchFamily="34" charset="0"/>
                <a:cs typeface="Arial" panose="020B0604020202020204" pitchFamily="34" charset="0"/>
              </a:rPr>
              <a:t>Chatbot</a:t>
            </a:r>
            <a:r>
              <a:rPr lang="es-CR" sz="1600" dirty="0" smtClean="0">
                <a:latin typeface="Arial" panose="020B0604020202020204" pitchFamily="34" charset="0"/>
                <a:cs typeface="Arial" panose="020B0604020202020204" pitchFamily="34" charset="0"/>
              </a:rPr>
              <a:t>: Se han revisado todas las interacciones del </a:t>
            </a:r>
            <a:r>
              <a:rPr lang="es-CR" sz="1600" dirty="0" err="1" smtClean="0">
                <a:latin typeface="Arial" panose="020B0604020202020204" pitchFamily="34" charset="0"/>
                <a:cs typeface="Arial" panose="020B0604020202020204" pitchFamily="34" charset="0"/>
              </a:rPr>
              <a:t>Chatbot</a:t>
            </a:r>
            <a:r>
              <a:rPr lang="es-CR" sz="1600" dirty="0" smtClean="0">
                <a:latin typeface="Arial" panose="020B0604020202020204" pitchFamily="34" charset="0"/>
                <a:cs typeface="Arial" panose="020B0604020202020204" pitchFamily="34" charset="0"/>
              </a:rPr>
              <a:t> y a partir de ello, se incorpora información referente a las necesidades del público.</a:t>
            </a: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Actualización continua de la información en el sitio web de la DRH y actualización de las listas de distribución (correo electrónico institucional) de la DRH.</a:t>
            </a: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Elaboración de cápsulas tecnológicas sobre recursos tecnológicos disponibles.</a:t>
            </a:r>
          </a:p>
          <a:p>
            <a:pPr marL="285750" indent="-285750" algn="just">
              <a:buFont typeface="Arial" panose="020B0604020202020204" pitchFamily="34" charset="0"/>
              <a:buChar char="•"/>
            </a:pPr>
            <a:endParaRPr lang="es-CR" dirty="0" smtClean="0"/>
          </a:p>
          <a:p>
            <a:pPr marL="742950" lvl="1"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pic>
        <p:nvPicPr>
          <p:cNvPr id="9" name="8 Imagen" descr="MEP trasparente.png"/>
          <p:cNvPicPr>
            <a:picLocks noChangeAspect="1"/>
          </p:cNvPicPr>
          <p:nvPr/>
        </p:nvPicPr>
        <p:blipFill>
          <a:blip r:embed="rId3" cstate="print"/>
          <a:stretch>
            <a:fillRect/>
          </a:stretch>
        </p:blipFill>
        <p:spPr>
          <a:xfrm>
            <a:off x="452353" y="247706"/>
            <a:ext cx="1296144" cy="873290"/>
          </a:xfrm>
          <a:prstGeom prst="rect">
            <a:avLst/>
          </a:prstGeom>
        </p:spPr>
      </p:pic>
    </p:spTree>
    <p:extLst>
      <p:ext uri="{BB962C8B-B14F-4D97-AF65-F5344CB8AC3E}">
        <p14:creationId xmlns:p14="http://schemas.microsoft.com/office/powerpoint/2010/main" val="4113245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12</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57200" y="1222835"/>
            <a:ext cx="8229600" cy="4355038"/>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p>
          <a:p>
            <a:pPr algn="ctr">
              <a:lnSpc>
                <a:spcPct val="150000"/>
              </a:lnSpc>
            </a:pPr>
            <a:endParaRPr lang="es-ES" sz="14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Elaboración </a:t>
            </a:r>
            <a:r>
              <a:rPr lang="es-CR" sz="1600" dirty="0">
                <a:latin typeface="Arial" panose="020B0604020202020204" pitchFamily="34" charset="0"/>
                <a:cs typeface="Arial" panose="020B0604020202020204" pitchFamily="34" charset="0"/>
              </a:rPr>
              <a:t>y divulgación de comunicados DRH estipulados en el plan de acción y otros en colaboración a otras instancias de la Dirección. Mayor visualización del contenido ya existente en el canal de YouTube, en certificaciones se pasó de 664 a 5.436 visitas y del procedimiento de nombramientos interinos Título II se pasó de 4.960 a 10.391 visitas</a:t>
            </a:r>
            <a:r>
              <a:rPr lang="es-CR" sz="1600" dirty="0" smtClean="0">
                <a:latin typeface="Arial" panose="020B0604020202020204" pitchFamily="34" charset="0"/>
                <a:cs typeface="Arial" panose="020B0604020202020204" pitchFamily="34" charset="0"/>
              </a:rPr>
              <a:t>.</a:t>
            </a:r>
          </a:p>
          <a:p>
            <a:pPr algn="just"/>
            <a:endParaRPr lang="es-CR"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Representación </a:t>
            </a:r>
            <a:r>
              <a:rPr lang="es-CR" sz="1600" dirty="0">
                <a:latin typeface="Arial" panose="020B0604020202020204" pitchFamily="34" charset="0"/>
                <a:cs typeface="Arial" panose="020B0604020202020204" pitchFamily="34" charset="0"/>
              </a:rPr>
              <a:t>continua de la DRH en equipos institucionales y respectivo cumplimiento de labores designadas: EIDA, DRH-</a:t>
            </a:r>
            <a:r>
              <a:rPr lang="es-CR" sz="1600" dirty="0" err="1">
                <a:latin typeface="Arial" panose="020B0604020202020204" pitchFamily="34" charset="0"/>
                <a:cs typeface="Arial" panose="020B0604020202020204" pitchFamily="34" charset="0"/>
              </a:rPr>
              <a:t>DREs</a:t>
            </a:r>
            <a:r>
              <a:rPr lang="es-CR" sz="1600" dirty="0">
                <a:latin typeface="Arial" panose="020B0604020202020204" pitchFamily="34" charset="0"/>
                <a:cs typeface="Arial" panose="020B0604020202020204" pitchFamily="34" charset="0"/>
              </a:rPr>
              <a:t>, Comisión Ética y Valores</a:t>
            </a:r>
          </a:p>
          <a:p>
            <a:pPr marL="285750" indent="-285750" algn="just">
              <a:buFont typeface="Arial" panose="020B0604020202020204" pitchFamily="34" charset="0"/>
              <a:buChar char="•"/>
            </a:pPr>
            <a:endParaRPr lang="es-CR" dirty="0" smtClean="0"/>
          </a:p>
          <a:p>
            <a:pPr marL="742950" lvl="1"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pic>
        <p:nvPicPr>
          <p:cNvPr id="9" name="8 Imagen" descr="MEP trasparente.png"/>
          <p:cNvPicPr>
            <a:picLocks noChangeAspect="1"/>
          </p:cNvPicPr>
          <p:nvPr/>
        </p:nvPicPr>
        <p:blipFill>
          <a:blip r:embed="rId3" cstate="print"/>
          <a:stretch>
            <a:fillRect/>
          </a:stretch>
        </p:blipFill>
        <p:spPr>
          <a:xfrm>
            <a:off x="323528" y="278107"/>
            <a:ext cx="1296144" cy="873290"/>
          </a:xfrm>
          <a:prstGeom prst="rect">
            <a:avLst/>
          </a:prstGeom>
        </p:spPr>
      </p:pic>
    </p:spTree>
    <p:extLst>
      <p:ext uri="{BB962C8B-B14F-4D97-AF65-F5344CB8AC3E}">
        <p14:creationId xmlns:p14="http://schemas.microsoft.com/office/powerpoint/2010/main" val="2528752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251520" y="175818"/>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13</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12" name="CuadroTexto 11"/>
          <p:cNvSpPr txBox="1"/>
          <p:nvPr/>
        </p:nvSpPr>
        <p:spPr>
          <a:xfrm>
            <a:off x="1614314" y="2209034"/>
            <a:ext cx="5616624" cy="369332"/>
          </a:xfrm>
          <a:prstGeom prst="rect">
            <a:avLst/>
          </a:prstGeom>
          <a:noFill/>
        </p:spPr>
        <p:txBody>
          <a:bodyPr wrap="square" rtlCol="0">
            <a:spAutoFit/>
          </a:bodyPr>
          <a:lstStyle/>
          <a:p>
            <a:pPr algn="ctr"/>
            <a:r>
              <a:rPr lang="es-ES" dirty="0" smtClean="0"/>
              <a:t>Gráfico 2. </a:t>
            </a:r>
            <a:r>
              <a:rPr lang="es-ES" dirty="0"/>
              <a:t>Distribución del Trabajo de la UGC</a:t>
            </a:r>
            <a:endParaRPr lang="es-CR" dirty="0"/>
          </a:p>
        </p:txBody>
      </p:sp>
      <p:graphicFrame>
        <p:nvGraphicFramePr>
          <p:cNvPr id="38" name="Gráfico 37">
            <a:extLst>
              <a:ext uri="{FF2B5EF4-FFF2-40B4-BE49-F238E27FC236}">
                <a16:creationId xmlns:a16="http://schemas.microsoft.com/office/drawing/2014/main" xmlns="" id="{00000000-0008-0000-0100-000004000000}"/>
              </a:ext>
            </a:extLst>
          </p:cNvPr>
          <p:cNvGraphicFramePr/>
          <p:nvPr>
            <p:extLst>
              <p:ext uri="{D42A27DB-BD31-4B8C-83A1-F6EECF244321}">
                <p14:modId xmlns:p14="http://schemas.microsoft.com/office/powerpoint/2010/main" val="1692682010"/>
              </p:ext>
            </p:extLst>
          </p:nvPr>
        </p:nvGraphicFramePr>
        <p:xfrm>
          <a:off x="1979712" y="2857843"/>
          <a:ext cx="5251226" cy="2715869"/>
        </p:xfrm>
        <a:graphic>
          <a:graphicData uri="http://schemas.openxmlformats.org/drawingml/2006/chart">
            <c:chart xmlns:c="http://schemas.openxmlformats.org/drawingml/2006/chart" xmlns:r="http://schemas.openxmlformats.org/officeDocument/2006/relationships" r:id="rId4"/>
          </a:graphicData>
        </a:graphic>
      </p:graphicFrame>
      <p:sp>
        <p:nvSpPr>
          <p:cNvPr id="39" name="Rectángulo 38"/>
          <p:cNvSpPr/>
          <p:nvPr/>
        </p:nvSpPr>
        <p:spPr>
          <a:xfrm>
            <a:off x="3097510" y="5400000"/>
            <a:ext cx="2624436" cy="253916"/>
          </a:xfrm>
          <a:prstGeom prst="rect">
            <a:avLst/>
          </a:prstGeom>
        </p:spPr>
        <p:txBody>
          <a:bodyPr wrap="none">
            <a:spAutoFit/>
          </a:bodyPr>
          <a:lstStyle/>
          <a:p>
            <a:r>
              <a:rPr lang="es-ES" sz="1050" dirty="0">
                <a:latin typeface="Arial" panose="020B0604020202020204" pitchFamily="34" charset="0"/>
                <a:ea typeface="Calibri" panose="020F0502020204030204" pitchFamily="34" charset="0"/>
              </a:rPr>
              <a:t>Fuente: Unidad de Gestión de la Calidad</a:t>
            </a:r>
            <a:endParaRPr lang="es-CR" sz="1050" dirty="0"/>
          </a:p>
        </p:txBody>
      </p:sp>
    </p:spTree>
    <p:extLst>
      <p:ext uri="{BB962C8B-B14F-4D97-AF65-F5344CB8AC3E}">
        <p14:creationId xmlns:p14="http://schemas.microsoft.com/office/powerpoint/2010/main" val="4418164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244826" y="138678"/>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14</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13" name="CuadroTexto 12"/>
          <p:cNvSpPr txBox="1"/>
          <p:nvPr/>
        </p:nvSpPr>
        <p:spPr>
          <a:xfrm>
            <a:off x="1614314" y="1977396"/>
            <a:ext cx="5616624" cy="369332"/>
          </a:xfrm>
          <a:prstGeom prst="rect">
            <a:avLst/>
          </a:prstGeom>
          <a:noFill/>
        </p:spPr>
        <p:txBody>
          <a:bodyPr wrap="square" rtlCol="0">
            <a:spAutoFit/>
          </a:bodyPr>
          <a:lstStyle/>
          <a:p>
            <a:pPr algn="ctr"/>
            <a:r>
              <a:rPr lang="es-ES" dirty="0" smtClean="0"/>
              <a:t>Gráfico 2. </a:t>
            </a:r>
            <a:r>
              <a:rPr lang="es-ES" dirty="0"/>
              <a:t>Estado actual de las acciones UGC</a:t>
            </a:r>
            <a:endParaRPr lang="es-CR" dirty="0"/>
          </a:p>
        </p:txBody>
      </p:sp>
      <p:graphicFrame>
        <p:nvGraphicFramePr>
          <p:cNvPr id="8" name="Gráfico 7">
            <a:extLst>
              <a:ext uri="{FF2B5EF4-FFF2-40B4-BE49-F238E27FC236}">
                <a16:creationId xmlns:a16="http://schemas.microsoft.com/office/drawing/2014/main" xmlns="" id="{00000000-0008-0000-0100-000003000000}"/>
              </a:ext>
            </a:extLst>
          </p:cNvPr>
          <p:cNvGraphicFramePr/>
          <p:nvPr>
            <p:extLst>
              <p:ext uri="{D42A27DB-BD31-4B8C-83A1-F6EECF244321}">
                <p14:modId xmlns:p14="http://schemas.microsoft.com/office/powerpoint/2010/main" val="1149901037"/>
              </p:ext>
            </p:extLst>
          </p:nvPr>
        </p:nvGraphicFramePr>
        <p:xfrm>
          <a:off x="832638" y="2553374"/>
          <a:ext cx="7195746" cy="3467914"/>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ángulo 9"/>
          <p:cNvSpPr/>
          <p:nvPr/>
        </p:nvSpPr>
        <p:spPr>
          <a:xfrm>
            <a:off x="3097510" y="6102434"/>
            <a:ext cx="2624436" cy="253916"/>
          </a:xfrm>
          <a:prstGeom prst="rect">
            <a:avLst/>
          </a:prstGeom>
        </p:spPr>
        <p:txBody>
          <a:bodyPr wrap="none">
            <a:spAutoFit/>
          </a:bodyPr>
          <a:lstStyle/>
          <a:p>
            <a:r>
              <a:rPr lang="es-ES" sz="1050" dirty="0">
                <a:latin typeface="Arial" panose="020B0604020202020204" pitchFamily="34" charset="0"/>
                <a:ea typeface="Calibri" panose="020F0502020204030204" pitchFamily="34" charset="0"/>
              </a:rPr>
              <a:t>Fuente: Unidad de Gestión de la Calidad</a:t>
            </a:r>
            <a:endParaRPr lang="es-CR" sz="1050" dirty="0"/>
          </a:p>
        </p:txBody>
      </p:sp>
    </p:spTree>
    <p:extLst>
      <p:ext uri="{BB962C8B-B14F-4D97-AF65-F5344CB8AC3E}">
        <p14:creationId xmlns:p14="http://schemas.microsoft.com/office/powerpoint/2010/main" val="1277729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323528" y="188709"/>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15</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8" name="CuadroTexto 7"/>
          <p:cNvSpPr txBox="1"/>
          <p:nvPr/>
        </p:nvSpPr>
        <p:spPr>
          <a:xfrm>
            <a:off x="1601416" y="1950183"/>
            <a:ext cx="5616624" cy="646331"/>
          </a:xfrm>
          <a:prstGeom prst="rect">
            <a:avLst/>
          </a:prstGeom>
          <a:noFill/>
        </p:spPr>
        <p:txBody>
          <a:bodyPr wrap="square" rtlCol="0">
            <a:spAutoFit/>
          </a:bodyPr>
          <a:lstStyle/>
          <a:p>
            <a:pPr algn="ctr"/>
            <a:r>
              <a:rPr lang="es-ES" dirty="0" smtClean="0"/>
              <a:t>Gráfico 3. </a:t>
            </a:r>
            <a:r>
              <a:rPr lang="es-ES" dirty="0"/>
              <a:t>Clasificación de las demoras en los proyectos / actividades</a:t>
            </a:r>
            <a:endParaRPr lang="es-CR" dirty="0"/>
          </a:p>
        </p:txBody>
      </p:sp>
      <p:graphicFrame>
        <p:nvGraphicFramePr>
          <p:cNvPr id="10" name="Gráfico 9">
            <a:extLst>
              <a:ext uri="{FF2B5EF4-FFF2-40B4-BE49-F238E27FC236}">
                <a16:creationId xmlns:a16="http://schemas.microsoft.com/office/drawing/2014/main" xmlns="" id="{00000000-0008-0000-0100-000002000000}"/>
              </a:ext>
            </a:extLst>
          </p:cNvPr>
          <p:cNvGraphicFramePr/>
          <p:nvPr>
            <p:extLst>
              <p:ext uri="{D42A27DB-BD31-4B8C-83A1-F6EECF244321}">
                <p14:modId xmlns:p14="http://schemas.microsoft.com/office/powerpoint/2010/main" val="1036056818"/>
              </p:ext>
            </p:extLst>
          </p:nvPr>
        </p:nvGraphicFramePr>
        <p:xfrm>
          <a:off x="1355136" y="2775947"/>
          <a:ext cx="5673946" cy="2515952"/>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ángulo 2"/>
          <p:cNvSpPr/>
          <p:nvPr/>
        </p:nvSpPr>
        <p:spPr>
          <a:xfrm>
            <a:off x="3097510" y="5400000"/>
            <a:ext cx="2624436" cy="253916"/>
          </a:xfrm>
          <a:prstGeom prst="rect">
            <a:avLst/>
          </a:prstGeom>
        </p:spPr>
        <p:txBody>
          <a:bodyPr wrap="none">
            <a:spAutoFit/>
          </a:bodyPr>
          <a:lstStyle/>
          <a:p>
            <a:r>
              <a:rPr lang="es-ES" sz="1050" dirty="0">
                <a:latin typeface="Arial" panose="020B0604020202020204" pitchFamily="34" charset="0"/>
                <a:ea typeface="Calibri" panose="020F0502020204030204" pitchFamily="34" charset="0"/>
              </a:rPr>
              <a:t>Fuente: Unidad de Gestión de la Calidad</a:t>
            </a:r>
            <a:endParaRPr lang="es-CR" sz="1050" dirty="0"/>
          </a:p>
        </p:txBody>
      </p:sp>
    </p:spTree>
    <p:extLst>
      <p:ext uri="{BB962C8B-B14F-4D97-AF65-F5344CB8AC3E}">
        <p14:creationId xmlns:p14="http://schemas.microsoft.com/office/powerpoint/2010/main" val="3603931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395536" y="332656"/>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16</a:t>
            </a:fld>
            <a:endParaRPr lang="es-ES"/>
          </a:p>
        </p:txBody>
      </p:sp>
      <p:sp>
        <p:nvSpPr>
          <p:cNvPr id="5" name="CuadroTexto 4"/>
          <p:cNvSpPr txBox="1"/>
          <p:nvPr/>
        </p:nvSpPr>
        <p:spPr>
          <a:xfrm>
            <a:off x="477888" y="1340768"/>
            <a:ext cx="8208912" cy="4539704"/>
          </a:xfrm>
          <a:prstGeom prst="rect">
            <a:avLst/>
          </a:prstGeom>
          <a:noFill/>
        </p:spPr>
        <p:txBody>
          <a:bodyPr wrap="square" rtlCol="0">
            <a:spAutoFit/>
          </a:bodyPr>
          <a:lstStyle/>
          <a:p>
            <a:pPr algn="ct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endParaRPr lang="es-ES" sz="2800" b="1" u="sng" dirty="0">
              <a:solidFill>
                <a:schemeClr val="tx2"/>
              </a:solidFill>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marL="342900" indent="-342900" algn="just">
              <a:buFont typeface="+mj-lt"/>
              <a:buAutoNum type="arabicPeriod"/>
            </a:pPr>
            <a:r>
              <a:rPr lang="es-CR" sz="1600" dirty="0" smtClean="0">
                <a:latin typeface="Arial" panose="020B0604020202020204" pitchFamily="34" charset="0"/>
                <a:cs typeface="Arial" panose="020B0604020202020204" pitchFamily="34" charset="0"/>
              </a:rPr>
              <a:t>El </a:t>
            </a:r>
            <a:r>
              <a:rPr lang="es-CR" sz="1600" dirty="0">
                <a:latin typeface="Arial" panose="020B0604020202020204" pitchFamily="34" charset="0"/>
                <a:cs typeface="Arial" panose="020B0604020202020204" pitchFamily="34" charset="0"/>
              </a:rPr>
              <a:t>avance de las acciones operativas se ha visto impactado principalmente por la carga laboral interna derivada del ímpetu de sus integrantes, así como de las asignaciones varias en las que se ha involucrado a la Unidad, acrecentado por el hecho de ser un equipo relativamente pequeño (6 personas), una agenda ambiciosa y la salida de un integrante y el ingreso de uno </a:t>
            </a:r>
            <a:r>
              <a:rPr lang="es-CR" sz="1600" dirty="0" smtClean="0">
                <a:latin typeface="Arial" panose="020B0604020202020204" pitchFamily="34" charset="0"/>
                <a:cs typeface="Arial" panose="020B0604020202020204" pitchFamily="34" charset="0"/>
              </a:rPr>
              <a:t>nuevo.</a:t>
            </a:r>
          </a:p>
          <a:p>
            <a:pPr marL="342900" indent="-342900" algn="just">
              <a:buFont typeface="+mj-lt"/>
              <a:buAutoNum type="arabicPeriod"/>
            </a:pPr>
            <a:endParaRPr lang="es-CR" sz="1600" dirty="0">
              <a:latin typeface="Arial" panose="020B0604020202020204" pitchFamily="34" charset="0"/>
              <a:cs typeface="Arial" panose="020B0604020202020204" pitchFamily="34" charset="0"/>
            </a:endParaRPr>
          </a:p>
          <a:p>
            <a:pPr marL="342900" indent="-342900" algn="just">
              <a:buFont typeface="+mj-lt"/>
              <a:buAutoNum type="arabicPeriod"/>
            </a:pPr>
            <a:r>
              <a:rPr lang="es-CR" sz="1600" dirty="0" smtClean="0">
                <a:latin typeface="Arial" panose="020B0604020202020204" pitchFamily="34" charset="0"/>
                <a:cs typeface="Arial" panose="020B0604020202020204" pitchFamily="34" charset="0"/>
              </a:rPr>
              <a:t>Por </a:t>
            </a:r>
            <a:r>
              <a:rPr lang="es-CR" sz="1600" dirty="0">
                <a:latin typeface="Arial" panose="020B0604020202020204" pitchFamily="34" charset="0"/>
                <a:cs typeface="Arial" panose="020B0604020202020204" pitchFamily="34" charset="0"/>
              </a:rPr>
              <a:t>otro lado, siendo que la naturaleza de los proyectos que administra la UGC son con participación de diferentes instancias tanto internas como externas a la DRH, así como internas y externas al MEP, y aunque la planificación contempla holguras en función de las dependencias, siempre se ha experimentado un impacto en tiempos de respuesta, validaciones y clarificaciones.</a:t>
            </a:r>
          </a:p>
          <a:p>
            <a:pPr marL="342900" indent="-342900" algn="just">
              <a:buFont typeface="+mj-lt"/>
              <a:buAutoNum type="arabicPeriod"/>
            </a:pPr>
            <a:endParaRPr lang="es-CR" dirty="0"/>
          </a:p>
          <a:p>
            <a:pPr marL="342900" indent="-342900" algn="just">
              <a:buFont typeface="+mj-lt"/>
              <a:buAutoNum type="arabicPeriod"/>
            </a:pPr>
            <a:endParaRPr lang="es-ES" sz="1400" dirty="0" smtClean="0">
              <a:latin typeface="Arial" panose="020B0604020202020204" pitchFamily="34" charset="0"/>
              <a:cs typeface="Arial" panose="020B0604020202020204" pitchFamily="34" charset="0"/>
            </a:endParaRPr>
          </a:p>
          <a:p>
            <a:endParaRPr lang="es-CR" dirty="0"/>
          </a:p>
        </p:txBody>
      </p:sp>
    </p:spTree>
    <p:extLst>
      <p:ext uri="{BB962C8B-B14F-4D97-AF65-F5344CB8AC3E}">
        <p14:creationId xmlns:p14="http://schemas.microsoft.com/office/powerpoint/2010/main" val="989238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1247406"/>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2</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395536" y="2420888"/>
            <a:ext cx="8291264" cy="1754326"/>
          </a:xfrm>
          <a:prstGeom prst="rect">
            <a:avLst/>
          </a:prstGeom>
        </p:spPr>
        <p:txBody>
          <a:bodyPr wrap="square">
            <a:spAutoFit/>
          </a:bodyPr>
          <a:lstStyle/>
          <a:p>
            <a:pPr algn="just"/>
            <a:r>
              <a:rPr lang="es-CR" dirty="0">
                <a:latin typeface="Arial" panose="020B0604020202020204" pitchFamily="34" charset="0"/>
                <a:cs typeface="Arial" panose="020B0604020202020204" pitchFamily="34" charset="0"/>
              </a:rPr>
              <a:t>Incidir en la eficacia , eficiencia, efectividad, economía y éxito de la DRH mediante la implementación y actualización de su Sistema de Gestión Integral (SGI), la investigación, coordinación, evaluación y acompañamiento, través de proyectos relacionados con la investigación y desarrollo </a:t>
            </a:r>
            <a:r>
              <a:rPr lang="es-CR" dirty="0" smtClean="0">
                <a:latin typeface="Arial" panose="020B0604020202020204" pitchFamily="34" charset="0"/>
                <a:cs typeface="Arial" panose="020B0604020202020204" pitchFamily="34" charset="0"/>
              </a:rPr>
              <a:t>de</a:t>
            </a:r>
            <a:r>
              <a:rPr lang="es-CR" dirty="0" smtClean="0">
                <a:solidFill>
                  <a:srgbClr val="FF0000"/>
                </a:solidFill>
                <a:latin typeface="Arial" panose="020B0604020202020204" pitchFamily="34" charset="0"/>
                <a:cs typeface="Arial" panose="020B0604020202020204" pitchFamily="34" charset="0"/>
              </a:rPr>
              <a:t> </a:t>
            </a:r>
            <a:r>
              <a:rPr lang="es-CR" dirty="0" smtClean="0">
                <a:latin typeface="Arial" panose="020B0604020202020204" pitchFamily="34" charset="0"/>
                <a:cs typeface="Arial" panose="020B0604020202020204" pitchFamily="34" charset="0"/>
              </a:rPr>
              <a:t>la </a:t>
            </a:r>
            <a:r>
              <a:rPr lang="es-CR" dirty="0">
                <a:latin typeface="Arial" panose="020B0604020202020204" pitchFamily="34" charset="0"/>
                <a:cs typeface="Arial" panose="020B0604020202020204" pitchFamily="34" charset="0"/>
              </a:rPr>
              <a:t>gestión de la DRH, generando conocimiento e inteligencia institucional como insumo para la mejora de los procesos.</a:t>
            </a:r>
          </a:p>
        </p:txBody>
      </p:sp>
      <p:sp>
        <p:nvSpPr>
          <p:cNvPr id="5" name="Rectángulo 4"/>
          <p:cNvSpPr/>
          <p:nvPr/>
        </p:nvSpPr>
        <p:spPr>
          <a:xfrm>
            <a:off x="481905" y="3090168"/>
            <a:ext cx="8050535" cy="369332"/>
          </a:xfrm>
          <a:prstGeom prst="rect">
            <a:avLst/>
          </a:prstGeom>
        </p:spPr>
        <p:txBody>
          <a:bodyPr wrap="square">
            <a:spAutoFit/>
          </a:bodyPr>
          <a:lstStyle/>
          <a:p>
            <a:pPr algn="just"/>
            <a:endParaRPr lang="es-CR" dirty="0"/>
          </a:p>
        </p:txBody>
      </p:sp>
    </p:spTree>
    <p:extLst>
      <p:ext uri="{BB962C8B-B14F-4D97-AF65-F5344CB8AC3E}">
        <p14:creationId xmlns:p14="http://schemas.microsoft.com/office/powerpoint/2010/main" val="373975543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3</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72486" y="622859"/>
            <a:ext cx="8114314" cy="5447645"/>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algn="just"/>
            <a:endParaRPr lang="es-ES" sz="1400" b="1" u="sng" dirty="0">
              <a:solidFill>
                <a:schemeClr val="tx2"/>
              </a:solidFill>
              <a:latin typeface="Arial" panose="020B0604020202020204" pitchFamily="34" charset="0"/>
            </a:endParaRPr>
          </a:p>
          <a:p>
            <a:pPr algn="just"/>
            <a:r>
              <a:rPr lang="es-CR" sz="1600" dirty="0" smtClean="0">
                <a:latin typeface="Arial" panose="020B0604020202020204" pitchFamily="34" charset="0"/>
                <a:cs typeface="Arial" panose="020B0604020202020204" pitchFamily="34" charset="0"/>
              </a:rPr>
              <a:t>Siendo </a:t>
            </a:r>
            <a:r>
              <a:rPr lang="es-CR" sz="1600" dirty="0">
                <a:latin typeface="Arial" panose="020B0604020202020204" pitchFamily="34" charset="0"/>
                <a:cs typeface="Arial" panose="020B0604020202020204" pitchFamily="34" charset="0"/>
              </a:rPr>
              <a:t>nuestra labor sustantiva el incidir en el éxito de la DRH mediante el desarrollo y acompañamiento en proyectos de innovación y mejora de la gestión de la DRH, los resultados que se exponen se enmarcan en los diferentes proyectos que la UGC lidera o bien tiene participación:</a:t>
            </a:r>
          </a:p>
          <a:p>
            <a:pPr algn="just"/>
            <a:endParaRPr lang="es-CR" sz="1600" dirty="0" smtClean="0">
              <a:latin typeface="Arial" panose="020B0604020202020204" pitchFamily="34" charset="0"/>
              <a:cs typeface="Arial" panose="020B0604020202020204" pitchFamily="34" charset="0"/>
            </a:endParaRPr>
          </a:p>
          <a:p>
            <a:pPr algn="just"/>
            <a:r>
              <a:rPr lang="es-CR" sz="1600" dirty="0" smtClean="0">
                <a:latin typeface="Arial" panose="020B0604020202020204" pitchFamily="34" charset="0"/>
                <a:cs typeface="Arial" panose="020B0604020202020204" pitchFamily="34" charset="0"/>
              </a:rPr>
              <a:t>Entre los logros y productos durante el II cuatrimestre 2021 destacamos:</a:t>
            </a:r>
          </a:p>
          <a:p>
            <a:pPr algn="just"/>
            <a:endParaRPr lang="es-CR"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Impulso </a:t>
            </a:r>
            <a:r>
              <a:rPr lang="es-CR" sz="1600" dirty="0">
                <a:latin typeface="Arial" panose="020B0604020202020204" pitchFamily="34" charset="0"/>
                <a:cs typeface="Arial" panose="020B0604020202020204" pitchFamily="34" charset="0"/>
              </a:rPr>
              <a:t>de espacios y canales de mejora: Mapa de procesos DRH elaborado. EDM constituido y coordinada su primera sesión ordinaria (setiembre 2021).</a:t>
            </a: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Programa </a:t>
            </a:r>
            <a:r>
              <a:rPr lang="es-CR" sz="1600" dirty="0">
                <a:latin typeface="Arial" panose="020B0604020202020204" pitchFamily="34" charset="0"/>
                <a:cs typeface="Arial" panose="020B0604020202020204" pitchFamily="34" charset="0"/>
              </a:rPr>
              <a:t>de Creatividad e Innovación: 2 boletines electrónicos informativos divulgados. Diseño de las sesiones de sensibilización sobre información operativa.</a:t>
            </a: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Socialización </a:t>
            </a:r>
            <a:r>
              <a:rPr lang="es-CR" sz="1600" dirty="0">
                <a:latin typeface="Arial" panose="020B0604020202020204" pitchFamily="34" charset="0"/>
                <a:cs typeface="Arial" panose="020B0604020202020204" pitchFamily="34" charset="0"/>
              </a:rPr>
              <a:t>de necesidades con la empresa proveedora TRS de sistema de Trazabilidad. Proyección de presupuesto 2022. Análisis preliminar de correspondencia.</a:t>
            </a: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Avances </a:t>
            </a:r>
            <a:r>
              <a:rPr lang="es-CR" sz="1600" dirty="0">
                <a:latin typeface="Arial" panose="020B0604020202020204" pitchFamily="34" charset="0"/>
                <a:cs typeface="Arial" panose="020B0604020202020204" pitchFamily="34" charset="0"/>
              </a:rPr>
              <a:t>semanales en el diseño de metodología de estimación de cargas laborales en el MEP.</a:t>
            </a: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p:txBody>
      </p:sp>
      <p:pic>
        <p:nvPicPr>
          <p:cNvPr id="9" name="8 Imagen" descr="MEP trasparente.png"/>
          <p:cNvPicPr>
            <a:picLocks noChangeAspect="1"/>
          </p:cNvPicPr>
          <p:nvPr/>
        </p:nvPicPr>
        <p:blipFill>
          <a:blip r:embed="rId3" cstate="print"/>
          <a:stretch>
            <a:fillRect/>
          </a:stretch>
        </p:blipFill>
        <p:spPr>
          <a:xfrm>
            <a:off x="218491" y="186214"/>
            <a:ext cx="1296144" cy="87329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4</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57199" y="888094"/>
            <a:ext cx="8229600" cy="4832092"/>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p>
          <a:p>
            <a:pPr algn="ctr">
              <a:lnSpc>
                <a:spcPct val="150000"/>
              </a:lnSpc>
            </a:pPr>
            <a:endParaRPr lang="es-ES" sz="1600" b="1" u="sng" dirty="0" smtClean="0">
              <a:solidFill>
                <a:schemeClr val="tx2"/>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Sobre </a:t>
            </a:r>
            <a:r>
              <a:rPr lang="es-CR" sz="1600" dirty="0">
                <a:latin typeface="Arial" panose="020B0604020202020204" pitchFamily="34" charset="0"/>
                <a:cs typeface="Arial" panose="020B0604020202020204" pitchFamily="34" charset="0"/>
              </a:rPr>
              <a:t>el Programa de Acreditaciones que No Corresponden (ANC</a:t>
            </a:r>
            <a:r>
              <a:rPr lang="es-CR" sz="1600" dirty="0" smtClean="0">
                <a:latin typeface="Arial" panose="020B0604020202020204" pitchFamily="34" charset="0"/>
                <a:cs typeface="Arial" panose="020B0604020202020204" pitchFamily="34" charset="0"/>
              </a:rPr>
              <a:t>): </a:t>
            </a:r>
            <a:endParaRPr lang="es-CR" sz="16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Definición </a:t>
            </a:r>
            <a:r>
              <a:rPr lang="es-CR" sz="1600" dirty="0">
                <a:latin typeface="Arial" panose="020B0604020202020204" pitchFamily="34" charset="0"/>
                <a:cs typeface="Arial" panose="020B0604020202020204" pitchFamily="34" charset="0"/>
              </a:rPr>
              <a:t>y coordinación de sanciones para los directores de los centros educativos (DARH-DGD) en caso de generación de acciones que deriven en sumas giradas de más.</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Proposición </a:t>
            </a:r>
            <a:r>
              <a:rPr lang="es-CR" sz="1600" dirty="0">
                <a:latin typeface="Arial" panose="020B0604020202020204" pitchFamily="34" charset="0"/>
                <a:cs typeface="Arial" panose="020B0604020202020204" pitchFamily="34" charset="0"/>
              </a:rPr>
              <a:t>de plazos para el proceso de dotación de recurso humano del DARH.</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Diseño </a:t>
            </a:r>
            <a:r>
              <a:rPr lang="es-CR" sz="1600" dirty="0">
                <a:latin typeface="Arial" panose="020B0604020202020204" pitchFamily="34" charset="0"/>
                <a:cs typeface="Arial" panose="020B0604020202020204" pitchFamily="34" charset="0"/>
              </a:rPr>
              <a:t>de un curso </a:t>
            </a:r>
            <a:r>
              <a:rPr lang="es-CR" sz="1600" dirty="0" err="1">
                <a:latin typeface="Arial" panose="020B0604020202020204" pitchFamily="34" charset="0"/>
                <a:cs typeface="Arial" panose="020B0604020202020204" pitchFamily="34" charset="0"/>
              </a:rPr>
              <a:t>autogestionado</a:t>
            </a:r>
            <a:r>
              <a:rPr lang="es-CR" sz="1600" dirty="0">
                <a:latin typeface="Arial" panose="020B0604020202020204" pitchFamily="34" charset="0"/>
                <a:cs typeface="Arial" panose="020B0604020202020204" pitchFamily="34" charset="0"/>
              </a:rPr>
              <a:t> con el IDP para disminuir las sumas giradas de más por parte de los Directores de los Centros Educativos.</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Estandarización </a:t>
            </a:r>
            <a:r>
              <a:rPr lang="es-CR" sz="1600" dirty="0">
                <a:latin typeface="Arial" panose="020B0604020202020204" pitchFamily="34" charset="0"/>
                <a:cs typeface="Arial" panose="020B0604020202020204" pitchFamily="34" charset="0"/>
              </a:rPr>
              <a:t>de procesos de las áreas de cuadros de personal de las Unidades del DARH.</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Boletines</a:t>
            </a:r>
            <a:r>
              <a:rPr lang="es-CR" sz="1600" dirty="0">
                <a:latin typeface="Arial" panose="020B0604020202020204" pitchFamily="34" charset="0"/>
                <a:cs typeface="Arial" panose="020B0604020202020204" pitchFamily="34" charset="0"/>
              </a:rPr>
              <a:t>, charlas, </a:t>
            </a:r>
            <a:r>
              <a:rPr lang="es-CR" sz="1600" dirty="0" err="1">
                <a:latin typeface="Arial" panose="020B0604020202020204" pitchFamily="34" charset="0"/>
                <a:cs typeface="Arial" panose="020B0604020202020204" pitchFamily="34" charset="0"/>
              </a:rPr>
              <a:t>webinarios</a:t>
            </a:r>
            <a:r>
              <a:rPr lang="es-CR" sz="1600" dirty="0">
                <a:latin typeface="Arial" panose="020B0604020202020204" pitchFamily="34" charset="0"/>
                <a:cs typeface="Arial" panose="020B0604020202020204" pitchFamily="34" charset="0"/>
              </a:rPr>
              <a:t> sobre uso de formularios diseñados.</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Enriquecer </a:t>
            </a:r>
            <a:r>
              <a:rPr lang="es-CR" sz="1600" dirty="0">
                <a:latin typeface="Arial" panose="020B0604020202020204" pitchFamily="34" charset="0"/>
                <a:cs typeface="Arial" panose="020B0604020202020204" pitchFamily="34" charset="0"/>
              </a:rPr>
              <a:t>página web con los recursos diseñados.</a:t>
            </a: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pic>
        <p:nvPicPr>
          <p:cNvPr id="9" name="8 Imagen" descr="MEP trasparente.png"/>
          <p:cNvPicPr>
            <a:picLocks noChangeAspect="1"/>
          </p:cNvPicPr>
          <p:nvPr/>
        </p:nvPicPr>
        <p:blipFill>
          <a:blip r:embed="rId3" cstate="print"/>
          <a:stretch>
            <a:fillRect/>
          </a:stretch>
        </p:blipFill>
        <p:spPr>
          <a:xfrm>
            <a:off x="229441" y="107413"/>
            <a:ext cx="1296144" cy="873290"/>
          </a:xfrm>
          <a:prstGeom prst="rect">
            <a:avLst/>
          </a:prstGeom>
        </p:spPr>
      </p:pic>
    </p:spTree>
    <p:extLst>
      <p:ext uri="{BB962C8B-B14F-4D97-AF65-F5344CB8AC3E}">
        <p14:creationId xmlns:p14="http://schemas.microsoft.com/office/powerpoint/2010/main" val="1769422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25184" y="708843"/>
            <a:ext cx="8229600" cy="5278368"/>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p>
          <a:p>
            <a:pPr algn="ctr">
              <a:lnSpc>
                <a:spcPct val="150000"/>
              </a:lnSpc>
            </a:pPr>
            <a:endParaRPr lang="es-ES" sz="14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Sobre </a:t>
            </a:r>
            <a:r>
              <a:rPr lang="es-CR" sz="1600" dirty="0">
                <a:latin typeface="Arial" panose="020B0604020202020204" pitchFamily="34" charset="0"/>
                <a:cs typeface="Arial" panose="020B0604020202020204" pitchFamily="34" charset="0"/>
              </a:rPr>
              <a:t>Mercadeo Interno: </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Identificación </a:t>
            </a:r>
            <a:r>
              <a:rPr lang="es-CR" sz="1600" dirty="0">
                <a:latin typeface="Arial" panose="020B0604020202020204" pitchFamily="34" charset="0"/>
                <a:cs typeface="Arial" panose="020B0604020202020204" pitchFamily="34" charset="0"/>
              </a:rPr>
              <a:t>de la línea base de la percepción de la imagen y los servicios de la DRH.</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Definición </a:t>
            </a:r>
            <a:r>
              <a:rPr lang="es-CR" sz="1600" dirty="0">
                <a:latin typeface="Arial" panose="020B0604020202020204" pitchFamily="34" charset="0"/>
                <a:cs typeface="Arial" panose="020B0604020202020204" pitchFamily="34" charset="0"/>
              </a:rPr>
              <a:t>de un plan de acción para la promoción de los esfuerzos y resultados realizados por las diferentes áreas de la DRH.</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Avance </a:t>
            </a:r>
            <a:r>
              <a:rPr lang="es-CR" sz="1600" dirty="0">
                <a:latin typeface="Arial" panose="020B0604020202020204" pitchFamily="34" charset="0"/>
                <a:cs typeface="Arial" panose="020B0604020202020204" pitchFamily="34" charset="0"/>
              </a:rPr>
              <a:t>en las sesiones de sensibilización al personal de DRH de todos los servicios que se ofrecen</a:t>
            </a:r>
            <a:r>
              <a:rPr lang="es-CR" sz="1600" dirty="0" smtClean="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Colaboración </a:t>
            </a:r>
            <a:r>
              <a:rPr lang="es-CR" sz="1600" dirty="0">
                <a:latin typeface="Arial" panose="020B0604020202020204" pitchFamily="34" charset="0"/>
                <a:cs typeface="Arial" panose="020B0604020202020204" pitchFamily="34" charset="0"/>
              </a:rPr>
              <a:t>en el avance de la mejora en la gestión de reclamos administrativos:</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De </a:t>
            </a:r>
            <a:r>
              <a:rPr lang="es-CR" sz="1600" dirty="0">
                <a:latin typeface="Arial" panose="020B0604020202020204" pitchFamily="34" charset="0"/>
                <a:cs typeface="Arial" panose="020B0604020202020204" pitchFamily="34" charset="0"/>
              </a:rPr>
              <a:t>la herramienta de cálculos: colaboración en lo posible en que ambos equipos técnico y funcional dispongan de los insumos para sus aportes. Informes de seguimiento a partes interesadas.</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De </a:t>
            </a:r>
            <a:r>
              <a:rPr lang="es-CR" sz="1600" dirty="0">
                <a:latin typeface="Arial" panose="020B0604020202020204" pitchFamily="34" charset="0"/>
                <a:cs typeface="Arial" panose="020B0604020202020204" pitchFamily="34" charset="0"/>
              </a:rPr>
              <a:t>la herramienta de trazabilidad: 11 grupos con inducción, configuraciones completas y en proceso de curva de aprendizaje de usuarios específicos.</a:t>
            </a:r>
          </a:p>
          <a:p>
            <a:pPr marL="742950" lvl="1" indent="-285750" algn="just">
              <a:buFont typeface="Arial" panose="020B0604020202020204" pitchFamily="34" charset="0"/>
              <a:buChar char="•"/>
            </a:pPr>
            <a:endParaRPr lang="es-CR"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pic>
        <p:nvPicPr>
          <p:cNvPr id="9" name="8 Imagen" descr="MEP trasparente.png"/>
          <p:cNvPicPr>
            <a:picLocks noChangeAspect="1"/>
          </p:cNvPicPr>
          <p:nvPr/>
        </p:nvPicPr>
        <p:blipFill>
          <a:blip r:embed="rId3" cstate="print"/>
          <a:stretch>
            <a:fillRect/>
          </a:stretch>
        </p:blipFill>
        <p:spPr>
          <a:xfrm>
            <a:off x="218491" y="209551"/>
            <a:ext cx="1296144" cy="873290"/>
          </a:xfrm>
          <a:prstGeom prst="rect">
            <a:avLst/>
          </a:prstGeom>
        </p:spPr>
      </p:pic>
    </p:spTree>
    <p:extLst>
      <p:ext uri="{BB962C8B-B14F-4D97-AF65-F5344CB8AC3E}">
        <p14:creationId xmlns:p14="http://schemas.microsoft.com/office/powerpoint/2010/main" val="949841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6</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7494" y="752500"/>
            <a:ext cx="8229600" cy="5247590"/>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p>
          <a:p>
            <a:pPr algn="ctr">
              <a:lnSpc>
                <a:spcPct val="150000"/>
              </a:lnSpc>
            </a:pPr>
            <a:endParaRPr lang="es-ES" sz="14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r>
              <a:rPr lang="es-CR" sz="1600" dirty="0">
                <a:latin typeface="Arial" panose="020B0604020202020204" pitchFamily="34" charset="0"/>
                <a:cs typeface="Arial" panose="020B0604020202020204" pitchFamily="34" charset="0"/>
              </a:rPr>
              <a:t>Sobre </a:t>
            </a:r>
            <a:r>
              <a:rPr lang="es-CR" sz="1600" dirty="0" smtClean="0">
                <a:latin typeface="Arial" panose="020B0604020202020204" pitchFamily="34" charset="0"/>
                <a:cs typeface="Arial" panose="020B0604020202020204" pitchFamily="34" charset="0"/>
              </a:rPr>
              <a:t>la </a:t>
            </a:r>
            <a:r>
              <a:rPr lang="es-CR" sz="1600" dirty="0">
                <a:latin typeface="Arial" panose="020B0604020202020204" pitchFamily="34" charset="0"/>
                <a:cs typeface="Arial" panose="020B0604020202020204" pitchFamily="34" charset="0"/>
              </a:rPr>
              <a:t>Evaluación de Desempeño según Decreto 42087-MP-PLAN:</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Colaboración </a:t>
            </a:r>
            <a:r>
              <a:rPr lang="es-CR" sz="1600" dirty="0">
                <a:latin typeface="Arial" panose="020B0604020202020204" pitchFamily="34" charset="0"/>
                <a:cs typeface="Arial" panose="020B0604020202020204" pitchFamily="34" charset="0"/>
              </a:rPr>
              <a:t>a UAO en la socialización de familias y clases de puestos MEP vs familias de puestos Decreto</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Colaboración </a:t>
            </a:r>
            <a:r>
              <a:rPr lang="es-CR" sz="1600" dirty="0">
                <a:latin typeface="Arial" panose="020B0604020202020204" pitchFamily="34" charset="0"/>
                <a:cs typeface="Arial" panose="020B0604020202020204" pitchFamily="34" charset="0"/>
              </a:rPr>
              <a:t>en la elaboración del Menú de Compensaciones no Monetarias del MEP</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Participación </a:t>
            </a:r>
            <a:r>
              <a:rPr lang="es-CR" sz="1600" dirty="0">
                <a:latin typeface="Arial" panose="020B0604020202020204" pitchFamily="34" charset="0"/>
                <a:cs typeface="Arial" panose="020B0604020202020204" pitchFamily="34" charset="0"/>
              </a:rPr>
              <a:t>en sesiones de trabajo varias con DPI, DGEC, </a:t>
            </a:r>
            <a:r>
              <a:rPr lang="es-CR" sz="1600" dirty="0" err="1">
                <a:latin typeface="Arial" panose="020B0604020202020204" pitchFamily="34" charset="0"/>
                <a:cs typeface="Arial" panose="020B0604020202020204" pitchFamily="34" charset="0"/>
              </a:rPr>
              <a:t>DMVAc</a:t>
            </a:r>
            <a:r>
              <a:rPr lang="es-CR" sz="1600" dirty="0">
                <a:latin typeface="Arial" panose="020B0604020202020204" pitchFamily="34" charset="0"/>
                <a:cs typeface="Arial" panose="020B0604020202020204" pitchFamily="34" charset="0"/>
              </a:rPr>
              <a:t> en el análisis del ciclo de planificación y necesidades de cambios</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Participación </a:t>
            </a:r>
            <a:r>
              <a:rPr lang="es-CR" sz="1600" dirty="0">
                <a:latin typeface="Arial" panose="020B0604020202020204" pitchFamily="34" charset="0"/>
                <a:cs typeface="Arial" panose="020B0604020202020204" pitchFamily="34" charset="0"/>
              </a:rPr>
              <a:t>en sesiones de análisis de los instrumentos de planificación organizacional PEI - PAT - PRAP - POA - PRS - MECEC</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Colaboración </a:t>
            </a:r>
            <a:r>
              <a:rPr lang="es-CR" sz="1600" dirty="0">
                <a:latin typeface="Arial" panose="020B0604020202020204" pitchFamily="34" charset="0"/>
                <a:cs typeface="Arial" panose="020B0604020202020204" pitchFamily="34" charset="0"/>
              </a:rPr>
              <a:t>en comunicaciones y consultas a las instancias rectoras: MIDEPLAN y DGSC</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Colaboración </a:t>
            </a:r>
            <a:r>
              <a:rPr lang="es-CR" sz="1600" dirty="0">
                <a:latin typeface="Arial" panose="020B0604020202020204" pitchFamily="34" charset="0"/>
                <a:cs typeface="Arial" panose="020B0604020202020204" pitchFamily="34" charset="0"/>
              </a:rPr>
              <a:t>en la definición de requerimientos técnicos y funcionales para la herramienta informática</a:t>
            </a:r>
          </a:p>
          <a:p>
            <a:pPr marL="285750" indent="-285750" algn="just">
              <a:buFont typeface="Arial" panose="020B0604020202020204" pitchFamily="34" charset="0"/>
              <a:buChar char="•"/>
            </a:pPr>
            <a:endParaRPr lang="es-CR"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pic>
        <p:nvPicPr>
          <p:cNvPr id="9" name="8 Imagen" descr="MEP trasparente.png"/>
          <p:cNvPicPr>
            <a:picLocks noChangeAspect="1"/>
          </p:cNvPicPr>
          <p:nvPr/>
        </p:nvPicPr>
        <p:blipFill>
          <a:blip r:embed="rId3" cstate="print"/>
          <a:stretch>
            <a:fillRect/>
          </a:stretch>
        </p:blipFill>
        <p:spPr>
          <a:xfrm>
            <a:off x="216216" y="122429"/>
            <a:ext cx="1296144" cy="873290"/>
          </a:xfrm>
          <a:prstGeom prst="rect">
            <a:avLst/>
          </a:prstGeom>
        </p:spPr>
      </p:pic>
    </p:spTree>
    <p:extLst>
      <p:ext uri="{BB962C8B-B14F-4D97-AF65-F5344CB8AC3E}">
        <p14:creationId xmlns:p14="http://schemas.microsoft.com/office/powerpoint/2010/main" val="42164718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7</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73639" y="960950"/>
            <a:ext cx="8229600" cy="4755148"/>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p>
          <a:p>
            <a:pPr algn="ctr">
              <a:lnSpc>
                <a:spcPct val="150000"/>
              </a:lnSpc>
            </a:pPr>
            <a:endParaRPr lang="es-ES" sz="14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o</a:t>
            </a:r>
            <a:r>
              <a:rPr lang="es-CR" sz="1600" dirty="0">
                <a:latin typeface="Arial" panose="020B0604020202020204" pitchFamily="34" charset="0"/>
                <a:cs typeface="Arial" panose="020B0604020202020204" pitchFamily="34" charset="0"/>
              </a:rPr>
              <a:t>	Participación en el estudio de mercado: atención a potenciales proveedores y acercamiento a instituciones gubernamentales</a:t>
            </a:r>
          </a:p>
          <a:p>
            <a:pPr marL="285750" indent="-285750" algn="just">
              <a:buFont typeface="Arial" panose="020B0604020202020204" pitchFamily="34" charset="0"/>
              <a:buChar char="•"/>
            </a:pPr>
            <a:r>
              <a:rPr lang="es-CR" sz="1600" dirty="0">
                <a:latin typeface="Arial" panose="020B0604020202020204" pitchFamily="34" charset="0"/>
                <a:cs typeface="Arial" panose="020B0604020202020204" pitchFamily="34" charset="0"/>
              </a:rPr>
              <a:t>o	Colaboración en la elaboración de documentos para la solicitud de pedido de la herramienta</a:t>
            </a:r>
          </a:p>
          <a:p>
            <a:pPr marL="285750" indent="-285750" algn="just">
              <a:buFont typeface="Arial" panose="020B0604020202020204" pitchFamily="34" charset="0"/>
              <a:buChar char="•"/>
            </a:pPr>
            <a:r>
              <a:rPr lang="es-CR" sz="1600" dirty="0">
                <a:latin typeface="Arial" panose="020B0604020202020204" pitchFamily="34" charset="0"/>
                <a:cs typeface="Arial" panose="020B0604020202020204" pitchFamily="34" charset="0"/>
              </a:rPr>
              <a:t>o	Colaboración en la elaboración del manual de procedimiento general para la evaluación del desempeño según el nuevo modelo</a:t>
            </a:r>
          </a:p>
          <a:p>
            <a:pPr marL="285750" indent="-285750" algn="just">
              <a:buFont typeface="Arial" panose="020B0604020202020204" pitchFamily="34" charset="0"/>
              <a:buChar char="•"/>
            </a:pPr>
            <a:r>
              <a:rPr lang="es-CR" sz="1600" dirty="0">
                <a:latin typeface="Arial" panose="020B0604020202020204" pitchFamily="34" charset="0"/>
                <a:cs typeface="Arial" panose="020B0604020202020204" pitchFamily="34" charset="0"/>
              </a:rPr>
              <a:t>o	Colaboración en la creación de un MOOC enfocado en el nuevo modelo de evaluación del desempeño con orientación del IDP</a:t>
            </a:r>
          </a:p>
          <a:p>
            <a:pPr marL="285750" indent="-285750" algn="just">
              <a:buFont typeface="Arial" panose="020B0604020202020204" pitchFamily="34" charset="0"/>
              <a:buChar char="•"/>
            </a:pPr>
            <a:r>
              <a:rPr lang="es-CR" sz="1600" dirty="0">
                <a:latin typeface="Arial" panose="020B0604020202020204" pitchFamily="34" charset="0"/>
                <a:cs typeface="Arial" panose="020B0604020202020204" pitchFamily="34" charset="0"/>
              </a:rPr>
              <a:t>o	Participación en sesiones de socialización del modelo, avances y necesidades de acción con los Viceministerios del MEP, con la señora Ministra, asesores legales de los Despachos y con los enlaces de las Direcciones Regionales</a:t>
            </a:r>
          </a:p>
          <a:p>
            <a:pPr marL="742950" lvl="1" indent="-285750" algn="just">
              <a:buFont typeface="Arial" panose="020B0604020202020204" pitchFamily="34" charset="0"/>
              <a:buChar char="•"/>
            </a:pPr>
            <a:endParaRPr lang="es-CR"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pic>
        <p:nvPicPr>
          <p:cNvPr id="9" name="8 Imagen" descr="MEP trasparente.png"/>
          <p:cNvPicPr>
            <a:picLocks noChangeAspect="1"/>
          </p:cNvPicPr>
          <p:nvPr/>
        </p:nvPicPr>
        <p:blipFill>
          <a:blip r:embed="rId3" cstate="print"/>
          <a:stretch>
            <a:fillRect/>
          </a:stretch>
        </p:blipFill>
        <p:spPr>
          <a:xfrm>
            <a:off x="323528" y="103325"/>
            <a:ext cx="1296144" cy="873290"/>
          </a:xfrm>
          <a:prstGeom prst="rect">
            <a:avLst/>
          </a:prstGeom>
        </p:spPr>
      </p:pic>
    </p:spTree>
    <p:extLst>
      <p:ext uri="{BB962C8B-B14F-4D97-AF65-F5344CB8AC3E}">
        <p14:creationId xmlns:p14="http://schemas.microsoft.com/office/powerpoint/2010/main" val="36833299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8</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344015" y="740712"/>
            <a:ext cx="8229600" cy="5309146"/>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p>
          <a:p>
            <a:pPr algn="ctr">
              <a:lnSpc>
                <a:spcPct val="150000"/>
              </a:lnSpc>
            </a:pPr>
            <a:endParaRPr lang="es-ES" sz="14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r>
              <a:rPr lang="es-CR" sz="1600" dirty="0">
                <a:latin typeface="Arial" panose="020B0604020202020204" pitchFamily="34" charset="0"/>
                <a:cs typeface="Arial" panose="020B0604020202020204" pitchFamily="34" charset="0"/>
              </a:rPr>
              <a:t>Sobre </a:t>
            </a:r>
            <a:r>
              <a:rPr lang="es-CR" sz="1600" dirty="0" smtClean="0">
                <a:latin typeface="Arial" panose="020B0604020202020204" pitchFamily="34" charset="0"/>
                <a:cs typeface="Arial" panose="020B0604020202020204" pitchFamily="34" charset="0"/>
              </a:rPr>
              <a:t>la </a:t>
            </a:r>
            <a:r>
              <a:rPr lang="es-CR" sz="1600" dirty="0">
                <a:latin typeface="Arial" panose="020B0604020202020204" pitchFamily="34" charset="0"/>
                <a:cs typeface="Arial" panose="020B0604020202020204" pitchFamily="34" charset="0"/>
              </a:rPr>
              <a:t>Evaluación de Desempeño según Decreto 42087-MP-PLAN</a:t>
            </a:r>
            <a:r>
              <a:rPr lang="es-CR" sz="1600" dirty="0" smtClean="0">
                <a:latin typeface="Arial" panose="020B0604020202020204" pitchFamily="34" charset="0"/>
                <a:cs typeface="Arial" panose="020B0604020202020204" pitchFamily="34" charset="0"/>
              </a:rPr>
              <a:t>: </a:t>
            </a:r>
          </a:p>
          <a:p>
            <a:pPr algn="just"/>
            <a:r>
              <a:rPr lang="es-CR" sz="1600" i="1" dirty="0" smtClean="0">
                <a:latin typeface="Arial" panose="020B0604020202020204" pitchFamily="34" charset="0"/>
                <a:cs typeface="Arial" panose="020B0604020202020204" pitchFamily="34" charset="0"/>
              </a:rPr>
              <a:t>(cont.)</a:t>
            </a:r>
            <a:endParaRPr lang="es-CR" sz="1600" i="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Participación </a:t>
            </a:r>
            <a:r>
              <a:rPr lang="es-CR" sz="1600" dirty="0">
                <a:latin typeface="Arial" panose="020B0604020202020204" pitchFamily="34" charset="0"/>
                <a:cs typeface="Arial" panose="020B0604020202020204" pitchFamily="34" charset="0"/>
              </a:rPr>
              <a:t>en el estudio de mercado: atención a potenciales proveedores y acercamiento a instituciones gubernamentales</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Colaboración </a:t>
            </a:r>
            <a:r>
              <a:rPr lang="es-CR" sz="1600" dirty="0">
                <a:latin typeface="Arial" panose="020B0604020202020204" pitchFamily="34" charset="0"/>
                <a:cs typeface="Arial" panose="020B0604020202020204" pitchFamily="34" charset="0"/>
              </a:rPr>
              <a:t>en la elaboración de documentos para la solicitud de pedido de la herramienta</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Colaboración </a:t>
            </a:r>
            <a:r>
              <a:rPr lang="es-CR" sz="1600" dirty="0">
                <a:latin typeface="Arial" panose="020B0604020202020204" pitchFamily="34" charset="0"/>
                <a:cs typeface="Arial" panose="020B0604020202020204" pitchFamily="34" charset="0"/>
              </a:rPr>
              <a:t>en la elaboración del manual de procedimiento general para la evaluación del desempeño según el nuevo modelo</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Colaboración </a:t>
            </a:r>
            <a:r>
              <a:rPr lang="es-CR" sz="1600" dirty="0">
                <a:latin typeface="Arial" panose="020B0604020202020204" pitchFamily="34" charset="0"/>
                <a:cs typeface="Arial" panose="020B0604020202020204" pitchFamily="34" charset="0"/>
              </a:rPr>
              <a:t>en la creación de un MOOC enfocado en el nuevo modelo de evaluación del desempeño con orientación del IDP</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Participación </a:t>
            </a:r>
            <a:r>
              <a:rPr lang="es-CR" sz="1600" dirty="0">
                <a:latin typeface="Arial" panose="020B0604020202020204" pitchFamily="34" charset="0"/>
                <a:cs typeface="Arial" panose="020B0604020202020204" pitchFamily="34" charset="0"/>
              </a:rPr>
              <a:t>en sesiones de socialización del modelo, avances y necesidades de acción con los Viceministerios del MEP, con la señora Ministra, asesores legales de los Despachos y con los enlaces de las Direcciones Regionales</a:t>
            </a:r>
          </a:p>
          <a:p>
            <a:pPr marL="742950" lvl="1"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pic>
        <p:nvPicPr>
          <p:cNvPr id="9" name="8 Imagen" descr="MEP trasparente.png"/>
          <p:cNvPicPr>
            <a:picLocks noChangeAspect="1"/>
          </p:cNvPicPr>
          <p:nvPr/>
        </p:nvPicPr>
        <p:blipFill>
          <a:blip r:embed="rId3" cstate="print"/>
          <a:stretch>
            <a:fillRect/>
          </a:stretch>
        </p:blipFill>
        <p:spPr>
          <a:xfrm>
            <a:off x="344015" y="294209"/>
            <a:ext cx="1296144" cy="873290"/>
          </a:xfrm>
          <a:prstGeom prst="rect">
            <a:avLst/>
          </a:prstGeom>
        </p:spPr>
      </p:pic>
    </p:spTree>
    <p:extLst>
      <p:ext uri="{BB962C8B-B14F-4D97-AF65-F5344CB8AC3E}">
        <p14:creationId xmlns:p14="http://schemas.microsoft.com/office/powerpoint/2010/main" val="2956890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9</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70004" y="821025"/>
            <a:ext cx="8229600" cy="5632311"/>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p>
          <a:p>
            <a:pPr algn="ctr">
              <a:lnSpc>
                <a:spcPct val="150000"/>
              </a:lnSpc>
            </a:pPr>
            <a:endParaRPr lang="es-ES" sz="1600" b="1" u="sng" dirty="0" smtClean="0">
              <a:solidFill>
                <a:schemeClr val="tx2"/>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Se </a:t>
            </a:r>
            <a:r>
              <a:rPr lang="es-CR" sz="1600" dirty="0">
                <a:latin typeface="Arial" panose="020B0604020202020204" pitchFamily="34" charset="0"/>
                <a:cs typeface="Arial" panose="020B0604020202020204" pitchFamily="34" charset="0"/>
              </a:rPr>
              <a:t>imparten 8 talleres sobre DRH Accesible de manera exitosa para un total de 73 personas participantes.</a:t>
            </a: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Avances </a:t>
            </a:r>
            <a:r>
              <a:rPr lang="es-CR" sz="1600" dirty="0">
                <a:latin typeface="Arial" panose="020B0604020202020204" pitchFamily="34" charset="0"/>
                <a:cs typeface="Arial" panose="020B0604020202020204" pitchFamily="34" charset="0"/>
              </a:rPr>
              <a:t>en la implementación del Programa Indicadores de Gestión en la DRH:</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Capacitación </a:t>
            </a:r>
            <a:r>
              <a:rPr lang="es-CR" sz="1600" dirty="0">
                <a:latin typeface="Arial" panose="020B0604020202020204" pitchFamily="34" charset="0"/>
                <a:cs typeface="Arial" panose="020B0604020202020204" pitchFamily="34" charset="0"/>
              </a:rPr>
              <a:t>a las jefaturas y coordinadores DGTS sobre el programa de formación técnica de indicadores.</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Establecimiento </a:t>
            </a:r>
            <a:r>
              <a:rPr lang="es-CR" sz="1600" dirty="0">
                <a:latin typeface="Arial" panose="020B0604020202020204" pitchFamily="34" charset="0"/>
                <a:cs typeface="Arial" panose="020B0604020202020204" pitchFamily="34" charset="0"/>
              </a:rPr>
              <a:t>de indicadores DGTS y sus unidades.</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Seguimiento </a:t>
            </a:r>
            <a:r>
              <a:rPr lang="es-CR" sz="1600" dirty="0">
                <a:latin typeface="Arial" panose="020B0604020202020204" pitchFamily="34" charset="0"/>
                <a:cs typeface="Arial" panose="020B0604020202020204" pitchFamily="34" charset="0"/>
              </a:rPr>
              <a:t>con las jefaturas DARH sobre sus indicadores.</a:t>
            </a:r>
          </a:p>
          <a:p>
            <a:pPr marL="742950" lvl="1"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Programación </a:t>
            </a:r>
            <a:r>
              <a:rPr lang="es-CR" sz="1600" dirty="0">
                <a:latin typeface="Arial" panose="020B0604020202020204" pitchFamily="34" charset="0"/>
                <a:cs typeface="Arial" panose="020B0604020202020204" pitchFamily="34" charset="0"/>
              </a:rPr>
              <a:t>en el SIGEC-DRH los indicadores aprobados.</a:t>
            </a:r>
          </a:p>
          <a:p>
            <a:pPr marL="285750" indent="-285750" algn="just">
              <a:buFont typeface="Arial" panose="020B0604020202020204" pitchFamily="34" charset="0"/>
              <a:buChar char="•"/>
            </a:pPr>
            <a:r>
              <a:rPr lang="es-CR" sz="1600" dirty="0" smtClean="0">
                <a:latin typeface="Arial" panose="020B0604020202020204" pitchFamily="34" charset="0"/>
                <a:cs typeface="Arial" panose="020B0604020202020204" pitchFamily="34" charset="0"/>
              </a:rPr>
              <a:t>Como </a:t>
            </a:r>
            <a:r>
              <a:rPr lang="es-CR" sz="1600" dirty="0">
                <a:latin typeface="Arial" panose="020B0604020202020204" pitchFamily="34" charset="0"/>
                <a:cs typeface="Arial" panose="020B0604020202020204" pitchFamily="34" charset="0"/>
              </a:rPr>
              <a:t>apoyo a UCA, se continúa con el desarrollo de los requerimientos del Sistema en sesiones semanales de trabajo colaborativo. Se retoma la elaboración de instructivos (inactivos</a:t>
            </a:r>
            <a:r>
              <a:rPr lang="es-CR" sz="1600" dirty="0" smtClean="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s-CR" sz="1600" dirty="0">
                <a:latin typeface="Arial" panose="020B0604020202020204" pitchFamily="34" charset="0"/>
                <a:cs typeface="Arial" panose="020B0604020202020204" pitchFamily="34" charset="0"/>
              </a:rPr>
              <a:t>Se envía DPI para revisión y validación la propuesta de Reorganización de la estructura de la DRH</a:t>
            </a:r>
          </a:p>
          <a:p>
            <a:pPr marL="285750" indent="-285750" algn="just">
              <a:buFont typeface="Arial" panose="020B0604020202020204" pitchFamily="34" charset="0"/>
              <a:buChar char="•"/>
            </a:pPr>
            <a:endParaRPr lang="es-CR" dirty="0"/>
          </a:p>
          <a:p>
            <a:pPr marL="742950" lvl="1"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pic>
        <p:nvPicPr>
          <p:cNvPr id="9" name="8 Imagen" descr="MEP trasparente.png"/>
          <p:cNvPicPr>
            <a:picLocks noChangeAspect="1"/>
          </p:cNvPicPr>
          <p:nvPr/>
        </p:nvPicPr>
        <p:blipFill>
          <a:blip r:embed="rId3" cstate="print"/>
          <a:stretch>
            <a:fillRect/>
          </a:stretch>
        </p:blipFill>
        <p:spPr>
          <a:xfrm>
            <a:off x="323528" y="294209"/>
            <a:ext cx="1296144" cy="873290"/>
          </a:xfrm>
          <a:prstGeom prst="rect">
            <a:avLst/>
          </a:prstGeom>
        </p:spPr>
      </p:pic>
    </p:spTree>
    <p:extLst>
      <p:ext uri="{BB962C8B-B14F-4D97-AF65-F5344CB8AC3E}">
        <p14:creationId xmlns:p14="http://schemas.microsoft.com/office/powerpoint/2010/main" val="4452989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23745</TotalTime>
  <Words>1509</Words>
  <Application>Microsoft Office PowerPoint</Application>
  <PresentationFormat>Presentación en pantalla (4:3)</PresentationFormat>
  <Paragraphs>221</Paragraphs>
  <Slides>16</Slides>
  <Notes>16</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16</vt:i4>
      </vt:variant>
    </vt:vector>
  </HeadingPairs>
  <TitlesOfParts>
    <vt:vector size="22" baseType="lpstr">
      <vt:lpstr>Arial</vt:lpstr>
      <vt:lpstr>Calibri</vt:lpstr>
      <vt:lpstr>Constantia</vt:lpstr>
      <vt:lpstr>Wingdings 2</vt:lpstr>
      <vt:lpstr>Flujo</vt:lpstr>
      <vt:lpstr>Diseño personalizado</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amurilloj</dc:creator>
  <cp:lastModifiedBy>Maria Ramirez Calderon</cp:lastModifiedBy>
  <cp:revision>854</cp:revision>
  <cp:lastPrinted>2014-11-26T16:11:40Z</cp:lastPrinted>
  <dcterms:created xsi:type="dcterms:W3CDTF">2011-07-08T13:19:55Z</dcterms:created>
  <dcterms:modified xsi:type="dcterms:W3CDTF">2021-10-06T14:55:57Z</dcterms:modified>
</cp:coreProperties>
</file>