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6.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47"/>
  </p:notesMasterIdLst>
  <p:handoutMasterIdLst>
    <p:handoutMasterId r:id="rId48"/>
  </p:handoutMasterIdLst>
  <p:sldIdLst>
    <p:sldId id="331" r:id="rId3"/>
    <p:sldId id="357" r:id="rId4"/>
    <p:sldId id="358" r:id="rId5"/>
    <p:sldId id="359" r:id="rId6"/>
    <p:sldId id="360" r:id="rId7"/>
    <p:sldId id="392" r:id="rId8"/>
    <p:sldId id="391" r:id="rId9"/>
    <p:sldId id="318" r:id="rId10"/>
    <p:sldId id="361" r:id="rId11"/>
    <p:sldId id="362" r:id="rId12"/>
    <p:sldId id="363" r:id="rId13"/>
    <p:sldId id="323" r:id="rId14"/>
    <p:sldId id="324" r:id="rId15"/>
    <p:sldId id="325" r:id="rId16"/>
    <p:sldId id="326" r:id="rId17"/>
    <p:sldId id="364" r:id="rId18"/>
    <p:sldId id="327" r:id="rId19"/>
    <p:sldId id="329" r:id="rId20"/>
    <p:sldId id="330" r:id="rId21"/>
    <p:sldId id="365" r:id="rId22"/>
    <p:sldId id="366" r:id="rId23"/>
    <p:sldId id="367" r:id="rId24"/>
    <p:sldId id="390" r:id="rId25"/>
    <p:sldId id="369" r:id="rId26"/>
    <p:sldId id="370"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4" r:id="rId41"/>
    <p:sldId id="385" r:id="rId42"/>
    <p:sldId id="386" r:id="rId43"/>
    <p:sldId id="387" r:id="rId44"/>
    <p:sldId id="388" r:id="rId45"/>
    <p:sldId id="389" r:id="rId46"/>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89" d="100"/>
          <a:sy n="89" d="100"/>
        </p:scale>
        <p:origin x="1771" y="7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s-CR" sz="1200"/>
              <a:t>GESTIONES DE DESPIDO resueltas</a:t>
            </a:r>
          </a:p>
        </c:rich>
      </c:tx>
      <c:overlay val="0"/>
      <c:spPr>
        <a:noFill/>
        <a:ln>
          <a:noFill/>
        </a:ln>
        <a:effectLst/>
      </c:sp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GESTIONES DE DESPIDO FINALIZADAS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layout>
                <c:manualLayout>
                  <c:x val="3.4722222222222168E-3"/>
                  <c:y val="-3.4694469519536142E-18"/>
                </c:manualLayout>
              </c:layout>
              <c:tx>
                <c:rich>
                  <a:bodyPr/>
                  <a:lstStyle/>
                  <a:p>
                    <a:r>
                      <a:rPr lang="en-US"/>
                      <a:t>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C70-48FC-836C-B538E019AA33}"/>
                </c:ext>
                <c:ext xmlns:c15="http://schemas.microsoft.com/office/drawing/2012/chart" uri="{CE6537A1-D6FC-4f65-9D91-7224C49458BB}">
                  <c15:layout>
                    <c:manualLayout>
                      <c:w val="5.1203703703703696E-2"/>
                      <c:h val="5.549618797650293E-2"/>
                    </c:manualLayout>
                  </c15:layout>
                </c:ext>
              </c:extLst>
            </c:dLbl>
            <c:dLbl>
              <c:idx val="1"/>
              <c:tx>
                <c:rich>
                  <a:bodyPr/>
                  <a:lstStyle/>
                  <a:p>
                    <a:r>
                      <a:rPr lang="en-US"/>
                      <a:t>4</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C70-48FC-836C-B538E019AA33}"/>
                </c:ext>
                <c:ext xmlns:c15="http://schemas.microsoft.com/office/drawing/2012/chart" uri="{CE6537A1-D6FC-4f65-9D91-7224C49458BB}"/>
              </c:extLst>
            </c:dLbl>
            <c:dLbl>
              <c:idx val="2"/>
              <c:tx>
                <c:rich>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r>
                      <a:rPr lang="en-US"/>
                      <a:t>3</a:t>
                    </a:r>
                  </a:p>
                </c:rich>
              </c:tx>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Hoja1!$A$2:$A$5</c:f>
              <c:strCache>
                <c:ptCount val="4"/>
                <c:pt idx="0">
                  <c:v>Gestiones de Despido declaradas CON LUGAR firmes</c:v>
                </c:pt>
                <c:pt idx="1">
                  <c:v>Gestiones de Despido declaradas CON LUGAR apeladas</c:v>
                </c:pt>
                <c:pt idx="2">
                  <c:v>Gestiones de Despido declaradas SIN LUGAR</c:v>
                </c:pt>
                <c:pt idx="3">
                  <c:v>Gestiones de despido CON LUGAR nulidad</c:v>
                </c:pt>
              </c:strCache>
            </c:strRef>
          </c:cat>
          <c:val>
            <c:numRef>
              <c:f>Hoja1!$B$2:$B$5</c:f>
              <c:numCache>
                <c:formatCode>General</c:formatCode>
                <c:ptCount val="4"/>
                <c:pt idx="0">
                  <c:v>8</c:v>
                </c:pt>
                <c:pt idx="1">
                  <c:v>4</c:v>
                </c:pt>
                <c:pt idx="2">
                  <c:v>3</c:v>
                </c:pt>
                <c:pt idx="3">
                  <c:v>1</c:v>
                </c:pt>
              </c:numCache>
            </c:numRef>
          </c:val>
          <c:extLst xmlns:c16r2="http://schemas.microsoft.com/office/drawing/2015/06/chart">
            <c:ext xmlns:c16="http://schemas.microsoft.com/office/drawing/2014/chart" uri="{C3380CC4-5D6E-409C-BE32-E72D297353CC}">
              <c16:uniqueId val="{00000000-AC70-48FC-836C-B538E019AA33}"/>
            </c:ext>
          </c:extLst>
        </c:ser>
        <c:ser>
          <c:idx val="1"/>
          <c:order val="1"/>
          <c:tx>
            <c:strRef>
              <c:f>Hoja1!$C$1</c:f>
              <c:strCache>
                <c:ptCount val="1"/>
                <c:pt idx="0">
                  <c:v>Columna1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Hoja1!$A$2:$A$5</c:f>
              <c:strCache>
                <c:ptCount val="4"/>
                <c:pt idx="0">
                  <c:v>Gestiones de Despido declaradas CON LUGAR firmes</c:v>
                </c:pt>
                <c:pt idx="1">
                  <c:v>Gestiones de Despido declaradas CON LUGAR apeladas</c:v>
                </c:pt>
                <c:pt idx="2">
                  <c:v>Gestiones de Despido declaradas SIN LUGAR</c:v>
                </c:pt>
                <c:pt idx="3">
                  <c:v>Gestiones de despido CON LUGAR nulidad</c:v>
                </c:pt>
              </c:strCache>
            </c:strRef>
          </c:cat>
          <c:val>
            <c:numRef>
              <c:f>Hoja1!$C$2:$C$5</c:f>
              <c:numCache>
                <c:formatCode>General</c:formatCode>
                <c:ptCount val="4"/>
              </c:numCache>
            </c:numRef>
          </c:val>
          <c:extLst xmlns:c16r2="http://schemas.microsoft.com/office/drawing/2015/06/chart">
            <c:ext xmlns:c16="http://schemas.microsoft.com/office/drawing/2014/chart" uri="{C3380CC4-5D6E-409C-BE32-E72D297353CC}">
              <c16:uniqueId val="{00000001-AC70-48FC-836C-B538E019AA33}"/>
            </c:ext>
          </c:extLst>
        </c:ser>
        <c:ser>
          <c:idx val="2"/>
          <c:order val="2"/>
          <c:tx>
            <c:strRef>
              <c:f>Hoja1!$D$1</c:f>
              <c:strCache>
                <c:ptCount val="1"/>
                <c:pt idx="0">
                  <c:v>Columna2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Hoja1!$A$2:$A$5</c:f>
              <c:strCache>
                <c:ptCount val="4"/>
                <c:pt idx="0">
                  <c:v>Gestiones de Despido declaradas CON LUGAR firmes</c:v>
                </c:pt>
                <c:pt idx="1">
                  <c:v>Gestiones de Despido declaradas CON LUGAR apeladas</c:v>
                </c:pt>
                <c:pt idx="2">
                  <c:v>Gestiones de Despido declaradas SIN LUGAR</c:v>
                </c:pt>
                <c:pt idx="3">
                  <c:v>Gestiones de despido CON LUGAR nulidad</c:v>
                </c:pt>
              </c:strCache>
            </c:strRef>
          </c:cat>
          <c:val>
            <c:numRef>
              <c:f>Hoja1!$D$2:$D$5</c:f>
              <c:numCache>
                <c:formatCode>General</c:formatCode>
                <c:ptCount val="4"/>
              </c:numCache>
            </c:numRef>
          </c:val>
          <c:extLst xmlns:c16r2="http://schemas.microsoft.com/office/drawing/2015/06/chart">
            <c:ext xmlns:c16="http://schemas.microsoft.com/office/drawing/2014/chart" uri="{C3380CC4-5D6E-409C-BE32-E72D297353CC}">
              <c16:uniqueId val="{00000002-AC70-48FC-836C-B538E019AA33}"/>
            </c:ext>
          </c:extLst>
        </c:ser>
        <c:dLbls>
          <c:showLegendKey val="0"/>
          <c:showVal val="1"/>
          <c:showCatName val="0"/>
          <c:showSerName val="0"/>
          <c:showPercent val="0"/>
          <c:showBubbleSize val="0"/>
        </c:dLbls>
        <c:gapWidth val="84"/>
        <c:gapDepth val="53"/>
        <c:shape val="box"/>
        <c:axId val="1604683472"/>
        <c:axId val="1604687280"/>
        <c:axId val="0"/>
      </c:bar3DChart>
      <c:catAx>
        <c:axId val="1604683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R"/>
          </a:p>
        </c:txPr>
        <c:crossAx val="1604687280"/>
        <c:crosses val="autoZero"/>
        <c:auto val="1"/>
        <c:lblAlgn val="ctr"/>
        <c:lblOffset val="100"/>
        <c:noMultiLvlLbl val="0"/>
      </c:catAx>
      <c:valAx>
        <c:axId val="1604687280"/>
        <c:scaling>
          <c:orientation val="minMax"/>
        </c:scaling>
        <c:delete val="1"/>
        <c:axPos val="l"/>
        <c:numFmt formatCode="General" sourceLinked="1"/>
        <c:majorTickMark val="out"/>
        <c:minorTickMark val="none"/>
        <c:tickLblPos val="nextTo"/>
        <c:crossAx val="1604683472"/>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s-C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Total</a:t>
            </a:r>
            <a:r>
              <a:rPr lang="en-US" dirty="0" smtClean="0"/>
              <a:t>: 44</a:t>
            </a:r>
            <a:endParaRPr lang="en-US" dirty="0"/>
          </a:p>
        </c:rich>
      </c:tx>
      <c:layout>
        <c:manualLayout>
          <c:xMode val="edge"/>
          <c:yMode val="edge"/>
          <c:x val="0.39914301989327378"/>
          <c:y val="0.8782079862056914"/>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CR"/>
        </a:p>
      </c:txPr>
    </c:title>
    <c:autoTitleDeleted val="0"/>
    <c:plotArea>
      <c:layout>
        <c:manualLayout>
          <c:layoutTarget val="inner"/>
          <c:xMode val="edge"/>
          <c:yMode val="edge"/>
          <c:x val="2.0448587991902144E-2"/>
          <c:y val="1.4219606205288723E-2"/>
          <c:w val="0.97955141200809781"/>
          <c:h val="0.70059188577147713"/>
        </c:manualLayout>
      </c:layout>
      <c:barChart>
        <c:barDir val="col"/>
        <c:grouping val="clustered"/>
        <c:varyColors val="0"/>
        <c:ser>
          <c:idx val="0"/>
          <c:order val="0"/>
          <c:tx>
            <c:strRef>
              <c:f>Hoja1!$B$1</c:f>
              <c:strCache>
                <c:ptCount val="1"/>
                <c:pt idx="0">
                  <c:v>Total:44</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Hoja1!$A$2:$A$5</c:f>
              <c:strCache>
                <c:ptCount val="4"/>
                <c:pt idx="0">
                  <c:v>Acoso Sexual</c:v>
                </c:pt>
                <c:pt idx="1">
                  <c:v>Abuso Sexual</c:v>
                </c:pt>
                <c:pt idx="2">
                  <c:v>Relaciones  Impropias</c:v>
                </c:pt>
                <c:pt idx="3">
                  <c:v>Otras causas</c:v>
                </c:pt>
              </c:strCache>
            </c:strRef>
          </c:cat>
          <c:val>
            <c:numRef>
              <c:f>Hoja1!$B$2:$B$5</c:f>
              <c:numCache>
                <c:formatCode>General</c:formatCode>
                <c:ptCount val="4"/>
                <c:pt idx="0">
                  <c:v>32</c:v>
                </c:pt>
                <c:pt idx="1">
                  <c:v>6</c:v>
                </c:pt>
                <c:pt idx="2">
                  <c:v>1</c:v>
                </c:pt>
                <c:pt idx="3">
                  <c:v>5</c:v>
                </c:pt>
              </c:numCache>
            </c:numRef>
          </c:val>
        </c:ser>
        <c:dLbls>
          <c:dLblPos val="inEnd"/>
          <c:showLegendKey val="0"/>
          <c:showVal val="1"/>
          <c:showCatName val="0"/>
          <c:showSerName val="0"/>
          <c:showPercent val="0"/>
          <c:showBubbleSize val="0"/>
        </c:dLbls>
        <c:gapWidth val="65"/>
        <c:axId val="1604694352"/>
        <c:axId val="1604687824"/>
      </c:barChart>
      <c:catAx>
        <c:axId val="1604694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CR"/>
          </a:p>
        </c:txPr>
        <c:crossAx val="1604687824"/>
        <c:crosses val="autoZero"/>
        <c:auto val="1"/>
        <c:lblAlgn val="ctr"/>
        <c:lblOffset val="100"/>
        <c:noMultiLvlLbl val="0"/>
      </c:catAx>
      <c:valAx>
        <c:axId val="1604687824"/>
        <c:scaling>
          <c:orientation val="minMax"/>
        </c:scaling>
        <c:delete val="1"/>
        <c:axPos val="l"/>
        <c:majorGridlines>
          <c:spPr>
            <a:ln w="9525" cap="flat" cmpd="sng" algn="ctr">
              <a:solidFill>
                <a:schemeClr val="accent1">
                  <a:lumMod val="75000"/>
                </a:schemeClr>
              </a:solidFill>
              <a:round/>
            </a:ln>
            <a:effectLst/>
          </c:spPr>
        </c:majorGridlines>
        <c:numFmt formatCode="General" sourceLinked="1"/>
        <c:majorTickMark val="none"/>
        <c:minorTickMark val="none"/>
        <c:tickLblPos val="nextTo"/>
        <c:crossAx val="1604694352"/>
        <c:crosses val="autoZero"/>
        <c:crossBetween val="between"/>
      </c:valAx>
      <c:spPr>
        <a:noFill/>
        <a:ln w="25400">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2"/>
      </a:solidFill>
      <a:round/>
    </a:ln>
    <a:effectLst/>
  </c:spPr>
  <c:txPr>
    <a:bodyPr/>
    <a:lstStyle/>
    <a:p>
      <a:pPr>
        <a:defRPr/>
      </a:pPr>
      <a:endParaRPr lang="es-C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48</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Hoja1!$A$2:$A$5</c:f>
              <c:strCache>
                <c:ptCount val="4"/>
                <c:pt idx="0">
                  <c:v>Acoso Sexual</c:v>
                </c:pt>
                <c:pt idx="1">
                  <c:v>Abuso Sexual</c:v>
                </c:pt>
                <c:pt idx="2">
                  <c:v>Relaciones Impropias</c:v>
                </c:pt>
                <c:pt idx="3">
                  <c:v>Otras Causas</c:v>
                </c:pt>
              </c:strCache>
            </c:strRef>
          </c:cat>
          <c:val>
            <c:numRef>
              <c:f>Hoja1!$B$2:$B$5</c:f>
              <c:numCache>
                <c:formatCode>General</c:formatCode>
                <c:ptCount val="4"/>
                <c:pt idx="0">
                  <c:v>29</c:v>
                </c:pt>
                <c:pt idx="1">
                  <c:v>8</c:v>
                </c:pt>
                <c:pt idx="2">
                  <c:v>6</c:v>
                </c:pt>
                <c:pt idx="3">
                  <c:v>5</c:v>
                </c:pt>
              </c:numCache>
            </c:numRef>
          </c:val>
        </c:ser>
        <c:dLbls>
          <c:dLblPos val="inEnd"/>
          <c:showLegendKey val="0"/>
          <c:showVal val="1"/>
          <c:showCatName val="0"/>
          <c:showSerName val="0"/>
          <c:showPercent val="0"/>
          <c:showBubbleSize val="0"/>
        </c:dLbls>
        <c:gapWidth val="65"/>
        <c:axId val="1604688912"/>
        <c:axId val="1604689456"/>
      </c:barChart>
      <c:catAx>
        <c:axId val="160468891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accent2">
                    <a:lumMod val="50000"/>
                  </a:schemeClr>
                </a:solidFill>
                <a:latin typeface="+mn-lt"/>
                <a:ea typeface="+mn-ea"/>
                <a:cs typeface="+mn-cs"/>
              </a:defRPr>
            </a:pPr>
            <a:endParaRPr lang="es-CR"/>
          </a:p>
        </c:txPr>
        <c:crossAx val="1604689456"/>
        <c:crosses val="autoZero"/>
        <c:auto val="1"/>
        <c:lblAlgn val="ctr"/>
        <c:lblOffset val="100"/>
        <c:noMultiLvlLbl val="0"/>
      </c:catAx>
      <c:valAx>
        <c:axId val="160468945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CR"/>
          </a:p>
        </c:txPr>
        <c:crossAx val="1604688912"/>
        <c:crosses val="autoZero"/>
        <c:crossBetween val="between"/>
      </c:valAx>
      <c:spPr>
        <a:noFill/>
        <a:ln>
          <a:noFill/>
        </a:ln>
        <a:effectLst/>
      </c:spPr>
    </c:plotArea>
    <c:legend>
      <c:legendPos val="b"/>
      <c:layout>
        <c:manualLayout>
          <c:xMode val="edge"/>
          <c:yMode val="edge"/>
          <c:x val="0.41715305118110235"/>
          <c:y val="0.90792519685039375"/>
          <c:w val="0.19852799788678091"/>
          <c:h val="9.2074803149606296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effectLst>
                <a:outerShdw blurRad="38100" dist="38100" dir="2700000" algn="tl">
                  <a:srgbClr val="000000">
                    <a:alpha val="43137"/>
                  </a:srgbClr>
                </a:outerShdw>
              </a:effectLst>
              <a:latin typeface="+mn-lt"/>
              <a:ea typeface="+mn-ea"/>
              <a:cs typeface="+mn-cs"/>
            </a:defRPr>
          </a:pPr>
          <a:endParaRPr lang="es-CR"/>
        </a:p>
      </c:txPr>
    </c:legend>
    <c:plotVisOnly val="1"/>
    <c:dispBlanksAs val="gap"/>
    <c:showDLblsOverMax val="0"/>
  </c:chart>
  <c:spPr>
    <a:solidFill>
      <a:schemeClr val="bg1"/>
    </a:solidFill>
    <a:ln w="28575" cap="flat" cmpd="sng" algn="ctr">
      <a:solidFill>
        <a:schemeClr val="accent2">
          <a:lumMod val="50000"/>
        </a:schemeClr>
      </a:solidFill>
      <a:round/>
    </a:ln>
    <a:effectLst/>
  </c:spPr>
  <c:txPr>
    <a:bodyPr/>
    <a:lstStyle/>
    <a:p>
      <a:pPr>
        <a:defRPr/>
      </a:pPr>
      <a:endParaRPr lang="es-C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78868454628600504"/>
          <c:y val="0.82862615302877296"/>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s-CR"/>
        </a:p>
      </c:txPr>
    </c:title>
    <c:autoTitleDeleted val="0"/>
    <c:plotArea>
      <c:layout>
        <c:manualLayout>
          <c:layoutTarget val="inner"/>
          <c:xMode val="edge"/>
          <c:yMode val="edge"/>
          <c:x val="0.3375949151964413"/>
          <c:y val="0.11821512276365169"/>
          <c:w val="0.47360891728460558"/>
          <c:h val="0.74341223981491256"/>
        </c:manualLayout>
      </c:layout>
      <c:pieChart>
        <c:varyColors val="1"/>
        <c:ser>
          <c:idx val="0"/>
          <c:order val="0"/>
          <c:tx>
            <c:strRef>
              <c:f>Hoja1!$B$1</c:f>
              <c:strCache>
                <c:ptCount val="1"/>
                <c:pt idx="0">
                  <c:v>TOTAL: 48</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dLbl>
              <c:idx val="0"/>
              <c:layout>
                <c:manualLayout>
                  <c:x val="-8.8732611548556509E-2"/>
                  <c:y val="0.1353978838582677"/>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6990C3B4-39AE-4C87-8D15-AEA4E5649066}"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332299868766404E-2"/>
                      <c:h val="8.3156250000000001E-2"/>
                    </c:manualLayout>
                  </c15:layout>
                  <c15:dlblFieldTable/>
                  <c15:showDataLabelsRange val="0"/>
                </c:ext>
              </c:extLst>
            </c:dLbl>
            <c:dLbl>
              <c:idx val="1"/>
              <c:layout>
                <c:manualLayout>
                  <c:x val="-9.8423556430446188E-2"/>
                  <c:y val="-0.13494857283464567"/>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17CB0D2B-DC46-46A1-A96E-52BF98CC4A0B}"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3208333333333337E-2"/>
                      <c:h val="7.6906249999999995E-2"/>
                    </c:manualLayout>
                  </c15:layout>
                  <c15:dlblFieldTable/>
                  <c15:showDataLabelsRange val="0"/>
                </c:ext>
              </c:extLst>
            </c:dLbl>
            <c:dLbl>
              <c:idx val="2"/>
              <c:layout>
                <c:manualLayout>
                  <c:x val="0.13204035433070865"/>
                  <c:y val="-4.7009227362204725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BFDF908A-B4C1-466E-A65C-71F228CD63BF}"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5708333333333332E-2"/>
                      <c:h val="7.3781249999999979E-2"/>
                    </c:manualLayout>
                  </c15:layout>
                  <c15:dlblFieldTable/>
                  <c15:showDataLabelsRange val="0"/>
                </c:ext>
              </c:extLst>
            </c:dLbl>
            <c:dLbl>
              <c:idx val="3"/>
              <c:layout>
                <c:manualLayout>
                  <c:x val="3.2411253280839894E-2"/>
                  <c:y val="0.1040095964566929"/>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175F8A1B-D1B2-451A-B133-7FB2399C788A}"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3.5010334645669293E-2"/>
                      <c:h val="8.0031249999999998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s-CR"/>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4"/>
                <c:pt idx="0">
                  <c:v>Ceses</c:v>
                </c:pt>
                <c:pt idx="1">
                  <c:v>Absolutorias</c:v>
                </c:pt>
                <c:pt idx="2">
                  <c:v>Archivo</c:v>
                </c:pt>
                <c:pt idx="3">
                  <c:v>Sanciones</c:v>
                </c:pt>
              </c:strCache>
            </c:strRef>
          </c:cat>
          <c:val>
            <c:numRef>
              <c:f>Hoja1!$B$2:$B$5</c:f>
              <c:numCache>
                <c:formatCode>General</c:formatCode>
                <c:ptCount val="4"/>
                <c:pt idx="0">
                  <c:v>12</c:v>
                </c:pt>
                <c:pt idx="1">
                  <c:v>17</c:v>
                </c:pt>
                <c:pt idx="2">
                  <c:v>12</c:v>
                </c:pt>
                <c:pt idx="3">
                  <c:v>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5.2901142176761333E-2"/>
          <c:y val="0.15156440758436704"/>
          <c:w val="0.26954609396192264"/>
          <c:h val="0.7311681387251872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17716535433079E-2"/>
          <c:y val="7.4539249709811808E-2"/>
          <c:w val="0.90873228346456691"/>
          <c:h val="0.77910330493617663"/>
        </c:manualLayout>
      </c:layout>
      <c:barChart>
        <c:barDir val="col"/>
        <c:grouping val="clustered"/>
        <c:varyColors val="0"/>
        <c:ser>
          <c:idx val="0"/>
          <c:order val="0"/>
          <c:tx>
            <c:strRef>
              <c:f>Hoja1!$B$1</c:f>
              <c:strCache>
                <c:ptCount val="1"/>
                <c:pt idx="0">
                  <c:v>Total: 8</c:v>
                </c:pt>
              </c:strCache>
            </c:strRef>
          </c:tx>
          <c:spPr>
            <a:solidFill>
              <a:schemeClr val="accent1"/>
            </a:solidFill>
            <a:ln>
              <a:noFill/>
            </a:ln>
            <a:effectLst/>
          </c:spPr>
          <c:invertIfNegative val="0"/>
          <c:cat>
            <c:strRef>
              <c:f>Hoja1!$A$2:$A$3</c:f>
              <c:strCache>
                <c:ptCount val="2"/>
                <c:pt idx="0">
                  <c:v>Acoso sexual: 5</c:v>
                </c:pt>
                <c:pt idx="1">
                  <c:v>Abuso sexual: 3</c:v>
                </c:pt>
              </c:strCache>
            </c:strRef>
          </c:cat>
          <c:val>
            <c:numRef>
              <c:f>Hoja1!$B$2:$B$3</c:f>
              <c:numCache>
                <c:formatCode>General</c:formatCode>
                <c:ptCount val="2"/>
                <c:pt idx="0">
                  <c:v>5</c:v>
                </c:pt>
                <c:pt idx="1">
                  <c:v>3</c:v>
                </c:pt>
              </c:numCache>
            </c:numRef>
          </c:val>
        </c:ser>
        <c:dLbls>
          <c:showLegendKey val="0"/>
          <c:showVal val="0"/>
          <c:showCatName val="0"/>
          <c:showSerName val="0"/>
          <c:showPercent val="0"/>
          <c:showBubbleSize val="0"/>
        </c:dLbls>
        <c:gapWidth val="269"/>
        <c:overlap val="-27"/>
        <c:axId val="1604693808"/>
        <c:axId val="1604692720"/>
      </c:barChart>
      <c:catAx>
        <c:axId val="1604693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s-CR"/>
          </a:p>
        </c:txPr>
        <c:crossAx val="1604692720"/>
        <c:crosses val="autoZero"/>
        <c:auto val="1"/>
        <c:lblAlgn val="ctr"/>
        <c:lblOffset val="100"/>
        <c:noMultiLvlLbl val="0"/>
      </c:catAx>
      <c:valAx>
        <c:axId val="160469272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crossAx val="1604693808"/>
        <c:crosses val="autoZero"/>
        <c:crossBetween val="between"/>
      </c:valAx>
      <c:spPr>
        <a:noFill/>
        <a:ln>
          <a:noFill/>
        </a:ln>
        <a:effectLst/>
      </c:spPr>
    </c:plotArea>
    <c:legend>
      <c:legendPos val="t"/>
      <c:layout>
        <c:manualLayout>
          <c:xMode val="edge"/>
          <c:yMode val="edge"/>
          <c:x val="0.44563631889763777"/>
          <c:y val="0.90834995664947082"/>
          <c:w val="0.17956053149606296"/>
          <c:h val="8.226929675915099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r>
              <a:rPr lang="en-US"/>
              <a:t>GESTIONES DE DESPIDO RESUELTAS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GESTIONES DE DESPIDO FINALIZADAS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1-DFE4-4947-9FC0-03C039F35DA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3-DFE4-4947-9FC0-03C039F35DA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5-DFE4-4947-9FC0-03C039F35DAF}"/>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7-DFE4-4947-9FC0-03C039F35DAF}"/>
              </c:ext>
            </c:extLst>
          </c:dPt>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Hoja1!$A$2:$A$5</c:f>
              <c:strCache>
                <c:ptCount val="3"/>
                <c:pt idx="0">
                  <c:v>Gestiones de despido declaradas CON LUGAR firmes</c:v>
                </c:pt>
                <c:pt idx="1">
                  <c:v>Gestiones de despido declaradas CON LUGAR apeladas</c:v>
                </c:pt>
                <c:pt idx="2">
                  <c:v>Gestiones de despido declaradas SIN LUGAR</c:v>
                </c:pt>
              </c:strCache>
            </c:strRef>
          </c:cat>
          <c:val>
            <c:numRef>
              <c:f>Hoja1!$B$2:$B$5</c:f>
              <c:numCache>
                <c:formatCode>General</c:formatCode>
                <c:ptCount val="4"/>
                <c:pt idx="0">
                  <c:v>8</c:v>
                </c:pt>
                <c:pt idx="1">
                  <c:v>4</c:v>
                </c:pt>
                <c:pt idx="2">
                  <c:v>3</c:v>
                </c:pt>
              </c:numCache>
            </c:numRef>
          </c:val>
          <c:extLst xmlns:c16r2="http://schemas.microsoft.com/office/drawing/2015/06/chart">
            <c:ext xmlns:c16="http://schemas.microsoft.com/office/drawing/2014/chart" uri="{C3380CC4-5D6E-409C-BE32-E72D297353CC}">
              <c16:uniqueId val="{00000008-DFE4-4947-9FC0-03C039F35DAF}"/>
            </c:ext>
          </c:extLst>
        </c:ser>
        <c:dLbls>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r>
              <a:rPr lang="en-US"/>
              <a:t>GESTIONES DE DESPIDO RESUELTAS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GESTIONES DE DESPIDO FINALIZADAS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1-8EC0-4796-812B-22480F0AABF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3-8EC0-4796-812B-22480F0AABF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5-8EC0-4796-812B-22480F0AABF3}"/>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7-8EC0-4796-812B-22480F0AABF3}"/>
              </c:ext>
            </c:extLst>
          </c:dPt>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Hoja1!$A$2:$A$5</c:f>
              <c:strCache>
                <c:ptCount val="2"/>
                <c:pt idx="0">
                  <c:v>Gestiones de Despido declaradas CON LUGAR</c:v>
                </c:pt>
                <c:pt idx="1">
                  <c:v>Gestiones de Despido declaradas SIN LUGAR</c:v>
                </c:pt>
              </c:strCache>
            </c:strRef>
          </c:cat>
          <c:val>
            <c:numRef>
              <c:f>Hoja1!$B$2:$B$5</c:f>
              <c:numCache>
                <c:formatCode>General</c:formatCode>
                <c:ptCount val="4"/>
                <c:pt idx="0">
                  <c:v>12</c:v>
                </c:pt>
                <c:pt idx="1">
                  <c:v>3</c:v>
                </c:pt>
              </c:numCache>
            </c:numRef>
          </c:val>
          <c:extLst xmlns:c16r2="http://schemas.microsoft.com/office/drawing/2015/06/chart">
            <c:ext xmlns:c16="http://schemas.microsoft.com/office/drawing/2014/chart" uri="{C3380CC4-5D6E-409C-BE32-E72D297353CC}">
              <c16:uniqueId val="{00000000-512E-4337-A114-8015ACCA2AF5}"/>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endParaRPr lang="es-CR"/>
        </a:p>
      </c:txPr>
    </c:title>
    <c:autoTitleDeleted val="0"/>
    <c:plotArea>
      <c:layout/>
      <c:barChart>
        <c:barDir val="bar"/>
        <c:grouping val="clustered"/>
        <c:varyColors val="0"/>
        <c:ser>
          <c:idx val="0"/>
          <c:order val="0"/>
          <c:tx>
            <c:strRef>
              <c:f>Hoja1!$B$1</c:f>
              <c:strCache>
                <c:ptCount val="1"/>
                <c:pt idx="0">
                  <c:v>CLASES DE FALTAS EN GESTIONES DE DESPIDO EN TRÁMITE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1-D36C-42D7-B679-7E53DD2472DF}"/>
              </c:ext>
            </c:extLst>
          </c:dPt>
          <c:dPt>
            <c:idx val="1"/>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3-D36C-42D7-B679-7E53DD2472DF}"/>
              </c:ext>
            </c:extLst>
          </c:dPt>
          <c:dPt>
            <c:idx val="2"/>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5-D36C-42D7-B679-7E53DD2472DF}"/>
              </c:ext>
            </c:extLst>
          </c:dPt>
          <c:dPt>
            <c:idx val="3"/>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7-D36C-42D7-B679-7E53DD2472DF}"/>
              </c:ext>
            </c:extLst>
          </c:dPt>
          <c:dPt>
            <c:idx val="4"/>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9-D36C-42D7-B679-7E53DD2472DF}"/>
              </c:ext>
            </c:extLst>
          </c:dPt>
          <c:dPt>
            <c:idx val="5"/>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B-D36C-42D7-B679-7E53DD2472DF}"/>
              </c:ext>
            </c:extLst>
          </c:dPt>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Hoja1!$A$2:$A$8</c:f>
              <c:strCache>
                <c:ptCount val="7"/>
                <c:pt idx="0">
                  <c:v>Agresión a menores</c:v>
                </c:pt>
                <c:pt idx="1">
                  <c:v>Incumplimiento de deberes</c:v>
                </c:pt>
                <c:pt idx="2">
                  <c:v>Probidad, fiscalización y control interno</c:v>
                </c:pt>
                <c:pt idx="3">
                  <c:v>Hurto</c:v>
                </c:pt>
                <c:pt idx="4">
                  <c:v>Puesta en peligro de un estudiante</c:v>
                </c:pt>
                <c:pt idx="5">
                  <c:v>Violación a la prohibición o a una incapacidad</c:v>
                </c:pt>
                <c:pt idx="6">
                  <c:v>Malversación de fondos</c:v>
                </c:pt>
              </c:strCache>
            </c:strRef>
          </c:cat>
          <c:val>
            <c:numRef>
              <c:f>Hoja1!$B$2:$B$8</c:f>
              <c:numCache>
                <c:formatCode>General</c:formatCode>
                <c:ptCount val="7"/>
                <c:pt idx="0">
                  <c:v>7</c:v>
                </c:pt>
                <c:pt idx="1">
                  <c:v>3</c:v>
                </c:pt>
                <c:pt idx="2">
                  <c:v>19</c:v>
                </c:pt>
                <c:pt idx="3">
                  <c:v>2</c:v>
                </c:pt>
                <c:pt idx="4">
                  <c:v>1</c:v>
                </c:pt>
                <c:pt idx="5">
                  <c:v>3</c:v>
                </c:pt>
                <c:pt idx="6">
                  <c:v>3</c:v>
                </c:pt>
              </c:numCache>
            </c:numRef>
          </c:val>
          <c:extLst xmlns:c16r2="http://schemas.microsoft.com/office/drawing/2015/06/chart">
            <c:ext xmlns:c16="http://schemas.microsoft.com/office/drawing/2014/chart" uri="{C3380CC4-5D6E-409C-BE32-E72D297353CC}">
              <c16:uniqueId val="{00000000-9923-4C02-9740-0F9E3687E3F6}"/>
            </c:ext>
          </c:extLst>
        </c:ser>
        <c:dLbls>
          <c:showLegendKey val="0"/>
          <c:showVal val="0"/>
          <c:showCatName val="0"/>
          <c:showSerName val="0"/>
          <c:showPercent val="0"/>
          <c:showBubbleSize val="0"/>
        </c:dLbls>
        <c:gapWidth val="100"/>
        <c:axId val="1604688368"/>
        <c:axId val="1604690000"/>
      </c:barChart>
      <c:catAx>
        <c:axId val="1604688368"/>
        <c:scaling>
          <c:orientation val="minMax"/>
        </c:scaling>
        <c:delete val="0"/>
        <c:axPos val="l"/>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604690000"/>
        <c:crosses val="autoZero"/>
        <c:auto val="1"/>
        <c:lblAlgn val="ctr"/>
        <c:lblOffset val="100"/>
        <c:noMultiLvlLbl val="0"/>
      </c:catAx>
      <c:valAx>
        <c:axId val="1604690000"/>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60468836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a:outerShdw blurRad="254000" sx="102000" sy="102000" algn="ctr" rotWithShape="0">
                <a:prstClr val="black">
                  <a:alpha val="20000"/>
                </a:prstClr>
              </a:outerShdw>
            </a:effectLst>
          </c:spPr>
          <c:invertIfNegative val="0"/>
          <c:dLbls>
            <c:dLbl>
              <c:idx val="0"/>
              <c:layout>
                <c:manualLayout>
                  <c:x val="-7.6748844487351956E-3"/>
                  <c:y val="0"/>
                </c:manualLayout>
              </c:layout>
              <c:tx>
                <c:rich>
                  <a:bodyPr/>
                  <a:lstStyle/>
                  <a:p>
                    <a:fld id="{C8CB85E1-433D-4B22-B671-11E88290AA68}"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1"/>
              <c:layout>
                <c:manualLayout>
                  <c:x val="-7.845590781923803E-3"/>
                  <c:y val="0"/>
                </c:manualLayout>
              </c:layout>
              <c:tx>
                <c:rich>
                  <a:bodyPr/>
                  <a:lstStyle/>
                  <a:p>
                    <a:fld id="{D7C2D6F8-ADA8-4389-AAC3-903F0BAAD7BF}"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2"/>
              <c:layout>
                <c:manualLayout>
                  <c:x val="-6.5270938388650506E-3"/>
                  <c:y val="-6.492470607977483E-17"/>
                </c:manualLayout>
              </c:layout>
              <c:tx>
                <c:rich>
                  <a:bodyPr/>
                  <a:lstStyle/>
                  <a:p>
                    <a:fld id="{9F5165F8-E2C7-487E-B20E-B86BA456F90A}"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3"/>
              <c:layout>
                <c:manualLayout>
                  <c:x val="-8.2836110747828463E-3"/>
                  <c:y val="0"/>
                </c:manualLayout>
              </c:layout>
              <c:tx>
                <c:rich>
                  <a:bodyPr/>
                  <a:lstStyle/>
                  <a:p>
                    <a:fld id="{D9487099-E8F9-480C-A041-6D2855A7E7F4}"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4"/>
              <c:layout>
                <c:manualLayout>
                  <c:x val="-6.2283988304562441E-3"/>
                  <c:y val="0"/>
                </c:manualLayout>
              </c:layout>
              <c:tx>
                <c:rich>
                  <a:bodyPr/>
                  <a:lstStyle/>
                  <a:p>
                    <a:fld id="{31B804FD-8682-4840-959F-AEE9A3A12674}"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5"/>
              <c:layout>
                <c:manualLayout>
                  <c:x val="-1.0161216441172198E-2"/>
                  <c:y val="-3.2462353039887415E-17"/>
                </c:manualLayout>
              </c:layout>
              <c:tx>
                <c:rich>
                  <a:bodyPr/>
                  <a:lstStyle/>
                  <a:p>
                    <a:fld id="{AC0D8752-6E30-4F2F-A6D8-AC4F9749C63C}" type="VALUE">
                      <a:rPr lang="en-US" baseline="0"/>
                      <a:pPr/>
                      <a:t>[VALOR]</a:t>
                    </a:fld>
                    <a:endParaRPr lang="es-C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lgn="ctr">
                  <a:defRPr sz="1000" b="1" i="0" u="none" strike="noStrike" kern="1200" baseline="0">
                    <a:solidFill>
                      <a:schemeClr val="lt1"/>
                    </a:solidFill>
                    <a:latin typeface="Bookman Old Style" panose="02050604050505020204" pitchFamily="18" charset="0"/>
                    <a:ea typeface="+mn-ea"/>
                    <a:cs typeface="+mn-cs"/>
                  </a:defRPr>
                </a:pPr>
                <a:endParaRPr lang="es-CR"/>
              </a:p>
            </c:txPr>
            <c:dLblPos val="ct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Hoja1!$A$1:$A$6</c:f>
              <c:strCache>
                <c:ptCount val="6"/>
                <c:pt idx="0">
                  <c:v>ARCHIVO POR FALTA DE MÉRITO/FUNCIONARIO INACTIVO</c:v>
                </c:pt>
                <c:pt idx="1">
                  <c:v>PRESCRIPCIÓN CON LUGAR</c:v>
                </c:pt>
                <c:pt idx="2">
                  <c:v>CESES</c:v>
                </c:pt>
                <c:pt idx="3">
                  <c:v>ABSOLUTORIAS</c:v>
                </c:pt>
                <c:pt idx="4">
                  <c:v>REMISIÓN DEPTO SALUD</c:v>
                </c:pt>
                <c:pt idx="5">
                  <c:v>SUSPENSIONES</c:v>
                </c:pt>
              </c:strCache>
            </c:strRef>
          </c:cat>
          <c:val>
            <c:numRef>
              <c:f>Hoja1!$B$1:$B$6</c:f>
              <c:numCache>
                <c:formatCode>General</c:formatCode>
                <c:ptCount val="6"/>
                <c:pt idx="0">
                  <c:v>17</c:v>
                </c:pt>
                <c:pt idx="1">
                  <c:v>3</c:v>
                </c:pt>
                <c:pt idx="2">
                  <c:v>23</c:v>
                </c:pt>
                <c:pt idx="3">
                  <c:v>12</c:v>
                </c:pt>
                <c:pt idx="4">
                  <c:v>6</c:v>
                </c:pt>
                <c:pt idx="5">
                  <c:v>24</c:v>
                </c:pt>
              </c:numCache>
            </c:numRef>
          </c:val>
        </c:ser>
        <c:dLbls>
          <c:showLegendKey val="0"/>
          <c:showVal val="0"/>
          <c:showCatName val="0"/>
          <c:showSerName val="0"/>
          <c:showPercent val="0"/>
          <c:showBubbleSize val="0"/>
        </c:dLbls>
        <c:gapWidth val="150"/>
        <c:axId val="1531802464"/>
        <c:axId val="1531801376"/>
      </c:barChart>
      <c:valAx>
        <c:axId val="153180137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Bookman Old Style" panose="02050604050505020204" pitchFamily="18" charset="0"/>
                <a:ea typeface="+mn-ea"/>
                <a:cs typeface="+mn-cs"/>
              </a:defRPr>
            </a:pPr>
            <a:endParaRPr lang="es-CR"/>
          </a:p>
        </c:txPr>
        <c:crossAx val="1531802464"/>
        <c:crosses val="autoZero"/>
        <c:crossBetween val="between"/>
      </c:valAx>
      <c:catAx>
        <c:axId val="1531802464"/>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Bookman Old Style" panose="02050604050505020204" pitchFamily="18" charset="0"/>
                <a:ea typeface="+mn-ea"/>
                <a:cs typeface="+mn-cs"/>
              </a:defRPr>
            </a:pPr>
            <a:endParaRPr lang="es-CR"/>
          </a:p>
        </c:txPr>
        <c:crossAx val="1531801376"/>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Hoja2!$A$1:$A$4</c:f>
              <c:strCache>
                <c:ptCount val="4"/>
                <c:pt idx="0">
                  <c:v>AUSENCIAS</c:v>
                </c:pt>
                <c:pt idx="1">
                  <c:v>CALIFICACIÓN DE SERVICIOS</c:v>
                </c:pt>
                <c:pt idx="2">
                  <c:v>DESESTIMA</c:v>
                </c:pt>
                <c:pt idx="3">
                  <c:v>REMISIÓN DEPTO SALUD</c:v>
                </c:pt>
              </c:strCache>
            </c:strRef>
          </c:cat>
          <c:val>
            <c:numRef>
              <c:f>Hoja2!$B$1:$B$4</c:f>
              <c:numCache>
                <c:formatCode>General</c:formatCode>
                <c:ptCount val="4"/>
                <c:pt idx="0">
                  <c:v>37</c:v>
                </c:pt>
                <c:pt idx="1">
                  <c:v>0</c:v>
                </c:pt>
                <c:pt idx="2">
                  <c:v>0</c:v>
                </c:pt>
                <c:pt idx="3">
                  <c:v>4</c:v>
                </c:pt>
              </c:numCache>
            </c:numRef>
          </c:val>
        </c:ser>
        <c:dLbls>
          <c:dLblPos val="outEnd"/>
          <c:showLegendKey val="0"/>
          <c:showVal val="1"/>
          <c:showCatName val="0"/>
          <c:showSerName val="0"/>
          <c:showPercent val="0"/>
          <c:showBubbleSize val="0"/>
        </c:dLbls>
        <c:gapWidth val="115"/>
        <c:overlap val="-20"/>
        <c:axId val="1531803552"/>
        <c:axId val="1531804096"/>
      </c:barChart>
      <c:catAx>
        <c:axId val="153180355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531804096"/>
        <c:crosses val="autoZero"/>
        <c:auto val="1"/>
        <c:lblAlgn val="ctr"/>
        <c:lblOffset val="100"/>
        <c:noMultiLvlLbl val="0"/>
      </c:catAx>
      <c:valAx>
        <c:axId val="1531804096"/>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53180355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Hoja3!$A$1:$A$6</c:f>
              <c:strCache>
                <c:ptCount val="6"/>
                <c:pt idx="0">
                  <c:v>MEDIDAS CAUTELARES</c:v>
                </c:pt>
                <c:pt idx="1">
                  <c:v>RENDICIÓN DE INFORMES PGR</c:v>
                </c:pt>
                <c:pt idx="2">
                  <c:v>AMPAROS CONSTITUCIONALES </c:v>
                </c:pt>
                <c:pt idx="3">
                  <c:v>AMPAROS DE LEGALIDAD</c:v>
                </c:pt>
                <c:pt idx="4">
                  <c:v>REMISIÓN DEPTO SALUD</c:v>
                </c:pt>
                <c:pt idx="5">
                  <c:v>INTERRUPCIÓN SALARIAL</c:v>
                </c:pt>
              </c:strCache>
            </c:strRef>
          </c:cat>
          <c:val>
            <c:numRef>
              <c:f>Hoja3!$B$1:$B$6</c:f>
              <c:numCache>
                <c:formatCode>General</c:formatCode>
                <c:ptCount val="6"/>
                <c:pt idx="0">
                  <c:v>0</c:v>
                </c:pt>
                <c:pt idx="1">
                  <c:v>2</c:v>
                </c:pt>
                <c:pt idx="2">
                  <c:v>1</c:v>
                </c:pt>
                <c:pt idx="3">
                  <c:v>0</c:v>
                </c:pt>
                <c:pt idx="4">
                  <c:v>6</c:v>
                </c:pt>
                <c:pt idx="5">
                  <c:v>13</c:v>
                </c:pt>
              </c:numCache>
            </c:numRef>
          </c:val>
        </c:ser>
        <c:dLbls>
          <c:dLblPos val="outEnd"/>
          <c:showLegendKey val="0"/>
          <c:showVal val="1"/>
          <c:showCatName val="0"/>
          <c:showSerName val="0"/>
          <c:showPercent val="0"/>
          <c:showBubbleSize val="0"/>
        </c:dLbls>
        <c:gapWidth val="115"/>
        <c:overlap val="-20"/>
        <c:axId val="1531804640"/>
        <c:axId val="1531805184"/>
      </c:barChart>
      <c:catAx>
        <c:axId val="153180464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531805184"/>
        <c:crosses val="autoZero"/>
        <c:auto val="1"/>
        <c:lblAlgn val="ctr"/>
        <c:lblOffset val="100"/>
        <c:noMultiLvlLbl val="0"/>
      </c:catAx>
      <c:valAx>
        <c:axId val="1531805184"/>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Bookman Old Style" panose="02050604050505020204" pitchFamily="18" charset="0"/>
                <a:ea typeface="+mn-ea"/>
                <a:cs typeface="+mn-cs"/>
              </a:defRPr>
            </a:pPr>
            <a:endParaRPr lang="es-CR"/>
          </a:p>
        </c:txPr>
        <c:crossAx val="153180464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Bookman Old Style" panose="02050604050505020204" pitchFamily="18" charset="0"/>
        </a:defRPr>
      </a:pPr>
      <a:endParaRPr lang="es-C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Pt>
            <c:idx val="1"/>
            <c:bubble3D val="0"/>
            <c:spPr>
              <a:gradFill rotWithShape="1">
                <a:gsLst>
                  <a:gs pos="0">
                    <a:schemeClr val="accent3">
                      <a:tint val="98000"/>
                      <a:shade val="25000"/>
                      <a:satMod val="250000"/>
                    </a:schemeClr>
                  </a:gs>
                  <a:gs pos="68000">
                    <a:schemeClr val="accent3">
                      <a:tint val="86000"/>
                      <a:satMod val="115000"/>
                    </a:schemeClr>
                  </a:gs>
                  <a:gs pos="100000">
                    <a:schemeClr val="accent3">
                      <a:tint val="50000"/>
                      <a:satMod val="150000"/>
                    </a:schemeClr>
                  </a:gs>
                </a:gsLst>
                <a:path path="circle">
                  <a:fillToRect l="50000" t="130000" r="50000" b="-30000"/>
                </a:path>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Pt>
            <c:idx val="2"/>
            <c:bubble3D val="0"/>
            <c:spPr>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Pt>
            <c:idx val="3"/>
            <c:bubble3D val="0"/>
            <c:spPr>
              <a:gradFill rotWithShape="1">
                <a:gsLst>
                  <a:gs pos="0">
                    <a:schemeClr val="accent1">
                      <a:lumMod val="60000"/>
                      <a:tint val="98000"/>
                      <a:shade val="25000"/>
                      <a:satMod val="250000"/>
                    </a:schemeClr>
                  </a:gs>
                  <a:gs pos="68000">
                    <a:schemeClr val="accent1">
                      <a:lumMod val="60000"/>
                      <a:tint val="86000"/>
                      <a:satMod val="115000"/>
                    </a:schemeClr>
                  </a:gs>
                  <a:gs pos="100000">
                    <a:schemeClr val="accent1">
                      <a:lumMod val="60000"/>
                      <a:tint val="50000"/>
                      <a:satMod val="150000"/>
                    </a:schemeClr>
                  </a:gs>
                </a:gsLst>
                <a:path path="circle">
                  <a:fillToRect l="50000" t="130000" r="50000" b="-30000"/>
                </a:path>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Pt>
            <c:idx val="4"/>
            <c:bubble3D val="0"/>
            <c:spPr>
              <a:gradFill rotWithShape="1">
                <a:gsLst>
                  <a:gs pos="0">
                    <a:schemeClr val="accent3">
                      <a:lumMod val="60000"/>
                      <a:tint val="98000"/>
                      <a:shade val="25000"/>
                      <a:satMod val="250000"/>
                    </a:schemeClr>
                  </a:gs>
                  <a:gs pos="68000">
                    <a:schemeClr val="accent3">
                      <a:lumMod val="60000"/>
                      <a:tint val="86000"/>
                      <a:satMod val="115000"/>
                    </a:schemeClr>
                  </a:gs>
                  <a:gs pos="100000">
                    <a:schemeClr val="accent3">
                      <a:lumMod val="60000"/>
                      <a:tint val="50000"/>
                      <a:satMod val="150000"/>
                    </a:schemeClr>
                  </a:gs>
                </a:gsLst>
                <a:path path="circle">
                  <a:fillToRect l="50000" t="130000" r="50000" b="-30000"/>
                </a:path>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Bookman Old Style" panose="02050604050505020204" pitchFamily="18" charset="0"/>
                    <a:ea typeface="+mn-ea"/>
                    <a:cs typeface="+mn-cs"/>
                  </a:defRPr>
                </a:pPr>
                <a:endParaRPr lang="es-CR"/>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Hoja4!$A$1:$A$5</c:f>
              <c:strCache>
                <c:ptCount val="5"/>
                <c:pt idx="0">
                  <c:v>GD CON LUGAR EN FIRME</c:v>
                </c:pt>
                <c:pt idx="1">
                  <c:v>GD CON LUGAR APELADAS</c:v>
                </c:pt>
                <c:pt idx="2">
                  <c:v>GD SIN LUGAR</c:v>
                </c:pt>
                <c:pt idx="3">
                  <c:v>GD EN TRÁMITE DOCENTES</c:v>
                </c:pt>
                <c:pt idx="4">
                  <c:v>GD EN TRÁMITE ADMINISTRATIVAS</c:v>
                </c:pt>
              </c:strCache>
            </c:strRef>
          </c:cat>
          <c:val>
            <c:numRef>
              <c:f>Hoja4!$B$1:$B$5</c:f>
              <c:numCache>
                <c:formatCode>General</c:formatCode>
                <c:ptCount val="5"/>
                <c:pt idx="0">
                  <c:v>9</c:v>
                </c:pt>
                <c:pt idx="1">
                  <c:v>4</c:v>
                </c:pt>
                <c:pt idx="2">
                  <c:v>7</c:v>
                </c:pt>
                <c:pt idx="3">
                  <c:v>18</c:v>
                </c:pt>
                <c:pt idx="4">
                  <c:v>16</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Bookman Old Style" panose="02050604050505020204" pitchFamily="18" charset="0"/>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200">
          <a:latin typeface="Bookman Old Style" panose="02050604050505020204" pitchFamily="18" charset="0"/>
        </a:defRPr>
      </a:pPr>
      <a:endParaRPr lang="es-C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r>
              <a:rPr lang="en-US"/>
              <a:t>TIPO DE FALTA: AUSENCIAS</a:t>
            </a:r>
            <a:endParaRPr lang="es-CR"/>
          </a:p>
        </c:rich>
      </c:tx>
      <c:overlay val="0"/>
      <c:spPr>
        <a:noFill/>
        <a:ln>
          <a:noFill/>
        </a:ln>
        <a:effectLst/>
      </c:spPr>
      <c:txPr>
        <a:bodyPr rot="0" spcFirstLastPara="1" vertOverflow="ellipsis" vert="horz" wrap="square" anchor="ctr" anchorCtr="1"/>
        <a:lstStyle/>
        <a:p>
          <a:pPr>
            <a:defRPr sz="1440" b="1" i="0" u="none" strike="noStrike" kern="1200" spc="100" baseline="0">
              <a:solidFill>
                <a:schemeClr val="lt1">
                  <a:lumMod val="95000"/>
                </a:schemeClr>
              </a:solidFill>
              <a:effectLst>
                <a:outerShdw blurRad="50800" dist="38100" dir="5400000" algn="t" rotWithShape="0">
                  <a:prstClr val="black">
                    <a:alpha val="40000"/>
                  </a:prstClr>
                </a:outerShdw>
              </a:effectLst>
              <a:latin typeface="Bookman Old Style" panose="02050604050505020204" pitchFamily="18" charset="0"/>
              <a:ea typeface="+mn-ea"/>
              <a:cs typeface="+mn-cs"/>
            </a:defRPr>
          </a:pPr>
          <a:endParaRPr lang="es-CR"/>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dPt>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Bookman Old Style" panose="02050604050505020204" pitchFamily="18" charset="0"/>
                    <a:ea typeface="+mn-ea"/>
                    <a:cs typeface="+mn-cs"/>
                  </a:defRPr>
                </a:pPr>
                <a:endParaRPr lang="es-CR"/>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Hoja5!$A$2:$A$3</c:f>
              <c:strCache>
                <c:ptCount val="2"/>
                <c:pt idx="0">
                  <c:v>GD DOCENTES</c:v>
                </c:pt>
                <c:pt idx="1">
                  <c:v>GD ADMINISTRATIVOS</c:v>
                </c:pt>
              </c:strCache>
            </c:strRef>
          </c:cat>
          <c:val>
            <c:numRef>
              <c:f>Hoja5!$B$2:$B$3</c:f>
              <c:numCache>
                <c:formatCode>General</c:formatCode>
                <c:ptCount val="2"/>
                <c:pt idx="0">
                  <c:v>18</c:v>
                </c:pt>
                <c:pt idx="1">
                  <c:v>8</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Bookman Old Style" panose="02050604050505020204" pitchFamily="18" charset="0"/>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200">
          <a:latin typeface="Bookman Old Style" panose="02050604050505020204" pitchFamily="18" charset="0"/>
        </a:defRPr>
      </a:pPr>
      <a:endParaRPr lang="es-C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06/10/2021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06/10/2021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2437503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2898552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1156975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21</a:t>
            </a:fld>
            <a:endParaRPr lang="es-ES"/>
          </a:p>
        </p:txBody>
      </p:sp>
    </p:spTree>
    <p:extLst>
      <p:ext uri="{BB962C8B-B14F-4D97-AF65-F5344CB8AC3E}">
        <p14:creationId xmlns:p14="http://schemas.microsoft.com/office/powerpoint/2010/main" val="3405727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22</a:t>
            </a:fld>
            <a:endParaRPr lang="es-ES"/>
          </a:p>
        </p:txBody>
      </p:sp>
    </p:spTree>
    <p:extLst>
      <p:ext uri="{BB962C8B-B14F-4D97-AF65-F5344CB8AC3E}">
        <p14:creationId xmlns:p14="http://schemas.microsoft.com/office/powerpoint/2010/main" val="136853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23</a:t>
            </a:fld>
            <a:endParaRPr lang="es-ES"/>
          </a:p>
        </p:txBody>
      </p:sp>
    </p:spTree>
    <p:extLst>
      <p:ext uri="{BB962C8B-B14F-4D97-AF65-F5344CB8AC3E}">
        <p14:creationId xmlns:p14="http://schemas.microsoft.com/office/powerpoint/2010/main" val="2799575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24</a:t>
            </a:fld>
            <a:endParaRPr lang="es-ES"/>
          </a:p>
        </p:txBody>
      </p:sp>
    </p:spTree>
    <p:extLst>
      <p:ext uri="{BB962C8B-B14F-4D97-AF65-F5344CB8AC3E}">
        <p14:creationId xmlns:p14="http://schemas.microsoft.com/office/powerpoint/2010/main" val="2329094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25</a:t>
            </a:fld>
            <a:endParaRPr lang="es-ES"/>
          </a:p>
        </p:txBody>
      </p:sp>
    </p:spTree>
    <p:extLst>
      <p:ext uri="{BB962C8B-B14F-4D97-AF65-F5344CB8AC3E}">
        <p14:creationId xmlns:p14="http://schemas.microsoft.com/office/powerpoint/2010/main" val="163053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26</a:t>
            </a:fld>
            <a:endParaRPr lang="es-ES"/>
          </a:p>
        </p:txBody>
      </p:sp>
    </p:spTree>
    <p:extLst>
      <p:ext uri="{BB962C8B-B14F-4D97-AF65-F5344CB8AC3E}">
        <p14:creationId xmlns:p14="http://schemas.microsoft.com/office/powerpoint/2010/main" val="634289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27</a:t>
            </a:fld>
            <a:endParaRPr lang="es-ES"/>
          </a:p>
        </p:txBody>
      </p:sp>
    </p:spTree>
    <p:extLst>
      <p:ext uri="{BB962C8B-B14F-4D97-AF65-F5344CB8AC3E}">
        <p14:creationId xmlns:p14="http://schemas.microsoft.com/office/powerpoint/2010/main" val="3648928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a:p>
        </p:txBody>
      </p:sp>
    </p:spTree>
    <p:extLst>
      <p:ext uri="{BB962C8B-B14F-4D97-AF65-F5344CB8AC3E}">
        <p14:creationId xmlns:p14="http://schemas.microsoft.com/office/powerpoint/2010/main" val="391093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321386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29</a:t>
            </a:fld>
            <a:endParaRPr lang="es-ES"/>
          </a:p>
        </p:txBody>
      </p:sp>
    </p:spTree>
    <p:extLst>
      <p:ext uri="{BB962C8B-B14F-4D97-AF65-F5344CB8AC3E}">
        <p14:creationId xmlns:p14="http://schemas.microsoft.com/office/powerpoint/2010/main" val="2386359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30</a:t>
            </a:fld>
            <a:endParaRPr lang="es-ES"/>
          </a:p>
        </p:txBody>
      </p:sp>
    </p:spTree>
    <p:extLst>
      <p:ext uri="{BB962C8B-B14F-4D97-AF65-F5344CB8AC3E}">
        <p14:creationId xmlns:p14="http://schemas.microsoft.com/office/powerpoint/2010/main" val="4116792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32</a:t>
            </a:fld>
            <a:endParaRPr lang="es-ES"/>
          </a:p>
        </p:txBody>
      </p:sp>
    </p:spTree>
    <p:extLst>
      <p:ext uri="{BB962C8B-B14F-4D97-AF65-F5344CB8AC3E}">
        <p14:creationId xmlns:p14="http://schemas.microsoft.com/office/powerpoint/2010/main" val="4095751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3732733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36</a:t>
            </a:fld>
            <a:endParaRPr lang="es-ES"/>
          </a:p>
        </p:txBody>
      </p:sp>
    </p:spTree>
    <p:extLst>
      <p:ext uri="{BB962C8B-B14F-4D97-AF65-F5344CB8AC3E}">
        <p14:creationId xmlns:p14="http://schemas.microsoft.com/office/powerpoint/2010/main" val="3534526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37</a:t>
            </a:fld>
            <a:endParaRPr lang="es-ES"/>
          </a:p>
        </p:txBody>
      </p:sp>
    </p:spTree>
    <p:extLst>
      <p:ext uri="{BB962C8B-B14F-4D97-AF65-F5344CB8AC3E}">
        <p14:creationId xmlns:p14="http://schemas.microsoft.com/office/powerpoint/2010/main" val="10913960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40</a:t>
            </a:fld>
            <a:endParaRPr lang="es-ES"/>
          </a:p>
        </p:txBody>
      </p:sp>
    </p:spTree>
    <p:extLst>
      <p:ext uri="{BB962C8B-B14F-4D97-AF65-F5344CB8AC3E}">
        <p14:creationId xmlns:p14="http://schemas.microsoft.com/office/powerpoint/2010/main" val="3052991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44</a:t>
            </a:fld>
            <a:endParaRPr lang="es-ES"/>
          </a:p>
        </p:txBody>
      </p:sp>
    </p:spTree>
    <p:extLst>
      <p:ext uri="{BB962C8B-B14F-4D97-AF65-F5344CB8AC3E}">
        <p14:creationId xmlns:p14="http://schemas.microsoft.com/office/powerpoint/2010/main" val="312702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374624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45751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34443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369248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88581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378000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06/10/2021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06/10/2021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r>
              <a:rPr lang="es-ES"/>
              <a:t>Fecha de impresión: </a:t>
            </a:r>
            <a:fld id="{52AAA591-02E3-4C18-BDEF-FE9EE6941BBB}"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A5104C8-7CBE-475B-8B80-B67C85252FD5}"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34324A6-9A0C-4177-B095-37F18F201903}"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0FA2DFC-28B1-4EF0-8854-55635D3015EE}"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8F8321C-05E6-4DF0-854C-845EF57E1A78}"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D41D1F4-EDF3-4118-B9CA-4CE3412B8FA9}" type="datetime1">
              <a:rPr lang="es-ES" smtClean="0"/>
              <a:t>06/10/2021</a:t>
            </a:fld>
            <a:endParaRPr lang="es-ES"/>
          </a:p>
        </p:txBody>
      </p:sp>
      <p:sp>
        <p:nvSpPr>
          <p:cNvPr id="8" name="7 Marcador de pie de página"/>
          <p:cNvSpPr>
            <a:spLocks noGrp="1"/>
          </p:cNvSpPr>
          <p:nvPr>
            <p:ph type="ftr" sz="quarter" idx="11"/>
          </p:nvPr>
        </p:nvSpPr>
        <p:spPr/>
        <p:txBody>
          <a:bodyPr/>
          <a:lstStyle/>
          <a:p>
            <a:r>
              <a:rPr lang="es-ES"/>
              <a:t>Versión: R6 - 14/11/2014</a:t>
            </a:r>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AD0C972-A517-4560-A0F3-AE6EBCD890E6}" type="datetime1">
              <a:rPr lang="es-ES" smtClean="0"/>
              <a:t>06/10/2021</a:t>
            </a:fld>
            <a:endParaRPr lang="es-ES"/>
          </a:p>
        </p:txBody>
      </p:sp>
      <p:sp>
        <p:nvSpPr>
          <p:cNvPr id="4" name="3 Marcador de pie de página"/>
          <p:cNvSpPr>
            <a:spLocks noGrp="1"/>
          </p:cNvSpPr>
          <p:nvPr>
            <p:ph type="ftr" sz="quarter" idx="11"/>
          </p:nvPr>
        </p:nvSpPr>
        <p:spPr/>
        <p:txBody>
          <a:bodyPr/>
          <a:lstStyle/>
          <a:p>
            <a:r>
              <a:rPr lang="es-ES"/>
              <a:t>Versión: R6 - 14/11/2014</a:t>
            </a:r>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06/10/2021</a:t>
            </a:fld>
            <a:endParaRPr lang="es-ES"/>
          </a:p>
        </p:txBody>
      </p:sp>
      <p:sp>
        <p:nvSpPr>
          <p:cNvPr id="3" name="2 Marcador de pie de página"/>
          <p:cNvSpPr>
            <a:spLocks noGrp="1"/>
          </p:cNvSpPr>
          <p:nvPr>
            <p:ph type="ftr" sz="quarter" idx="11"/>
          </p:nvPr>
        </p:nvSpPr>
        <p:spPr/>
        <p:txBody>
          <a:bodyPr/>
          <a:lstStyle/>
          <a:p>
            <a:r>
              <a:rPr lang="es-ES"/>
              <a:t>Versión: R6 - 14/11/2014</a:t>
            </a:r>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pie de página"/>
          <p:cNvSpPr>
            <a:spLocks noGrp="1"/>
          </p:cNvSpPr>
          <p:nvPr>
            <p:ph type="ftr" sz="quarter" idx="11"/>
          </p:nvPr>
        </p:nvSpPr>
        <p:spPr/>
        <p:txBody>
          <a:bodyPr/>
          <a:lstStyle/>
          <a:p>
            <a:r>
              <a:rPr lang="es-ES"/>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06/10/2021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06/10/2021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06/10/2021</a:t>
            </a:fld>
            <a:endParaRPr lang="es-ES"/>
          </a:p>
        </p:txBody>
      </p:sp>
      <p:sp>
        <p:nvSpPr>
          <p:cNvPr id="8" name="Footer Placeholder 7"/>
          <p:cNvSpPr>
            <a:spLocks noGrp="1"/>
          </p:cNvSpPr>
          <p:nvPr>
            <p:ph type="ftr" sz="quarter" idx="11"/>
          </p:nvPr>
        </p:nvSpPr>
        <p:spPr/>
        <p:txBody>
          <a:bodyPr/>
          <a:lstStyle/>
          <a:p>
            <a:r>
              <a:rPr lang="es-ES"/>
              <a:t>Versión: R6 - 14/11/2014</a:t>
            </a:r>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a:t>Fecha de impresión</a:t>
            </a:r>
            <a:r>
              <a:rPr lang="es-ES"/>
              <a:t>: </a:t>
            </a:r>
            <a:fld id="{1ABCE90B-3C5E-4D3E-92BD-9F3D9180B9EA}" type="datetime1">
              <a:rPr lang="es-ES" smtClean="0"/>
              <a:t>06/10/2021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06/10/2021</a:t>
            </a:fld>
            <a:endParaRPr lang="es-ES"/>
          </a:p>
        </p:txBody>
      </p:sp>
      <p:sp>
        <p:nvSpPr>
          <p:cNvPr id="3" name="Footer Placeholder 2"/>
          <p:cNvSpPr>
            <a:spLocks noGrp="1"/>
          </p:cNvSpPr>
          <p:nvPr>
            <p:ph type="ftr" sz="quarter" idx="11"/>
          </p:nvPr>
        </p:nvSpPr>
        <p:spPr/>
        <p:txBody>
          <a:bodyPr/>
          <a:lstStyle/>
          <a:p>
            <a:r>
              <a:rPr lang="es-ES"/>
              <a:t>Versión: R6 - 14/11/2014</a:t>
            </a:r>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06/10/2021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06/10/2021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Fecha de impresión</a:t>
            </a:r>
            <a:r>
              <a:rPr lang="es-ES"/>
              <a:t>: </a:t>
            </a:r>
            <a:fld id="{ABB6C35B-15C9-4ADA-A31E-8BD1B9945545}" type="datetime1">
              <a:rPr lang="es-ES" smtClean="0"/>
              <a:t>06/10/2021</a:t>
            </a:fld>
            <a:r>
              <a:rPr lang="es-ES"/>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06/10/2021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Versión: R6 - 14/11/2014</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3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dirty="0" smtClean="0"/>
              <a:t/>
            </a:r>
            <a:br>
              <a:rPr lang="es-CR" dirty="0" smtClean="0"/>
            </a:br>
            <a:endParaRPr lang="es-CR" sz="36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a:t>
            </a:fld>
            <a:endParaRPr lang="es-ES"/>
          </a:p>
        </p:txBody>
      </p:sp>
      <p:sp>
        <p:nvSpPr>
          <p:cNvPr id="6" name="Rectángulo 5"/>
          <p:cNvSpPr/>
          <p:nvPr/>
        </p:nvSpPr>
        <p:spPr>
          <a:xfrm>
            <a:off x="1043608" y="1484784"/>
            <a:ext cx="6881192" cy="3970318"/>
          </a:xfrm>
          <a:prstGeom prst="rect">
            <a:avLst/>
          </a:prstGeom>
        </p:spPr>
        <p:txBody>
          <a:bodyPr wrap="square">
            <a:spAutoFit/>
          </a:bodyPr>
          <a:lstStyle/>
          <a:p>
            <a:pPr algn="ctr"/>
            <a:r>
              <a:rPr lang="es-CR" sz="2800" b="1" dirty="0">
                <a:latin typeface="Bookman Old Style" panose="02050604050505020204" pitchFamily="18" charset="0"/>
              </a:rPr>
              <a:t>Informe de Gestión </a:t>
            </a:r>
            <a:endParaRPr lang="es-CR" sz="2800" b="1" dirty="0" smtClean="0">
              <a:latin typeface="Bookman Old Style" panose="02050604050505020204" pitchFamily="18" charset="0"/>
            </a:endParaRPr>
          </a:p>
          <a:p>
            <a:pPr algn="ctr"/>
            <a:endParaRPr lang="es-CR" sz="2800" b="1" dirty="0" smtClean="0">
              <a:latin typeface="Bookman Old Style" panose="02050604050505020204" pitchFamily="18" charset="0"/>
            </a:endParaRPr>
          </a:p>
          <a:p>
            <a:pPr algn="ct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a:latin typeface="Bookman Old Style" panose="02050604050505020204" pitchFamily="18" charset="0"/>
              </a:rPr>
              <a:t>Departamento de </a:t>
            </a:r>
            <a:br>
              <a:rPr lang="es-CR" sz="2800" b="1" dirty="0">
                <a:latin typeface="Bookman Old Style" panose="02050604050505020204" pitchFamily="18" charset="0"/>
              </a:rPr>
            </a:br>
            <a:r>
              <a:rPr lang="es-CR" sz="2800" b="1" dirty="0">
                <a:latin typeface="Bookman Old Style" panose="02050604050505020204" pitchFamily="18" charset="0"/>
              </a:rPr>
              <a:t>Gestión Disciplinaria </a:t>
            </a:r>
            <a:endParaRPr lang="es-CR" sz="2800" b="1" dirty="0" smtClean="0">
              <a:latin typeface="Bookman Old Style" panose="02050604050505020204" pitchFamily="18" charset="0"/>
            </a:endParaRPr>
          </a:p>
          <a:p>
            <a:pPr algn="ctr"/>
            <a:endParaRPr lang="es-CR" sz="2800" b="1" dirty="0">
              <a:latin typeface="Bookman Old Style" panose="02050604050505020204" pitchFamily="18" charset="0"/>
            </a:endParaRPr>
          </a:p>
          <a:p>
            <a:pPr algn="ct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smtClean="0">
                <a:latin typeface="Bookman Old Style" panose="02050604050505020204" pitchFamily="18" charset="0"/>
              </a:rPr>
              <a:t>II  Cuatrimestre</a:t>
            </a: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a:latin typeface="Bookman Old Style" panose="02050604050505020204" pitchFamily="18" charset="0"/>
              </a:rPr>
              <a:t>2021</a:t>
            </a:r>
          </a:p>
        </p:txBody>
      </p:sp>
    </p:spTree>
    <p:extLst>
      <p:ext uri="{BB962C8B-B14F-4D97-AF65-F5344CB8AC3E}">
        <p14:creationId xmlns:p14="http://schemas.microsoft.com/office/powerpoint/2010/main" val="252431046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3038" y="1721570"/>
            <a:ext cx="8305800" cy="872528"/>
          </a:xfrm>
        </p:spPr>
        <p:txBody>
          <a:bodyPr>
            <a:normAutofit fontScale="90000"/>
          </a:bodyPr>
          <a:lstStyle/>
          <a:p>
            <a:pPr algn="ctr"/>
            <a:r>
              <a:rPr lang="es-ES" sz="3200" b="1" dirty="0">
                <a:latin typeface="Bookman Old Style" panose="02050604050505020204" pitchFamily="18" charset="0"/>
              </a:rPr>
              <a:t>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100" b="1" u="sng" dirty="0">
                <a:latin typeface="Bookman Old Style" panose="02050604050505020204" pitchFamily="18" charset="0"/>
                <a:cs typeface="Arial" panose="020B0604020202020204" pitchFamily="34" charset="0"/>
              </a:rPr>
              <a:t>Cantidad de Audiencias,  </a:t>
            </a:r>
            <a:br>
              <a:rPr lang="es-ES" sz="3100" b="1" u="sng" dirty="0">
                <a:latin typeface="Bookman Old Style" panose="02050604050505020204" pitchFamily="18" charset="0"/>
                <a:cs typeface="Arial" panose="020B0604020202020204" pitchFamily="34" charset="0"/>
              </a:rPr>
            </a:br>
            <a:r>
              <a:rPr lang="es-ES" sz="3100" b="1" u="sng" dirty="0">
                <a:latin typeface="Bookman Old Style" panose="02050604050505020204" pitchFamily="18" charset="0"/>
                <a:cs typeface="Arial" panose="020B0604020202020204" pitchFamily="34" charset="0"/>
              </a:rPr>
              <a:t>Medidas Cautelares, Rendición Informes,  Acuerdos Despido y Amparos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3800372008"/>
              </p:ext>
            </p:extLst>
          </p:nvPr>
        </p:nvGraphicFramePr>
        <p:xfrm>
          <a:off x="902087" y="3284984"/>
          <a:ext cx="7416824" cy="1512168"/>
        </p:xfrm>
        <a:graphic>
          <a:graphicData uri="http://schemas.openxmlformats.org/drawingml/2006/table">
            <a:tbl>
              <a:tblPr firstRow="1" bandRow="1">
                <a:tableStyleId>{5C22544A-7EE6-4342-B048-85BDC9FD1C3A}</a:tableStyleId>
              </a:tblPr>
              <a:tblGrid>
                <a:gridCol w="3620802">
                  <a:extLst>
                    <a:ext uri="{9D8B030D-6E8A-4147-A177-3AD203B41FA5}">
                      <a16:colId xmlns="" xmlns:a16="http://schemas.microsoft.com/office/drawing/2014/main" val="20000"/>
                    </a:ext>
                  </a:extLst>
                </a:gridCol>
                <a:gridCol w="3796022">
                  <a:extLst>
                    <a:ext uri="{9D8B030D-6E8A-4147-A177-3AD203B41FA5}">
                      <a16:colId xmlns="" xmlns:a16="http://schemas.microsoft.com/office/drawing/2014/main" val="20001"/>
                    </a:ext>
                  </a:extLst>
                </a:gridCol>
              </a:tblGrid>
              <a:tr h="902792">
                <a:tc>
                  <a:txBody>
                    <a:bodyPr/>
                    <a:lstStyle/>
                    <a:p>
                      <a:r>
                        <a:rPr lang="es-ES" sz="1200" dirty="0">
                          <a:solidFill>
                            <a:schemeClr val="tx1"/>
                          </a:solidFill>
                          <a:latin typeface="Bookman Old Style" panose="02050604050505020204" pitchFamily="18" charset="0"/>
                        </a:rPr>
                        <a:t>Audiencias</a:t>
                      </a:r>
                      <a:r>
                        <a:rPr lang="es-ES" sz="1200" baseline="0" dirty="0">
                          <a:solidFill>
                            <a:schemeClr val="tx1"/>
                          </a:solidFill>
                          <a:latin typeface="Bookman Old Style" panose="02050604050505020204" pitchFamily="18" charset="0"/>
                        </a:rPr>
                        <a:t> realizadas por las abogadas x expediente -4-</a:t>
                      </a:r>
                      <a:endParaRPr lang="es-CR" sz="1200" dirty="0">
                        <a:solidFill>
                          <a:schemeClr val="tx1"/>
                        </a:solidFill>
                        <a:latin typeface="Bookman Old Style" panose="02050604050505020204" pitchFamily="18" charset="0"/>
                      </a:endParaRPr>
                    </a:p>
                  </a:txBody>
                  <a:tcPr/>
                </a:tc>
                <a:tc>
                  <a:txBody>
                    <a:bodyPr/>
                    <a:lstStyle/>
                    <a:p>
                      <a:pPr algn="ctr"/>
                      <a:r>
                        <a:rPr lang="es-ES" sz="1200" dirty="0">
                          <a:solidFill>
                            <a:schemeClr val="tx1"/>
                          </a:solidFill>
                          <a:latin typeface="Bookman Old Style" panose="02050604050505020204" pitchFamily="18" charset="0"/>
                        </a:rPr>
                        <a:t>46</a:t>
                      </a:r>
                      <a:endParaRPr lang="es-CR" sz="1200" dirty="0">
                        <a:solidFill>
                          <a:schemeClr val="tx1"/>
                        </a:solidFill>
                        <a:latin typeface="Bookman Old Style" panose="02050604050505020204" pitchFamily="18" charset="0"/>
                      </a:endParaRPr>
                    </a:p>
                  </a:txBody>
                  <a:tcPr/>
                </a:tc>
                <a:extLst>
                  <a:ext uri="{0D108BD9-81ED-4DB2-BD59-A6C34878D82A}">
                    <a16:rowId xmlns="" xmlns:a16="http://schemas.microsoft.com/office/drawing/2014/main" val="10000"/>
                  </a:ext>
                </a:extLst>
              </a:tr>
              <a:tr h="609376">
                <a:tc>
                  <a:txBody>
                    <a:bodyPr/>
                    <a:lstStyle/>
                    <a:p>
                      <a:r>
                        <a:rPr lang="es-ES" sz="1200" dirty="0">
                          <a:latin typeface="Bookman Old Style" panose="02050604050505020204" pitchFamily="18" charset="0"/>
                        </a:rPr>
                        <a:t>Medidas Cautelares</a:t>
                      </a:r>
                      <a:endParaRPr lang="es-CR" sz="1200" dirty="0">
                        <a:latin typeface="Bookman Old Style" panose="02050604050505020204" pitchFamily="18" charset="0"/>
                      </a:endParaRPr>
                    </a:p>
                  </a:txBody>
                  <a:tcPr/>
                </a:tc>
                <a:tc>
                  <a:txBody>
                    <a:bodyPr/>
                    <a:lstStyle/>
                    <a:p>
                      <a:pPr algn="ctr"/>
                      <a:r>
                        <a:rPr lang="es-ES" sz="1200" dirty="0">
                          <a:latin typeface="Bookman Old Style" panose="02050604050505020204" pitchFamily="18" charset="0"/>
                        </a:rPr>
                        <a:t>5</a:t>
                      </a:r>
                      <a:endParaRPr lang="es-CR" sz="1200" dirty="0">
                        <a:latin typeface="Bookman Old Style" panose="02050604050505020204" pitchFamily="18" charset="0"/>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19797867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11</a:t>
            </a:fld>
            <a:endParaRPr lang="es-ES"/>
          </a:p>
        </p:txBody>
      </p:sp>
      <p:sp>
        <p:nvSpPr>
          <p:cNvPr id="5" name="CuadroTexto 4"/>
          <p:cNvSpPr txBox="1"/>
          <p:nvPr/>
        </p:nvSpPr>
        <p:spPr>
          <a:xfrm>
            <a:off x="477888" y="1772816"/>
            <a:ext cx="8208912" cy="3600986"/>
          </a:xfrm>
          <a:prstGeom prst="rect">
            <a:avLst/>
          </a:prstGeom>
          <a:noFill/>
        </p:spPr>
        <p:txBody>
          <a:bodyPr wrap="square" rtlCol="0">
            <a:spAutoFit/>
          </a:bodyPr>
          <a:lstStyle/>
          <a:p>
            <a:pPr algn="ctr">
              <a:lnSpc>
                <a:spcPct val="150000"/>
              </a:lnSpc>
            </a:pPr>
            <a:r>
              <a:rPr lang="es-ES" sz="2800" b="1" u="sng" dirty="0">
                <a:solidFill>
                  <a:schemeClr val="tx2"/>
                </a:solidFill>
                <a:latin typeface="Bookman Old Style" panose="02050604050505020204" pitchFamily="18" charset="0"/>
                <a:cs typeface="Arial" panose="020B0604020202020204" pitchFamily="34" charset="0"/>
              </a:rPr>
              <a:t>Principales obstáculos por superar</a:t>
            </a:r>
          </a:p>
          <a:p>
            <a:pPr algn="just">
              <a:lnSpc>
                <a:spcPct val="150000"/>
              </a:lnSpc>
            </a:pPr>
            <a:endParaRPr lang="es-ES" sz="1400" b="1" dirty="0">
              <a:latin typeface="Bookman Old Style" panose="02050604050505020204" pitchFamily="18" charset="0"/>
              <a:cs typeface="Arial" panose="020B0604020202020204" pitchFamily="34" charset="0"/>
            </a:endParaRPr>
          </a:p>
          <a:p>
            <a:pPr algn="just">
              <a:lnSpc>
                <a:spcPct val="150000"/>
              </a:lnSpc>
            </a:pPr>
            <a:r>
              <a:rPr lang="es-ES" sz="1400" b="1" dirty="0">
                <a:latin typeface="Bookman Old Style" panose="02050604050505020204" pitchFamily="18" charset="0"/>
                <a:cs typeface="Arial" panose="020B0604020202020204" pitchFamily="34" charset="0"/>
              </a:rPr>
              <a:t>1. </a:t>
            </a:r>
            <a:r>
              <a:rPr lang="es-ES" sz="1400" dirty="0">
                <a:latin typeface="Bookman Old Style" panose="02050604050505020204" pitchFamily="18" charset="0"/>
                <a:cs typeface="Arial" panose="020B0604020202020204" pitchFamily="34" charset="0"/>
              </a:rPr>
              <a:t> La tramitación exitosa de las denuncias planteadas a partir de la ley 9999, siendo las mismas de carácter novedoso a nivel legal, entró a regir en julio 2021.</a:t>
            </a:r>
          </a:p>
          <a:p>
            <a:pPr algn="just">
              <a:lnSpc>
                <a:spcPct val="150000"/>
              </a:lnSpc>
            </a:pPr>
            <a:r>
              <a:rPr lang="es-ES" sz="1400" b="1" dirty="0">
                <a:latin typeface="Bookman Old Style" panose="02050604050505020204" pitchFamily="18" charset="0"/>
                <a:cs typeface="Arial" panose="020B0604020202020204" pitchFamily="34" charset="0"/>
              </a:rPr>
              <a:t>2. </a:t>
            </a:r>
            <a:r>
              <a:rPr lang="es-ES" sz="1400" dirty="0">
                <a:latin typeface="Bookman Old Style" panose="02050604050505020204" pitchFamily="18" charset="0"/>
                <a:cs typeface="Arial" panose="020B0604020202020204" pitchFamily="34" charset="0"/>
              </a:rPr>
              <a:t> La tramitación exitosa a nivel de Unidad, a partir de la creciente interposición de recursos de amparo del ciudadano José A. Rovira U., a efectos de lograr darle respuesta sin ver afectada la tramitación del resto de procesos y los propios a nombre del mismo.</a:t>
            </a:r>
          </a:p>
          <a:p>
            <a:pPr algn="just">
              <a:lnSpc>
                <a:spcPct val="150000"/>
              </a:lnSpc>
            </a:pPr>
            <a:r>
              <a:rPr lang="es-ES" sz="1400" b="1" dirty="0">
                <a:latin typeface="Bookman Old Style" panose="02050604050505020204" pitchFamily="18" charset="0"/>
                <a:cs typeface="Arial" panose="020B0604020202020204" pitchFamily="34" charset="0"/>
              </a:rPr>
              <a:t>3. </a:t>
            </a:r>
            <a:r>
              <a:rPr lang="es-ES" sz="1400" dirty="0">
                <a:latin typeface="Bookman Old Style" panose="02050604050505020204" pitchFamily="18" charset="0"/>
                <a:cs typeface="Arial" panose="020B0604020202020204" pitchFamily="34" charset="0"/>
              </a:rPr>
              <a:t> La efectiva / equitativa distribución de trabajo, ante la falta de personal en la Unidad y la creciente presentación de demandas, siendo muchos casos de tramitación compleja. </a:t>
            </a:r>
          </a:p>
          <a:p>
            <a:endParaRPr lang="es-CR" dirty="0">
              <a:latin typeface="Bookman Old Style" panose="02050604050505020204" pitchFamily="18" charset="0"/>
            </a:endParaRPr>
          </a:p>
        </p:txBody>
      </p:sp>
    </p:spTree>
    <p:extLst>
      <p:ext uri="{BB962C8B-B14F-4D97-AF65-F5344CB8AC3E}">
        <p14:creationId xmlns:p14="http://schemas.microsoft.com/office/powerpoint/2010/main" val="1109152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eaLnBrk="0" fontAlgn="base" hangingPunct="0">
              <a:spcAft>
                <a:spcPct val="0"/>
              </a:spcAft>
            </a:pPr>
            <a:r>
              <a:rPr lang="es-CR" altLang="es-CR" sz="800" dirty="0">
                <a:solidFill>
                  <a:schemeClr val="tx1"/>
                </a:solidFill>
                <a:latin typeface="Bookman Old Style" panose="02050604050505020204" pitchFamily="18" charset="0"/>
              </a:rPr>
              <a:t/>
            </a:r>
            <a:br>
              <a:rPr lang="es-CR" altLang="es-CR" sz="800" dirty="0">
                <a:solidFill>
                  <a:schemeClr val="tx1"/>
                </a:solidFill>
                <a:latin typeface="Bookman Old Style" panose="02050604050505020204" pitchFamily="18" charset="0"/>
              </a:rPr>
            </a:br>
            <a:r>
              <a:rPr lang="es-CR" altLang="es-CR" sz="800" dirty="0" smtClean="0">
                <a:solidFill>
                  <a:schemeClr val="tx1"/>
                </a:solidFill>
                <a:latin typeface="Bookman Old Style" panose="02050604050505020204" pitchFamily="18" charset="0"/>
              </a:rPr>
              <a:t/>
            </a:r>
            <a:br>
              <a:rPr lang="es-CR" altLang="es-CR" sz="800" dirty="0" smtClean="0">
                <a:solidFill>
                  <a:schemeClr val="tx1"/>
                </a:solidFill>
                <a:latin typeface="Bookman Old Style" panose="02050604050505020204" pitchFamily="18" charset="0"/>
              </a:rPr>
            </a:br>
            <a:r>
              <a:rPr lang="es-CR" altLang="es-CR" sz="800" dirty="0">
                <a:solidFill>
                  <a:schemeClr val="tx1"/>
                </a:solidFill>
                <a:latin typeface="Bookman Old Style" panose="02050604050505020204" pitchFamily="18" charset="0"/>
              </a:rPr>
              <a:t/>
            </a:r>
            <a:br>
              <a:rPr lang="es-CR" altLang="es-CR" sz="800" dirty="0">
                <a:solidFill>
                  <a:schemeClr val="tx1"/>
                </a:solidFill>
                <a:latin typeface="Bookman Old Style" panose="020506040505050202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Gestiones </a:t>
            </a: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de Despido 2021</a:t>
            </a:r>
            <a:r>
              <a:rPr lang="es-CR" altLang="es-CR" sz="2800" dirty="0">
                <a:solidFill>
                  <a:schemeClr val="tx1"/>
                </a:solidFill>
                <a:latin typeface="Bookman Old Style" panose="02050604050505020204" pitchFamily="18" charset="0"/>
              </a:rPr>
              <a:t/>
            </a:r>
            <a:br>
              <a:rPr lang="es-CR" altLang="es-CR" sz="2800" dirty="0">
                <a:solidFill>
                  <a:schemeClr val="tx1"/>
                </a:solidFill>
                <a:latin typeface="Bookman Old Style" panose="020506040505050202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LOGROS OBTENIDOS </a:t>
            </a:r>
            <a:r>
              <a:rPr lang="es-CR" altLang="es-CR" sz="800" dirty="0">
                <a:solidFill>
                  <a:schemeClr val="tx1"/>
                </a:solidFill>
                <a:latin typeface="Bookman Old Style" panose="02050604050505020204" pitchFamily="18" charset="0"/>
              </a:rPr>
              <a:t/>
            </a:r>
            <a:br>
              <a:rPr lang="es-CR" altLang="es-CR" sz="800" dirty="0">
                <a:solidFill>
                  <a:schemeClr val="tx1"/>
                </a:solidFill>
                <a:latin typeface="Bookman Old Style" panose="02050604050505020204" pitchFamily="18" charset="0"/>
              </a:rPr>
            </a:br>
            <a:endParaRPr lang="es-CR" sz="2800" dirty="0">
              <a:latin typeface="Bookman Old Style" panose="02050604050505020204" pitchFamily="18" charset="0"/>
            </a:endParaRPr>
          </a:p>
        </p:txBody>
      </p:sp>
      <p:sp>
        <p:nvSpPr>
          <p:cNvPr id="3" name="Marcador de contenido 2"/>
          <p:cNvSpPr>
            <a:spLocks noGrp="1"/>
          </p:cNvSpPr>
          <p:nvPr>
            <p:ph idx="1"/>
          </p:nvPr>
        </p:nvSpPr>
        <p:spPr>
          <a:xfrm>
            <a:off x="457200" y="5458796"/>
            <a:ext cx="8229600" cy="865804"/>
          </a:xfrm>
        </p:spPr>
        <p:txBody>
          <a:bodyPr>
            <a:normAutofit fontScale="92500" lnSpcReduction="10000"/>
          </a:bodyPr>
          <a:lstStyle/>
          <a:p>
            <a:r>
              <a:rPr lang="es-CR" sz="1200" dirty="0">
                <a:latin typeface="Bookman Old Style" panose="02050604050505020204" pitchFamily="18" charset="0"/>
              </a:rPr>
              <a:t>Nota: La “Gestión de Despido CON LUGAR nulidad”, hace alusión a un procedimiento en el que se declaró con lugar el alegato de nulidad de la defensa por actuaciones del Tribunal de Servicio Civil, lo que obligó a sanear el procedimiento y que el Tribunal de Servicio Civil deba dictar nuevamente la resolución final. En el cuadro siguiente, por encontrarse en trámite actualmente el expediente, no se toma en consideración para las sumatorias finales siguientes.</a:t>
            </a:r>
            <a:endParaRPr lang="es-CR" sz="18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12</a:t>
            </a:fld>
            <a:endParaRPr lang="es-ES"/>
          </a:p>
        </p:txBody>
      </p:sp>
      <p:sp>
        <p:nvSpPr>
          <p:cNvPr id="8" name="Rectangle 3"/>
          <p:cNvSpPr>
            <a:spLocks noChangeArrowheads="1"/>
          </p:cNvSpPr>
          <p:nvPr/>
        </p:nvSpPr>
        <p:spPr bwMode="auto">
          <a:xfrm>
            <a:off x="1403648" y="62308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R"/>
          </a:p>
        </p:txBody>
      </p:sp>
      <p:graphicFrame>
        <p:nvGraphicFramePr>
          <p:cNvPr id="6" name="Gráfico 5"/>
          <p:cNvGraphicFramePr/>
          <p:nvPr>
            <p:extLst>
              <p:ext uri="{D42A27DB-BD31-4B8C-83A1-F6EECF244321}">
                <p14:modId xmlns:p14="http://schemas.microsoft.com/office/powerpoint/2010/main" val="3490323651"/>
              </p:ext>
            </p:extLst>
          </p:nvPr>
        </p:nvGraphicFramePr>
        <p:xfrm>
          <a:off x="2123728" y="2132856"/>
          <a:ext cx="5486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77570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latin typeface="Bookman Old Style" panose="02050604050505020204" pitchFamily="18" charset="0"/>
              </a:rPr>
              <a:t>Gestiones de Despido </a:t>
            </a:r>
            <a:endParaRPr lang="es-CR" sz="40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13</a:t>
            </a:fld>
            <a:endParaRPr lang="es-ES"/>
          </a:p>
        </p:txBody>
      </p:sp>
      <p:graphicFrame>
        <p:nvGraphicFramePr>
          <p:cNvPr id="7" name="Gráfico 6"/>
          <p:cNvGraphicFramePr/>
          <p:nvPr>
            <p:extLst>
              <p:ext uri="{D42A27DB-BD31-4B8C-83A1-F6EECF244321}">
                <p14:modId xmlns:p14="http://schemas.microsoft.com/office/powerpoint/2010/main" val="351831153"/>
              </p:ext>
            </p:extLst>
          </p:nvPr>
        </p:nvGraphicFramePr>
        <p:xfrm>
          <a:off x="1866900" y="2276872"/>
          <a:ext cx="5729436"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572439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latin typeface="Bookman Old Style" panose="02050604050505020204" pitchFamily="18" charset="0"/>
              </a:rPr>
              <a:t>Gestiones de Despido</a:t>
            </a:r>
            <a:endParaRPr lang="es-CR" sz="40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14</a:t>
            </a:fld>
            <a:endParaRPr lang="es-ES"/>
          </a:p>
        </p:txBody>
      </p:sp>
      <p:graphicFrame>
        <p:nvGraphicFramePr>
          <p:cNvPr id="7" name="Gráfico 6"/>
          <p:cNvGraphicFramePr/>
          <p:nvPr>
            <p:extLst>
              <p:ext uri="{D42A27DB-BD31-4B8C-83A1-F6EECF244321}">
                <p14:modId xmlns:p14="http://schemas.microsoft.com/office/powerpoint/2010/main" val="4158299035"/>
              </p:ext>
            </p:extLst>
          </p:nvPr>
        </p:nvGraphicFramePr>
        <p:xfrm>
          <a:off x="1866900" y="2204864"/>
          <a:ext cx="5873452" cy="3528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782519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2" y="765787"/>
            <a:ext cx="8305800" cy="1143000"/>
          </a:xfrm>
        </p:spPr>
        <p:txBody>
          <a:bodyPr>
            <a:noAutofit/>
          </a:bodyPr>
          <a:lstStyle/>
          <a:p>
            <a:r>
              <a:rPr lang="es-CR" altLang="es-CR" sz="300" dirty="0">
                <a:solidFill>
                  <a:schemeClr val="tx1"/>
                </a:solidFill>
                <a:latin typeface="Bookman Old Style" panose="02050604050505020204" pitchFamily="18" charset="0"/>
              </a:rPr>
              <a:t/>
            </a:r>
            <a:br>
              <a:rPr lang="es-CR" altLang="es-CR" sz="300" dirty="0">
                <a:solidFill>
                  <a:schemeClr val="tx1"/>
                </a:solidFill>
                <a:latin typeface="Bookman Old Style" panose="020506040505050202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CASOS </a:t>
            </a: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RELEVANTES A </a:t>
            </a: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CONSIDERAR</a:t>
            </a:r>
            <a:endParaRPr lang="es-CR" sz="32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15</a:t>
            </a:fld>
            <a:endParaRPr lang="es-ES"/>
          </a:p>
        </p:txBody>
      </p:sp>
      <p:sp>
        <p:nvSpPr>
          <p:cNvPr id="12" name="Rectangle 3"/>
          <p:cNvSpPr>
            <a:spLocks noChangeArrowheads="1"/>
          </p:cNvSpPr>
          <p:nvPr/>
        </p:nvSpPr>
        <p:spPr bwMode="auto">
          <a:xfrm>
            <a:off x="6232112" y="2882269"/>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CR" altLang="es-C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ángulo 12"/>
          <p:cNvSpPr/>
          <p:nvPr/>
        </p:nvSpPr>
        <p:spPr>
          <a:xfrm>
            <a:off x="-404813" y="4794588"/>
            <a:ext cx="4572001" cy="369332"/>
          </a:xfrm>
          <a:prstGeom prst="rect">
            <a:avLst/>
          </a:prstGeom>
        </p:spPr>
        <p:txBody>
          <a:bodyPr>
            <a:spAutoFit/>
          </a:bodyPr>
          <a:lstStyle/>
          <a:p>
            <a:pPr lvl="5" eaLnBrk="0" fontAlgn="base" hangingPunct="0">
              <a:spcBef>
                <a:spcPct val="0"/>
              </a:spcBef>
              <a:spcAft>
                <a:spcPct val="0"/>
              </a:spcAft>
            </a:pPr>
            <a:r>
              <a:rPr lang="es-CR" altLang="es-CR" dirty="0" smtClean="0">
                <a:latin typeface="Calibri" panose="020F0502020204030204" pitchFamily="34" charset="0"/>
                <a:ea typeface="Calibri" panose="020F0502020204030204" pitchFamily="34" charset="0"/>
                <a:cs typeface="Times New Roman" panose="02020603050405020304" pitchFamily="18" charset="0"/>
              </a:rPr>
              <a:t>.</a:t>
            </a:r>
            <a:endParaRPr lang="es-CR" altLang="es-CR" sz="800" dirty="0"/>
          </a:p>
        </p:txBody>
      </p:sp>
      <p:graphicFrame>
        <p:nvGraphicFramePr>
          <p:cNvPr id="3" name="Tabla 2"/>
          <p:cNvGraphicFramePr>
            <a:graphicFrameLocks noGrp="1"/>
          </p:cNvGraphicFramePr>
          <p:nvPr>
            <p:extLst>
              <p:ext uri="{D42A27DB-BD31-4B8C-83A1-F6EECF244321}">
                <p14:modId xmlns:p14="http://schemas.microsoft.com/office/powerpoint/2010/main" val="3240827679"/>
              </p:ext>
            </p:extLst>
          </p:nvPr>
        </p:nvGraphicFramePr>
        <p:xfrm>
          <a:off x="1163333" y="2336640"/>
          <a:ext cx="7009066" cy="3252599"/>
        </p:xfrm>
        <a:graphic>
          <a:graphicData uri="http://schemas.openxmlformats.org/drawingml/2006/table">
            <a:tbl>
              <a:tblPr firstRow="1" firstCol="1" bandRow="1">
                <a:tableStyleId>{5C22544A-7EE6-4342-B048-85BDC9FD1C3A}</a:tableStyleId>
              </a:tblPr>
              <a:tblGrid>
                <a:gridCol w="2335826"/>
                <a:gridCol w="2336620"/>
                <a:gridCol w="2336620"/>
              </a:tblGrid>
              <a:tr h="315049">
                <a:tc>
                  <a:txBody>
                    <a:bodyPr/>
                    <a:lstStyle/>
                    <a:p>
                      <a:pPr algn="ctr">
                        <a:lnSpc>
                          <a:spcPct val="107000"/>
                        </a:lnSpc>
                        <a:spcAft>
                          <a:spcPts val="0"/>
                        </a:spcAft>
                      </a:pPr>
                      <a:r>
                        <a:rPr lang="es-CR" sz="1100" dirty="0">
                          <a:effectLst/>
                          <a:latin typeface="Bookman Old Style" panose="02050604050505020204" pitchFamily="18" charset="0"/>
                        </a:rPr>
                        <a:t>Gestión de Despido</a:t>
                      </a:r>
                      <a:endParaRPr lang="es-CR"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a:effectLst/>
                          <a:latin typeface="Bookman Old Style" panose="02050604050505020204" pitchFamily="18" charset="0"/>
                        </a:rPr>
                        <a:t>Denunciado</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dirty="0">
                          <a:effectLst/>
                          <a:latin typeface="Bookman Old Style" panose="02050604050505020204" pitchFamily="18" charset="0"/>
                        </a:rPr>
                        <a:t>Observaciones</a:t>
                      </a:r>
                      <a:endParaRPr lang="es-CR"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974321">
                <a:tc>
                  <a:txBody>
                    <a:bodyPr/>
                    <a:lstStyle/>
                    <a:p>
                      <a:pPr algn="ctr">
                        <a:lnSpc>
                          <a:spcPct val="107000"/>
                        </a:lnSpc>
                        <a:spcAft>
                          <a:spcPts val="0"/>
                        </a:spcAft>
                      </a:pPr>
                      <a:r>
                        <a:rPr lang="es-CR" sz="1100">
                          <a:effectLst/>
                          <a:latin typeface="Bookman Old Style" panose="02050604050505020204" pitchFamily="18" charset="0"/>
                        </a:rPr>
                        <a:t> </a:t>
                      </a:r>
                    </a:p>
                    <a:p>
                      <a:pPr algn="ctr">
                        <a:lnSpc>
                          <a:spcPct val="107000"/>
                        </a:lnSpc>
                        <a:spcAft>
                          <a:spcPts val="0"/>
                        </a:spcAft>
                      </a:pPr>
                      <a:r>
                        <a:rPr lang="es-CR" sz="1100">
                          <a:effectLst/>
                          <a:latin typeface="Bookman Old Style" panose="02050604050505020204" pitchFamily="18" charset="0"/>
                        </a:rPr>
                        <a:t>GD-093-2019</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a:effectLst/>
                          <a:latin typeface="Bookman Old Style" panose="02050604050505020204" pitchFamily="18" charset="0"/>
                        </a:rPr>
                        <a:t> </a:t>
                      </a:r>
                    </a:p>
                    <a:p>
                      <a:pPr algn="ctr">
                        <a:lnSpc>
                          <a:spcPct val="107000"/>
                        </a:lnSpc>
                        <a:spcAft>
                          <a:spcPts val="0"/>
                        </a:spcAft>
                      </a:pPr>
                      <a:r>
                        <a:rPr lang="es-CR" sz="1100">
                          <a:effectLst/>
                          <a:latin typeface="Bookman Old Style" panose="02050604050505020204" pitchFamily="18" charset="0"/>
                        </a:rPr>
                        <a:t>Marjorie Hidalgo Arias</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a:effectLst/>
                          <a:latin typeface="Bookman Old Style" panose="02050604050505020204" pitchFamily="18" charset="0"/>
                        </a:rPr>
                        <a:t>Resolución destacada sobre pérdida de confianza</a:t>
                      </a:r>
                    </a:p>
                    <a:p>
                      <a:pPr algn="ctr">
                        <a:lnSpc>
                          <a:spcPct val="107000"/>
                        </a:lnSpc>
                        <a:spcAft>
                          <a:spcPts val="0"/>
                        </a:spcAft>
                      </a:pPr>
                      <a:r>
                        <a:rPr lang="es-CR" sz="1100">
                          <a:effectLst/>
                          <a:latin typeface="Bookman Old Style" panose="02050604050505020204" pitchFamily="18" charset="0"/>
                        </a:rPr>
                        <a:t> </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1963229">
                <a:tc>
                  <a:txBody>
                    <a:bodyPr/>
                    <a:lstStyle/>
                    <a:p>
                      <a:pPr algn="ctr">
                        <a:lnSpc>
                          <a:spcPct val="107000"/>
                        </a:lnSpc>
                        <a:spcAft>
                          <a:spcPts val="0"/>
                        </a:spcAft>
                      </a:pPr>
                      <a:r>
                        <a:rPr lang="es-CR" sz="1100">
                          <a:effectLst/>
                          <a:latin typeface="Bookman Old Style" panose="02050604050505020204" pitchFamily="18" charset="0"/>
                        </a:rPr>
                        <a:t> </a:t>
                      </a:r>
                    </a:p>
                    <a:p>
                      <a:pPr algn="ctr">
                        <a:lnSpc>
                          <a:spcPct val="107000"/>
                        </a:lnSpc>
                        <a:spcAft>
                          <a:spcPts val="0"/>
                        </a:spcAft>
                      </a:pPr>
                      <a:r>
                        <a:rPr lang="es-CR" sz="1100">
                          <a:effectLst/>
                          <a:latin typeface="Bookman Old Style" panose="02050604050505020204" pitchFamily="18" charset="0"/>
                        </a:rPr>
                        <a:t>GD-141-2020</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a:effectLst/>
                          <a:latin typeface="Bookman Old Style" panose="02050604050505020204" pitchFamily="18" charset="0"/>
                        </a:rPr>
                        <a:t> </a:t>
                      </a:r>
                    </a:p>
                    <a:p>
                      <a:pPr algn="ctr">
                        <a:lnSpc>
                          <a:spcPct val="107000"/>
                        </a:lnSpc>
                        <a:spcAft>
                          <a:spcPts val="0"/>
                        </a:spcAft>
                      </a:pPr>
                      <a:r>
                        <a:rPr lang="es-CR" sz="1100">
                          <a:effectLst/>
                          <a:latin typeface="Bookman Old Style" panose="02050604050505020204" pitchFamily="18" charset="0"/>
                        </a:rPr>
                        <a:t>Rosselin Barahona Valverde</a:t>
                      </a:r>
                      <a:endParaRPr lang="es-CR" sz="11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100" dirty="0">
                          <a:effectLst/>
                          <a:latin typeface="Bookman Old Style" panose="02050604050505020204" pitchFamily="18" charset="0"/>
                        </a:rPr>
                        <a:t>Procedimiento en el que el plazo de prescripción se cuenta desde la IP y similar sucede con el caso de Guadalupe Delgado Araya GD-163-2020. </a:t>
                      </a:r>
                      <a:endParaRPr lang="es-CR"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79433777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7664" y="719444"/>
            <a:ext cx="8784976" cy="1143000"/>
          </a:xfrm>
        </p:spPr>
        <p:txBody>
          <a:bodyPr>
            <a:normAutofit/>
          </a:bodyPr>
          <a:lstStyle/>
          <a:p>
            <a:r>
              <a:rPr lang="es-CR" altLang="es-CR" sz="400" dirty="0" smtClean="0">
                <a:solidFill>
                  <a:schemeClr val="tx1"/>
                </a:solidFill>
              </a:rPr>
              <a:t/>
            </a:r>
            <a:br>
              <a:rPr lang="es-CR" altLang="es-CR" sz="400" dirty="0" smtClean="0">
                <a:solidFill>
                  <a:schemeClr val="tx1"/>
                </a:solidFill>
              </a:rPr>
            </a:br>
            <a:r>
              <a:rPr lang="es-CR" altLang="es-CR"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GESTIONES DE DESPIDO EN TRÁMITE</a:t>
            </a:r>
            <a:r>
              <a:rPr lang="es-CR" altLang="es-CR"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s-CR" sz="36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16</a:t>
            </a:fld>
            <a:endParaRPr lang="es-ES"/>
          </a:p>
        </p:txBody>
      </p:sp>
      <p:sp>
        <p:nvSpPr>
          <p:cNvPr id="12" name="Rectangle 3"/>
          <p:cNvSpPr>
            <a:spLocks noChangeArrowheads="1"/>
          </p:cNvSpPr>
          <p:nvPr/>
        </p:nvSpPr>
        <p:spPr bwMode="auto">
          <a:xfrm>
            <a:off x="6232112" y="2882269"/>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CR" altLang="es-C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ángulo 12"/>
          <p:cNvSpPr/>
          <p:nvPr/>
        </p:nvSpPr>
        <p:spPr>
          <a:xfrm>
            <a:off x="-404813" y="4794588"/>
            <a:ext cx="4572001" cy="369332"/>
          </a:xfrm>
          <a:prstGeom prst="rect">
            <a:avLst/>
          </a:prstGeom>
        </p:spPr>
        <p:txBody>
          <a:bodyPr>
            <a:spAutoFit/>
          </a:bodyPr>
          <a:lstStyle/>
          <a:p>
            <a:pPr lvl="5" eaLnBrk="0" fontAlgn="base" hangingPunct="0">
              <a:spcBef>
                <a:spcPct val="0"/>
              </a:spcBef>
              <a:spcAft>
                <a:spcPct val="0"/>
              </a:spcAft>
            </a:pPr>
            <a:r>
              <a:rPr lang="es-CR" altLang="es-CR" dirty="0" smtClean="0">
                <a:latin typeface="Calibri" panose="020F0502020204030204" pitchFamily="34" charset="0"/>
                <a:ea typeface="Calibri" panose="020F0502020204030204" pitchFamily="34" charset="0"/>
                <a:cs typeface="Times New Roman" panose="02020603050405020304" pitchFamily="18" charset="0"/>
              </a:rPr>
              <a:t>.</a:t>
            </a:r>
            <a:endParaRPr lang="es-CR" altLang="es-CR" sz="800" dirty="0"/>
          </a:p>
        </p:txBody>
      </p:sp>
      <p:graphicFrame>
        <p:nvGraphicFramePr>
          <p:cNvPr id="4" name="Tabla 3"/>
          <p:cNvGraphicFramePr>
            <a:graphicFrameLocks noGrp="1"/>
          </p:cNvGraphicFramePr>
          <p:nvPr>
            <p:extLst>
              <p:ext uri="{D42A27DB-BD31-4B8C-83A1-F6EECF244321}">
                <p14:modId xmlns:p14="http://schemas.microsoft.com/office/powerpoint/2010/main" val="613402230"/>
              </p:ext>
            </p:extLst>
          </p:nvPr>
        </p:nvGraphicFramePr>
        <p:xfrm>
          <a:off x="1154330" y="1988840"/>
          <a:ext cx="7018069" cy="3600400"/>
        </p:xfrm>
        <a:graphic>
          <a:graphicData uri="http://schemas.openxmlformats.org/drawingml/2006/table">
            <a:tbl>
              <a:tblPr firstRow="1" firstCol="1" bandRow="1">
                <a:tableStyleId>{5C22544A-7EE6-4342-B048-85BDC9FD1C3A}</a:tableStyleId>
              </a:tblPr>
              <a:tblGrid>
                <a:gridCol w="2473178"/>
                <a:gridCol w="2438198"/>
                <a:gridCol w="2106693"/>
              </a:tblGrid>
              <a:tr h="782390">
                <a:tc>
                  <a:txBody>
                    <a:bodyPr/>
                    <a:lstStyle/>
                    <a:p>
                      <a:pPr algn="ctr">
                        <a:lnSpc>
                          <a:spcPct val="107000"/>
                        </a:lnSpc>
                        <a:spcAft>
                          <a:spcPts val="0"/>
                        </a:spcAft>
                      </a:pPr>
                      <a:r>
                        <a:rPr lang="es-CR" sz="1200" dirty="0">
                          <a:effectLst/>
                          <a:latin typeface="Bookman Old Style" panose="02050604050505020204" pitchFamily="18" charset="0"/>
                        </a:rPr>
                        <a:t>Tipo de falta disciplinaria</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N° de Gestiones de Despido en trámite 2019 y 2020</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N° de Gestiones de Despido en trámite 2021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52988">
                <a:tc>
                  <a:txBody>
                    <a:bodyPr/>
                    <a:lstStyle/>
                    <a:p>
                      <a:pPr algn="ctr">
                        <a:lnSpc>
                          <a:spcPct val="107000"/>
                        </a:lnSpc>
                        <a:spcAft>
                          <a:spcPts val="0"/>
                        </a:spcAft>
                      </a:pPr>
                      <a:r>
                        <a:rPr lang="es-CR" sz="1200">
                          <a:effectLst/>
                          <a:latin typeface="Bookman Old Style" panose="02050604050505020204" pitchFamily="18" charset="0"/>
                        </a:rPr>
                        <a:t>Agresión a menores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3</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4</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52988">
                <a:tc>
                  <a:txBody>
                    <a:bodyPr/>
                    <a:lstStyle/>
                    <a:p>
                      <a:pPr algn="ctr">
                        <a:lnSpc>
                          <a:spcPct val="107000"/>
                        </a:lnSpc>
                        <a:spcAft>
                          <a:spcPts val="0"/>
                        </a:spcAft>
                      </a:pPr>
                      <a:r>
                        <a:rPr lang="es-CR" sz="1200">
                          <a:effectLst/>
                          <a:latin typeface="Bookman Old Style" panose="02050604050505020204" pitchFamily="18" charset="0"/>
                        </a:rPr>
                        <a:t>Incumplimiento de deberes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3</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17690">
                <a:tc>
                  <a:txBody>
                    <a:bodyPr/>
                    <a:lstStyle/>
                    <a:p>
                      <a:pPr algn="ctr">
                        <a:lnSpc>
                          <a:spcPct val="107000"/>
                        </a:lnSpc>
                        <a:spcAft>
                          <a:spcPts val="0"/>
                        </a:spcAft>
                      </a:pPr>
                      <a:r>
                        <a:rPr lang="es-CR" sz="1200">
                          <a:effectLst/>
                          <a:latin typeface="Bookman Old Style" panose="02050604050505020204" pitchFamily="18" charset="0"/>
                        </a:rPr>
                        <a:t>Probidad, fiscalización y control interno</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dirty="0">
                          <a:effectLst/>
                          <a:latin typeface="Bookman Old Style" panose="02050604050505020204" pitchFamily="18" charset="0"/>
                        </a:rPr>
                        <a:t>11</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8</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52988">
                <a:tc>
                  <a:txBody>
                    <a:bodyPr/>
                    <a:lstStyle/>
                    <a:p>
                      <a:pPr algn="ctr">
                        <a:lnSpc>
                          <a:spcPct val="107000"/>
                        </a:lnSpc>
                        <a:spcAft>
                          <a:spcPts val="0"/>
                        </a:spcAft>
                      </a:pPr>
                      <a:r>
                        <a:rPr lang="es-CR" sz="1200">
                          <a:effectLst/>
                          <a:latin typeface="Bookman Old Style" panose="02050604050505020204" pitchFamily="18" charset="0"/>
                        </a:rPr>
                        <a:t>Hurto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2</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17690">
                <a:tc>
                  <a:txBody>
                    <a:bodyPr/>
                    <a:lstStyle/>
                    <a:p>
                      <a:pPr algn="ctr">
                        <a:lnSpc>
                          <a:spcPct val="107000"/>
                        </a:lnSpc>
                        <a:spcAft>
                          <a:spcPts val="0"/>
                        </a:spcAft>
                      </a:pPr>
                      <a:r>
                        <a:rPr lang="es-CR" sz="1200">
                          <a:effectLst/>
                          <a:latin typeface="Bookman Old Style" panose="02050604050505020204" pitchFamily="18" charset="0"/>
                        </a:rPr>
                        <a:t>Puesta en peligro de un estudiante</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17690">
                <a:tc>
                  <a:txBody>
                    <a:bodyPr/>
                    <a:lstStyle/>
                    <a:p>
                      <a:pPr algn="ctr">
                        <a:lnSpc>
                          <a:spcPct val="107000"/>
                        </a:lnSpc>
                        <a:spcAft>
                          <a:spcPts val="0"/>
                        </a:spcAft>
                      </a:pPr>
                      <a:r>
                        <a:rPr lang="es-CR" sz="1200">
                          <a:effectLst/>
                          <a:latin typeface="Bookman Old Style" panose="02050604050505020204" pitchFamily="18" charset="0"/>
                        </a:rPr>
                        <a:t>Violación a la prohibición o a una incapacidad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3</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52988">
                <a:tc>
                  <a:txBody>
                    <a:bodyPr/>
                    <a:lstStyle/>
                    <a:p>
                      <a:pPr algn="ctr">
                        <a:lnSpc>
                          <a:spcPct val="107000"/>
                        </a:lnSpc>
                        <a:spcAft>
                          <a:spcPts val="0"/>
                        </a:spcAft>
                      </a:pPr>
                      <a:r>
                        <a:rPr lang="es-CR" sz="1200">
                          <a:effectLst/>
                          <a:latin typeface="Bookman Old Style" panose="02050604050505020204" pitchFamily="18" charset="0"/>
                        </a:rPr>
                        <a:t>Malversación de fondos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3</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52988">
                <a:tc>
                  <a:txBody>
                    <a:bodyPr/>
                    <a:lstStyle/>
                    <a:p>
                      <a:pPr algn="ctr">
                        <a:lnSpc>
                          <a:spcPct val="107000"/>
                        </a:lnSpc>
                        <a:spcAft>
                          <a:spcPts val="0"/>
                        </a:spcAft>
                      </a:pPr>
                      <a:r>
                        <a:rPr lang="es-CR" sz="1200">
                          <a:effectLst/>
                          <a:latin typeface="Bookman Old Style" panose="02050604050505020204" pitchFamily="18" charset="0"/>
                        </a:rPr>
                        <a:t>TOTAL</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17</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dirty="0">
                          <a:effectLst/>
                          <a:latin typeface="Bookman Old Style" panose="02050604050505020204" pitchFamily="18" charset="0"/>
                        </a:rPr>
                        <a:t>21</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6" name="CuadroTexto 5"/>
          <p:cNvSpPr txBox="1"/>
          <p:nvPr/>
        </p:nvSpPr>
        <p:spPr>
          <a:xfrm>
            <a:off x="1154330" y="5988665"/>
            <a:ext cx="7416824" cy="646331"/>
          </a:xfrm>
          <a:prstGeom prst="rect">
            <a:avLst/>
          </a:prstGeom>
          <a:noFill/>
        </p:spPr>
        <p:txBody>
          <a:bodyPr wrap="square" rtlCol="0">
            <a:spAutoFit/>
          </a:bodyPr>
          <a:lstStyle/>
          <a:p>
            <a:r>
              <a:rPr lang="es-CR" sz="1200" b="1" dirty="0">
                <a:latin typeface="Bookman Old Style" panose="02050604050505020204" pitchFamily="18" charset="0"/>
              </a:rPr>
              <a:t>* </a:t>
            </a:r>
            <a:r>
              <a:rPr lang="es-CR" sz="1200" dirty="0">
                <a:latin typeface="Bookman Old Style" panose="02050604050505020204" pitchFamily="18" charset="0"/>
              </a:rPr>
              <a:t>Acá se contemplan los casos pendientes de resolución en II instancia pues aún no han finalizado.</a:t>
            </a:r>
          </a:p>
          <a:p>
            <a:endParaRPr lang="es-CR" sz="1200" dirty="0">
              <a:latin typeface="Bookman Old Style" panose="02050604050505020204" pitchFamily="18" charset="0"/>
            </a:endParaRPr>
          </a:p>
        </p:txBody>
      </p:sp>
    </p:spTree>
    <p:extLst>
      <p:ext uri="{BB962C8B-B14F-4D97-AF65-F5344CB8AC3E}">
        <p14:creationId xmlns:p14="http://schemas.microsoft.com/office/powerpoint/2010/main" val="83115277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820" y="620688"/>
            <a:ext cx="8305800" cy="1143000"/>
          </a:xfrm>
        </p:spPr>
        <p:txBody>
          <a:bodyPr>
            <a:normAutofit/>
          </a:bodyPr>
          <a:lstStyle/>
          <a:p>
            <a:r>
              <a:rPr lang="es-CR" sz="4400" dirty="0" smtClean="0">
                <a:latin typeface="Bookman Old Style" panose="02050604050505020204" pitchFamily="18" charset="0"/>
              </a:rPr>
              <a:t>         Aspecto importante </a:t>
            </a:r>
            <a:endParaRPr lang="es-CR" sz="44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17</a:t>
            </a:fld>
            <a:endParaRPr lang="es-ES"/>
          </a:p>
        </p:txBody>
      </p:sp>
      <p:sp>
        <p:nvSpPr>
          <p:cNvPr id="6" name="Rectángulo 5"/>
          <p:cNvSpPr/>
          <p:nvPr/>
        </p:nvSpPr>
        <p:spPr>
          <a:xfrm>
            <a:off x="1475656" y="2837981"/>
            <a:ext cx="6336704" cy="1870512"/>
          </a:xfrm>
          <a:prstGeom prst="rect">
            <a:avLst/>
          </a:prstGeom>
        </p:spPr>
        <p:txBody>
          <a:bodyPr wrap="square">
            <a:spAutoFit/>
          </a:bodyPr>
          <a:lstStyle/>
          <a:p>
            <a:pPr lvl="0" algn="just">
              <a:lnSpc>
                <a:spcPct val="107000"/>
              </a:lnSpc>
              <a:spcAft>
                <a:spcPts val="800"/>
              </a:spcAft>
            </a:pPr>
            <a:r>
              <a:rPr lang="es-CR" dirty="0">
                <a:latin typeface="Bookman Old Style" panose="02050604050505020204" pitchFamily="18" charset="0"/>
                <a:ea typeface="Calibri" panose="020F0502020204030204" pitchFamily="34" charset="0"/>
                <a:cs typeface="Times New Roman" panose="02020603050405020304" pitchFamily="18" charset="0"/>
              </a:rPr>
              <a:t>*</a:t>
            </a:r>
            <a:r>
              <a:rPr lang="es-CR" dirty="0" smtClean="0">
                <a:latin typeface="Bookman Old Style" panose="02050604050505020204" pitchFamily="18" charset="0"/>
                <a:ea typeface="Calibri" panose="020F0502020204030204" pitchFamily="34" charset="0"/>
                <a:cs typeface="Times New Roman" panose="02020603050405020304" pitchFamily="18" charset="0"/>
              </a:rPr>
              <a:t> Caso </a:t>
            </a:r>
            <a:r>
              <a:rPr lang="es-CR" dirty="0">
                <a:latin typeface="Bookman Old Style" panose="02050604050505020204" pitchFamily="18" charset="0"/>
                <a:ea typeface="Calibri" panose="020F0502020204030204" pitchFamily="34" charset="0"/>
                <a:cs typeface="Times New Roman" panose="02020603050405020304" pitchFamily="18" charset="0"/>
              </a:rPr>
              <a:t>cuya resolución de I instancia fue notificada en noviembre de 2020; sin embargo, por estar aún pendiente la firmeza, es valioso resaltarla debido a su importancia con ocasión del enfoque que se le dio por los casos de huelga. A efectos aclaratorios, esta GD no fue contabilizada en los gráficos precedentes.</a:t>
            </a:r>
            <a:endParaRPr lang="es-CR"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62058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4552" y="548680"/>
            <a:ext cx="8305800" cy="1143000"/>
          </a:xfrm>
        </p:spPr>
        <p:txBody>
          <a:bodyPr>
            <a:normAutofit/>
          </a:bodyPr>
          <a:lstStyle/>
          <a:p>
            <a:pPr algn="ctr"/>
            <a:r>
              <a:rPr lang="es-CR" sz="4000" dirty="0" smtClean="0">
                <a:latin typeface="Bookman Old Style" panose="02050604050505020204" pitchFamily="18" charset="0"/>
              </a:rPr>
              <a:t> </a:t>
            </a:r>
            <a:r>
              <a:rPr lang="es-CR" sz="4000" dirty="0">
                <a:latin typeface="Bookman Old Style" panose="02050604050505020204" pitchFamily="18" charset="0"/>
              </a:rPr>
              <a:t>G</a:t>
            </a:r>
            <a:r>
              <a:rPr lang="es-CR" sz="4000" dirty="0" smtClean="0">
                <a:latin typeface="Bookman Old Style" panose="02050604050505020204" pitchFamily="18" charset="0"/>
              </a:rPr>
              <a:t>estiones de despido</a:t>
            </a:r>
            <a:endParaRPr lang="es-CR" sz="40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18</a:t>
            </a:fld>
            <a:endParaRPr lang="es-ES"/>
          </a:p>
        </p:txBody>
      </p:sp>
      <p:graphicFrame>
        <p:nvGraphicFramePr>
          <p:cNvPr id="7" name="Gráfico 6"/>
          <p:cNvGraphicFramePr/>
          <p:nvPr>
            <p:extLst>
              <p:ext uri="{D42A27DB-BD31-4B8C-83A1-F6EECF244321}">
                <p14:modId xmlns:p14="http://schemas.microsoft.com/office/powerpoint/2010/main" val="2852587112"/>
              </p:ext>
            </p:extLst>
          </p:nvPr>
        </p:nvGraphicFramePr>
        <p:xfrm>
          <a:off x="827584" y="1844824"/>
          <a:ext cx="7859216"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67010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91203"/>
            <a:ext cx="8305800" cy="1143000"/>
          </a:xfrm>
        </p:spPr>
        <p:txBody>
          <a:bodyPr>
            <a:noAutofit/>
          </a:bodyPr>
          <a:lstStyle/>
          <a:p>
            <a:pPr algn="ct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smtClean="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
            </a:r>
            <a:br>
              <a:rPr lang="es-CR" altLang="es-CR" sz="28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br>
            <a:r>
              <a:rPr lang="es-CR" altLang="es-CR" sz="400" dirty="0">
                <a:solidFill>
                  <a:schemeClr val="tx1"/>
                </a:solidFill>
                <a:latin typeface="Bookman Old Style" panose="02050604050505020204" pitchFamily="18" charset="0"/>
              </a:rPr>
              <a:t/>
            </a:r>
            <a:br>
              <a:rPr lang="es-CR" altLang="es-CR" sz="400" dirty="0">
                <a:solidFill>
                  <a:schemeClr val="tx1"/>
                </a:solidFill>
                <a:latin typeface="Bookman Old Style" panose="02050604050505020204" pitchFamily="18" charset="0"/>
              </a:rPr>
            </a:br>
            <a:r>
              <a:rPr lang="es-CR" altLang="es-CR" sz="2400" b="1"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ACUERDOS DE DESPIDO EJECUTADOS</a:t>
            </a:r>
            <a:endParaRPr lang="es-CR" sz="2400" dirty="0">
              <a:latin typeface="Bookman Old Style" panose="02050604050505020204" pitchFamily="18"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19</a:t>
            </a:fld>
            <a:endParaRPr lang="es-ES"/>
          </a:p>
        </p:txBody>
      </p:sp>
      <p:graphicFrame>
        <p:nvGraphicFramePr>
          <p:cNvPr id="3" name="Tabla 2"/>
          <p:cNvGraphicFramePr>
            <a:graphicFrameLocks noGrp="1"/>
          </p:cNvGraphicFramePr>
          <p:nvPr>
            <p:extLst>
              <p:ext uri="{D42A27DB-BD31-4B8C-83A1-F6EECF244321}">
                <p14:modId xmlns:p14="http://schemas.microsoft.com/office/powerpoint/2010/main" val="2850178374"/>
              </p:ext>
            </p:extLst>
          </p:nvPr>
        </p:nvGraphicFramePr>
        <p:xfrm>
          <a:off x="839221" y="2204864"/>
          <a:ext cx="7847579" cy="4151486"/>
        </p:xfrm>
        <a:graphic>
          <a:graphicData uri="http://schemas.openxmlformats.org/drawingml/2006/table">
            <a:tbl>
              <a:tblPr firstRow="1" firstCol="1" bandRow="1">
                <a:tableStyleId>{5C22544A-7EE6-4342-B048-85BDC9FD1C3A}</a:tableStyleId>
              </a:tblPr>
              <a:tblGrid>
                <a:gridCol w="2655169"/>
                <a:gridCol w="2659636"/>
                <a:gridCol w="2532774"/>
              </a:tblGrid>
              <a:tr h="597506">
                <a:tc>
                  <a:txBody>
                    <a:bodyPr/>
                    <a:lstStyle/>
                    <a:p>
                      <a:pPr algn="ctr">
                        <a:lnSpc>
                          <a:spcPct val="107000"/>
                        </a:lnSpc>
                        <a:spcAft>
                          <a:spcPts val="0"/>
                        </a:spcAft>
                      </a:pPr>
                      <a:r>
                        <a:rPr lang="es-CR" sz="1200" dirty="0">
                          <a:effectLst/>
                          <a:latin typeface="Bookman Old Style" panose="02050604050505020204" pitchFamily="18" charset="0"/>
                        </a:rPr>
                        <a:t>Tipo de falta disciplinaria</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Docentes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Administrativos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90989">
                <a:tc>
                  <a:txBody>
                    <a:bodyPr/>
                    <a:lstStyle/>
                    <a:p>
                      <a:pPr algn="ctr">
                        <a:lnSpc>
                          <a:spcPct val="107000"/>
                        </a:lnSpc>
                        <a:spcAft>
                          <a:spcPts val="0"/>
                        </a:spcAft>
                      </a:pPr>
                      <a:r>
                        <a:rPr lang="es-CR" sz="1200">
                          <a:effectLst/>
                          <a:latin typeface="Bookman Old Style" panose="02050604050505020204" pitchFamily="18" charset="0"/>
                        </a:rPr>
                        <a:t>Agresión a menores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97506">
                <a:tc>
                  <a:txBody>
                    <a:bodyPr/>
                    <a:lstStyle/>
                    <a:p>
                      <a:pPr algn="ctr">
                        <a:lnSpc>
                          <a:spcPct val="107000"/>
                        </a:lnSpc>
                        <a:spcAft>
                          <a:spcPts val="0"/>
                        </a:spcAft>
                      </a:pPr>
                      <a:r>
                        <a:rPr lang="es-CR" sz="1200">
                          <a:effectLst/>
                          <a:latin typeface="Bookman Old Style" panose="02050604050505020204" pitchFamily="18" charset="0"/>
                        </a:rPr>
                        <a:t>Probidad, fiscalización y control interno</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2</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90989">
                <a:tc>
                  <a:txBody>
                    <a:bodyPr/>
                    <a:lstStyle/>
                    <a:p>
                      <a:pPr algn="ctr">
                        <a:lnSpc>
                          <a:spcPct val="107000"/>
                        </a:lnSpc>
                        <a:spcAft>
                          <a:spcPts val="0"/>
                        </a:spcAft>
                      </a:pPr>
                      <a:r>
                        <a:rPr lang="es-CR" sz="1200">
                          <a:effectLst/>
                          <a:latin typeface="Bookman Old Style" panose="02050604050505020204" pitchFamily="18" charset="0"/>
                        </a:rPr>
                        <a:t>Hurto</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90989">
                <a:tc>
                  <a:txBody>
                    <a:bodyPr/>
                    <a:lstStyle/>
                    <a:p>
                      <a:pPr algn="ctr">
                        <a:lnSpc>
                          <a:spcPct val="107000"/>
                        </a:lnSpc>
                        <a:spcAft>
                          <a:spcPts val="0"/>
                        </a:spcAft>
                      </a:pPr>
                      <a:r>
                        <a:rPr lang="es-CR" sz="1200">
                          <a:effectLst/>
                          <a:latin typeface="Bookman Old Style" panose="02050604050505020204" pitchFamily="18" charset="0"/>
                        </a:rPr>
                        <a:t>Huelga</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97506">
                <a:tc>
                  <a:txBody>
                    <a:bodyPr/>
                    <a:lstStyle/>
                    <a:p>
                      <a:pPr algn="ctr">
                        <a:lnSpc>
                          <a:spcPct val="107000"/>
                        </a:lnSpc>
                        <a:spcAft>
                          <a:spcPts val="0"/>
                        </a:spcAft>
                      </a:pPr>
                      <a:r>
                        <a:rPr lang="es-CR" sz="1200">
                          <a:effectLst/>
                          <a:latin typeface="Bookman Old Style" panose="02050604050505020204" pitchFamily="18" charset="0"/>
                        </a:rPr>
                        <a:t>Incumplimiento de deberes</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97506">
                <a:tc>
                  <a:txBody>
                    <a:bodyPr/>
                    <a:lstStyle/>
                    <a:p>
                      <a:pPr algn="ctr">
                        <a:lnSpc>
                          <a:spcPct val="107000"/>
                        </a:lnSpc>
                        <a:spcAft>
                          <a:spcPts val="0"/>
                        </a:spcAft>
                      </a:pPr>
                      <a:r>
                        <a:rPr lang="es-CR" sz="1200">
                          <a:effectLst/>
                          <a:latin typeface="Bookman Old Style" panose="02050604050505020204" pitchFamily="18" charset="0"/>
                        </a:rPr>
                        <a:t>Declaración bajo fe de juramento</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597506">
                <a:tc>
                  <a:txBody>
                    <a:bodyPr/>
                    <a:lstStyle/>
                    <a:p>
                      <a:pPr algn="ctr">
                        <a:lnSpc>
                          <a:spcPct val="107000"/>
                        </a:lnSpc>
                        <a:spcAft>
                          <a:spcPts val="0"/>
                        </a:spcAft>
                      </a:pPr>
                      <a:r>
                        <a:rPr lang="es-CR" sz="1200">
                          <a:effectLst/>
                          <a:latin typeface="Bookman Old Style" panose="02050604050505020204" pitchFamily="18" charset="0"/>
                        </a:rPr>
                        <a:t>Falta de idoneidad por condena penal</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 </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a:effectLst/>
                          <a:latin typeface="Bookman Old Style" panose="02050604050505020204" pitchFamily="18" charset="0"/>
                        </a:rPr>
                        <a:t>1</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r h="290989">
                <a:tc>
                  <a:txBody>
                    <a:bodyPr/>
                    <a:lstStyle/>
                    <a:p>
                      <a:pPr algn="ctr">
                        <a:lnSpc>
                          <a:spcPct val="107000"/>
                        </a:lnSpc>
                        <a:spcAft>
                          <a:spcPts val="0"/>
                        </a:spcAft>
                      </a:pPr>
                      <a:r>
                        <a:rPr lang="es-CR" sz="1200">
                          <a:effectLst/>
                          <a:latin typeface="Bookman Old Style" panose="02050604050505020204" pitchFamily="18" charset="0"/>
                        </a:rPr>
                        <a:t>TOTAL</a:t>
                      </a:r>
                      <a:endParaRPr lang="es-CR" sz="1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dirty="0">
                          <a:effectLst/>
                          <a:latin typeface="Bookman Old Style" panose="02050604050505020204" pitchFamily="18" charset="0"/>
                        </a:rPr>
                        <a:t>5</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200" dirty="0">
                          <a:effectLst/>
                          <a:latin typeface="Bookman Old Style" panose="02050604050505020204" pitchFamily="18" charset="0"/>
                        </a:rPr>
                        <a:t>3</a:t>
                      </a:r>
                      <a:endParaRPr lang="es-CR" sz="1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05707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a:t>
            </a:r>
            <a:endPar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a:t>
            </a: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a:t>
            </a:fld>
            <a:endParaRPr lang="es-ES" dirty="0"/>
          </a:p>
        </p:txBody>
      </p:sp>
    </p:spTree>
    <p:extLst>
      <p:ext uri="{BB962C8B-B14F-4D97-AF65-F5344CB8AC3E}">
        <p14:creationId xmlns:p14="http://schemas.microsoft.com/office/powerpoint/2010/main" val="3007734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20</a:t>
            </a:fld>
            <a:endParaRPr lang="es-ES"/>
          </a:p>
        </p:txBody>
      </p:sp>
      <p:sp>
        <p:nvSpPr>
          <p:cNvPr id="5" name="CuadroTexto 4"/>
          <p:cNvSpPr txBox="1"/>
          <p:nvPr/>
        </p:nvSpPr>
        <p:spPr>
          <a:xfrm>
            <a:off x="477888" y="1556792"/>
            <a:ext cx="8208912" cy="3600986"/>
          </a:xfrm>
          <a:prstGeom prst="rect">
            <a:avLst/>
          </a:prstGeom>
          <a:noFill/>
        </p:spPr>
        <p:txBody>
          <a:bodyPr wrap="square" rtlCol="0">
            <a:spAutoFit/>
          </a:bodyPr>
          <a:lstStyle/>
          <a:p>
            <a:pPr algn="ctr">
              <a:lnSpc>
                <a:spcPct val="150000"/>
              </a:lnSpc>
            </a:pPr>
            <a:r>
              <a:rPr lang="es-ES" sz="2800" b="1" u="sng" dirty="0">
                <a:solidFill>
                  <a:schemeClr val="tx2"/>
                </a:solidFill>
                <a:latin typeface="Bookman Old Style" panose="02050604050505020204" pitchFamily="18" charset="0"/>
                <a:cs typeface="Arial" panose="020B0604020202020204" pitchFamily="34" charset="0"/>
              </a:rPr>
              <a:t>Principales obstáculos por superar</a:t>
            </a:r>
          </a:p>
          <a:p>
            <a:pPr algn="just">
              <a:lnSpc>
                <a:spcPct val="150000"/>
              </a:lnSpc>
            </a:pPr>
            <a:endParaRPr lang="es-ES" sz="1400" b="1" dirty="0">
              <a:latin typeface="Bookman Old Style" panose="02050604050505020204" pitchFamily="18" charset="0"/>
              <a:cs typeface="Arial" panose="020B0604020202020204" pitchFamily="34" charset="0"/>
            </a:endParaRPr>
          </a:p>
          <a:p>
            <a:pPr algn="just">
              <a:lnSpc>
                <a:spcPct val="150000"/>
              </a:lnSpc>
            </a:pPr>
            <a:r>
              <a:rPr lang="es-ES" sz="1400" b="1" dirty="0">
                <a:latin typeface="Bookman Old Style" panose="02050604050505020204" pitchFamily="18" charset="0"/>
                <a:cs typeface="Arial" panose="020B0604020202020204" pitchFamily="34" charset="0"/>
              </a:rPr>
              <a:t>1. </a:t>
            </a:r>
            <a:r>
              <a:rPr lang="es-ES" sz="1400" dirty="0">
                <a:latin typeface="Bookman Old Style" panose="02050604050505020204" pitchFamily="18" charset="0"/>
                <a:cs typeface="Arial" panose="020B0604020202020204" pitchFamily="34" charset="0"/>
              </a:rPr>
              <a:t> La tramitación exitosa de las denuncias planteadas a partir de la ley 9999, siendo las mismas de carácter novedoso a nivel legal, entró a regir en julio 2021.</a:t>
            </a:r>
          </a:p>
          <a:p>
            <a:pPr algn="just">
              <a:lnSpc>
                <a:spcPct val="150000"/>
              </a:lnSpc>
            </a:pPr>
            <a:r>
              <a:rPr lang="es-ES" sz="1400" b="1" dirty="0">
                <a:latin typeface="Bookman Old Style" panose="02050604050505020204" pitchFamily="18" charset="0"/>
                <a:cs typeface="Arial" panose="020B0604020202020204" pitchFamily="34" charset="0"/>
              </a:rPr>
              <a:t>2. </a:t>
            </a:r>
            <a:r>
              <a:rPr lang="es-ES" sz="1400" dirty="0">
                <a:latin typeface="Bookman Old Style" panose="02050604050505020204" pitchFamily="18" charset="0"/>
                <a:cs typeface="Arial" panose="020B0604020202020204" pitchFamily="34" charset="0"/>
              </a:rPr>
              <a:t> La tramitación exitosa a nivel de Unidad, a partir de la creciente interposición de recursos de amparo del ciudadano José A. Rovira U., a efectos de lograr darle respuesta sin ver afectada la tramitación del resto de procesos y los propios a nombre del mismo.</a:t>
            </a:r>
          </a:p>
          <a:p>
            <a:pPr algn="just">
              <a:lnSpc>
                <a:spcPct val="150000"/>
              </a:lnSpc>
            </a:pPr>
            <a:r>
              <a:rPr lang="es-ES" sz="1400" b="1" dirty="0">
                <a:latin typeface="Bookman Old Style" panose="02050604050505020204" pitchFamily="18" charset="0"/>
                <a:cs typeface="Arial" panose="020B0604020202020204" pitchFamily="34" charset="0"/>
              </a:rPr>
              <a:t>3. </a:t>
            </a:r>
            <a:r>
              <a:rPr lang="es-ES" sz="1400" dirty="0">
                <a:latin typeface="Bookman Old Style" panose="02050604050505020204" pitchFamily="18" charset="0"/>
                <a:cs typeface="Arial" panose="020B0604020202020204" pitchFamily="34" charset="0"/>
              </a:rPr>
              <a:t> La efectiva / equitativa distribución de trabajo, ante la falta de personal en la Unidad y la creciente presentación de demandas, siendo muchos casos de tramitación compleja. </a:t>
            </a:r>
          </a:p>
          <a:p>
            <a:endParaRPr lang="es-CR" dirty="0">
              <a:latin typeface="Bookman Old Style" panose="02050604050505020204" pitchFamily="18" charset="0"/>
            </a:endParaRPr>
          </a:p>
        </p:txBody>
      </p:sp>
    </p:spTree>
    <p:extLst>
      <p:ext uri="{BB962C8B-B14F-4D97-AF65-F5344CB8AC3E}">
        <p14:creationId xmlns:p14="http://schemas.microsoft.com/office/powerpoint/2010/main" val="3057892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Trámite Rápido</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II 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21</a:t>
            </a:fld>
            <a:endParaRPr lang="es-ES" dirty="0"/>
          </a:p>
        </p:txBody>
      </p:sp>
    </p:spTree>
    <p:extLst>
      <p:ext uri="{BB962C8B-B14F-4D97-AF65-F5344CB8AC3E}">
        <p14:creationId xmlns:p14="http://schemas.microsoft.com/office/powerpoint/2010/main" val="1867023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22</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3416320"/>
          </a:xfrm>
          <a:prstGeom prst="rect">
            <a:avLst/>
          </a:prstGeom>
        </p:spPr>
        <p:txBody>
          <a:bodyPr wrap="square">
            <a:spAutoFit/>
          </a:bodyPr>
          <a:lstStyle/>
          <a:p>
            <a:pPr algn="ctr">
              <a:lnSpc>
                <a:spcPct val="150000"/>
              </a:lnSpc>
            </a:pPr>
            <a:r>
              <a:rPr lang="es-ES" sz="3200" b="1" u="sng" dirty="0">
                <a:solidFill>
                  <a:schemeClr val="tx2"/>
                </a:solidFill>
                <a:latin typeface="Bookman Old Style" panose="02050604050505020204" pitchFamily="18" charset="0"/>
              </a:rPr>
              <a:t>Labor Sustantiva</a:t>
            </a:r>
          </a:p>
          <a:p>
            <a:pPr algn="ctr">
              <a:lnSpc>
                <a:spcPct val="150000"/>
              </a:lnSpc>
            </a:pPr>
            <a:r>
              <a:rPr lang="es-ES" sz="2800" b="1" dirty="0">
                <a:latin typeface="Bookman Old Style" panose="02050604050505020204" pitchFamily="18" charset="0"/>
                <a:cs typeface="Arial" panose="020B0604020202020204" pitchFamily="34" charset="0"/>
              </a:rPr>
              <a:t>Atención de denuncias contra funcionarios docentes y administrativos por la presunta comisión de faltas de mera constatación</a:t>
            </a:r>
          </a:p>
          <a:p>
            <a:pPr>
              <a:lnSpc>
                <a:spcPct val="150000"/>
              </a:lnSpc>
            </a:pPr>
            <a:r>
              <a:rPr lang="es-CR" sz="1400" dirty="0">
                <a:latin typeface="Bookman Old Style" panose="02050604050505020204" pitchFamily="18" charset="0"/>
              </a:rPr>
              <a:t> </a:t>
            </a:r>
          </a:p>
          <a:p>
            <a:pPr>
              <a:lnSpc>
                <a:spcPct val="150000"/>
              </a:lnSpc>
            </a:pPr>
            <a:r>
              <a:rPr lang="es-CR" sz="1400" dirty="0">
                <a:latin typeface="Bookman Old Style" panose="02050604050505020204" pitchFamily="18" charset="0"/>
              </a:rPr>
              <a:t>(…)</a:t>
            </a:r>
            <a:endParaRPr lang="es-CR" sz="1400" dirty="0">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4162860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23</a:t>
            </a:fld>
            <a:endParaRPr lang="es-ES"/>
          </a:p>
        </p:txBody>
      </p:sp>
      <p:graphicFrame>
        <p:nvGraphicFramePr>
          <p:cNvPr id="6" name="5 Tabla"/>
          <p:cNvGraphicFramePr>
            <a:graphicFrameLocks noGrp="1"/>
          </p:cNvGraphicFramePr>
          <p:nvPr>
            <p:extLst>
              <p:ext uri="{D42A27DB-BD31-4B8C-83A1-F6EECF244321}">
                <p14:modId xmlns:p14="http://schemas.microsoft.com/office/powerpoint/2010/main" val="3533257575"/>
              </p:ext>
            </p:extLst>
          </p:nvPr>
        </p:nvGraphicFramePr>
        <p:xfrm>
          <a:off x="2274568" y="934364"/>
          <a:ext cx="4978400" cy="936104"/>
        </p:xfrm>
        <a:graphic>
          <a:graphicData uri="http://schemas.openxmlformats.org/drawingml/2006/table">
            <a:tbl>
              <a:tblPr>
                <a:tableStyleId>{5C22544A-7EE6-4342-B048-85BDC9FD1C3A}</a:tableStyleId>
              </a:tblPr>
              <a:tblGrid>
                <a:gridCol w="4978400">
                  <a:extLst>
                    <a:ext uri="{9D8B030D-6E8A-4147-A177-3AD203B41FA5}">
                      <a16:colId xmlns="" xmlns:a16="http://schemas.microsoft.com/office/drawing/2014/main" val="20000"/>
                    </a:ext>
                  </a:extLst>
                </a:gridCol>
              </a:tblGrid>
              <a:tr h="936104">
                <a:tc>
                  <a:txBody>
                    <a:bodyPr/>
                    <a:lstStyle/>
                    <a:p>
                      <a:pPr algn="ctr" fontAlgn="ctr"/>
                      <a:r>
                        <a:rPr lang="es-ES" sz="1800" b="1" u="none" strike="noStrike" dirty="0">
                          <a:effectLst/>
                          <a:latin typeface="Bookman Old Style" panose="02050604050505020204" pitchFamily="18" charset="0"/>
                          <a:cs typeface="Arial" pitchFamily="34" charset="0"/>
                        </a:rPr>
                        <a:t>RESOLUCIONES DICTADAS DE MAYO A AGOSTO 2021</a:t>
                      </a:r>
                    </a:p>
                    <a:p>
                      <a:pPr algn="l" fontAlgn="ctr"/>
                      <a:endParaRPr lang="es-ES" sz="1800" b="1" i="0" u="none" strike="noStrike" dirty="0">
                        <a:solidFill>
                          <a:srgbClr val="000000"/>
                        </a:solidFill>
                        <a:effectLst/>
                        <a:latin typeface="Bookman Old Style" panose="02050604050505020204" pitchFamily="18" charset="0"/>
                      </a:endParaRPr>
                    </a:p>
                  </a:txBody>
                  <a:tcPr marL="9525" marR="9525" marT="9525" marB="0" anchor="ctr"/>
                </a:tc>
                <a:extLst>
                  <a:ext uri="{0D108BD9-81ED-4DB2-BD59-A6C34878D82A}">
                    <a16:rowId xmlns="" xmlns:a16="http://schemas.microsoft.com/office/drawing/2014/main" val="10000"/>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2740129032"/>
              </p:ext>
            </p:extLst>
          </p:nvPr>
        </p:nvGraphicFramePr>
        <p:xfrm>
          <a:off x="1742575" y="2146354"/>
          <a:ext cx="6086476" cy="35861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32032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24</a:t>
            </a:fld>
            <a:endParaRPr lang="es-ES"/>
          </a:p>
        </p:txBody>
      </p:sp>
      <p:graphicFrame>
        <p:nvGraphicFramePr>
          <p:cNvPr id="6" name="5 Tabla"/>
          <p:cNvGraphicFramePr>
            <a:graphicFrameLocks noGrp="1"/>
          </p:cNvGraphicFramePr>
          <p:nvPr>
            <p:extLst>
              <p:ext uri="{D42A27DB-BD31-4B8C-83A1-F6EECF244321}">
                <p14:modId xmlns:p14="http://schemas.microsoft.com/office/powerpoint/2010/main" val="2911677471"/>
              </p:ext>
            </p:extLst>
          </p:nvPr>
        </p:nvGraphicFramePr>
        <p:xfrm>
          <a:off x="2082800" y="1196752"/>
          <a:ext cx="4978400" cy="558165"/>
        </p:xfrm>
        <a:graphic>
          <a:graphicData uri="http://schemas.openxmlformats.org/drawingml/2006/table">
            <a:tbl>
              <a:tblPr>
                <a:tableStyleId>{5C22544A-7EE6-4342-B048-85BDC9FD1C3A}</a:tableStyleId>
              </a:tblPr>
              <a:tblGrid>
                <a:gridCol w="4978400">
                  <a:extLst>
                    <a:ext uri="{9D8B030D-6E8A-4147-A177-3AD203B41FA5}">
                      <a16:colId xmlns="" xmlns:a16="http://schemas.microsoft.com/office/drawing/2014/main" val="20000"/>
                    </a:ext>
                  </a:extLst>
                </a:gridCol>
              </a:tblGrid>
              <a:tr h="238125">
                <a:tc>
                  <a:txBody>
                    <a:bodyPr/>
                    <a:lstStyle/>
                    <a:p>
                      <a:pPr algn="ctr" fontAlgn="ctr"/>
                      <a:r>
                        <a:rPr lang="en-US" sz="1800" b="1" u="none" strike="noStrike" dirty="0">
                          <a:effectLst/>
                          <a:latin typeface="Bookman Old Style" panose="02050604050505020204" pitchFamily="18" charset="0"/>
                          <a:cs typeface="Arial" pitchFamily="34" charset="0"/>
                        </a:rPr>
                        <a:t>SANCIONES CLASIFICADAS POR TIPO DE FALTA DISCIPLINARIA</a:t>
                      </a:r>
                      <a:endParaRPr lang="en-US" sz="1800" b="1" i="0" u="none" strike="noStrike" dirty="0">
                        <a:solidFill>
                          <a:srgbClr val="000000"/>
                        </a:solidFill>
                        <a:effectLst/>
                        <a:latin typeface="Bookman Old Style" panose="02050604050505020204" pitchFamily="18" charset="0"/>
                        <a:cs typeface="Arial" pitchFamily="34" charset="0"/>
                      </a:endParaRPr>
                    </a:p>
                  </a:txBody>
                  <a:tcPr marL="9525" marR="9525" marT="9525" marB="0" anchor="ctr"/>
                </a:tc>
                <a:extLst>
                  <a:ext uri="{0D108BD9-81ED-4DB2-BD59-A6C34878D82A}">
                    <a16:rowId xmlns="" xmlns:a16="http://schemas.microsoft.com/office/drawing/2014/main" val="10000"/>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3667909213"/>
              </p:ext>
            </p:extLst>
          </p:nvPr>
        </p:nvGraphicFramePr>
        <p:xfrm>
          <a:off x="1444080" y="2241656"/>
          <a:ext cx="6480720" cy="37796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99953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25</a:t>
            </a:fld>
            <a:endParaRPr lang="es-ES"/>
          </a:p>
        </p:txBody>
      </p:sp>
      <p:graphicFrame>
        <p:nvGraphicFramePr>
          <p:cNvPr id="4" name="3 Tabla"/>
          <p:cNvGraphicFramePr>
            <a:graphicFrameLocks noGrp="1"/>
          </p:cNvGraphicFramePr>
          <p:nvPr>
            <p:extLst>
              <p:ext uri="{D42A27DB-BD31-4B8C-83A1-F6EECF244321}">
                <p14:modId xmlns:p14="http://schemas.microsoft.com/office/powerpoint/2010/main" val="1263356222"/>
              </p:ext>
            </p:extLst>
          </p:nvPr>
        </p:nvGraphicFramePr>
        <p:xfrm>
          <a:off x="2069852" y="1340768"/>
          <a:ext cx="4978400" cy="375285"/>
        </p:xfrm>
        <a:graphic>
          <a:graphicData uri="http://schemas.openxmlformats.org/drawingml/2006/table">
            <a:tbl>
              <a:tblPr>
                <a:tableStyleId>{5C22544A-7EE6-4342-B048-85BDC9FD1C3A}</a:tableStyleId>
              </a:tblPr>
              <a:tblGrid>
                <a:gridCol w="4978400">
                  <a:extLst>
                    <a:ext uri="{9D8B030D-6E8A-4147-A177-3AD203B41FA5}">
                      <a16:colId xmlns="" xmlns:a16="http://schemas.microsoft.com/office/drawing/2014/main" val="20000"/>
                    </a:ext>
                  </a:extLst>
                </a:gridCol>
              </a:tblGrid>
              <a:tr h="238125">
                <a:tc>
                  <a:txBody>
                    <a:bodyPr/>
                    <a:lstStyle/>
                    <a:p>
                      <a:pPr algn="ctr" fontAlgn="ctr"/>
                      <a:r>
                        <a:rPr lang="en-US" sz="2400" b="1" i="0" u="none" strike="noStrike" dirty="0" err="1" smtClean="0">
                          <a:solidFill>
                            <a:schemeClr val="dk1"/>
                          </a:solidFill>
                          <a:effectLst/>
                          <a:latin typeface="Bookman Old Style" panose="02050604050505020204" pitchFamily="18" charset="0"/>
                          <a:cs typeface="Arial" pitchFamily="34" charset="0"/>
                        </a:rPr>
                        <a:t>Medidas</a:t>
                      </a:r>
                      <a:r>
                        <a:rPr lang="en-US" sz="2400" b="1" i="0" u="none" strike="noStrike" baseline="0" dirty="0" smtClean="0">
                          <a:solidFill>
                            <a:schemeClr val="dk1"/>
                          </a:solidFill>
                          <a:effectLst/>
                          <a:latin typeface="Bookman Old Style" panose="02050604050505020204" pitchFamily="18" charset="0"/>
                          <a:cs typeface="Arial" pitchFamily="34" charset="0"/>
                        </a:rPr>
                        <a:t> </a:t>
                      </a:r>
                      <a:r>
                        <a:rPr lang="en-US" sz="2400" b="1" i="0" u="none" strike="noStrike" baseline="0" dirty="0" err="1" smtClean="0">
                          <a:solidFill>
                            <a:schemeClr val="dk1"/>
                          </a:solidFill>
                          <a:effectLst/>
                          <a:latin typeface="Bookman Old Style" panose="02050604050505020204" pitchFamily="18" charset="0"/>
                          <a:cs typeface="Arial" pitchFamily="34" charset="0"/>
                        </a:rPr>
                        <a:t>cautelares</a:t>
                      </a:r>
                      <a:r>
                        <a:rPr lang="en-US" sz="2400" b="1" i="0" u="none" strike="noStrike" baseline="0" dirty="0" smtClean="0">
                          <a:solidFill>
                            <a:schemeClr val="dk1"/>
                          </a:solidFill>
                          <a:effectLst/>
                          <a:latin typeface="Bookman Old Style" panose="02050604050505020204" pitchFamily="18" charset="0"/>
                          <a:cs typeface="Arial" pitchFamily="34" charset="0"/>
                        </a:rPr>
                        <a:t> </a:t>
                      </a:r>
                      <a:endParaRPr lang="en-US" sz="2400" b="1" i="0" u="none" strike="noStrike" dirty="0">
                        <a:solidFill>
                          <a:srgbClr val="000000"/>
                        </a:solidFill>
                        <a:effectLst/>
                        <a:latin typeface="Bookman Old Style" panose="02050604050505020204" pitchFamily="18" charset="0"/>
                        <a:cs typeface="Arial" pitchFamily="34" charset="0"/>
                      </a:endParaRPr>
                    </a:p>
                  </a:txBody>
                  <a:tcPr marL="9525" marR="9525" marT="9525" marB="0" anchor="ctr"/>
                </a:tc>
                <a:extLst>
                  <a:ext uri="{0D108BD9-81ED-4DB2-BD59-A6C34878D82A}">
                    <a16:rowId xmlns="" xmlns:a16="http://schemas.microsoft.com/office/drawing/2014/main" val="10000"/>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312250584"/>
              </p:ext>
            </p:extLst>
          </p:nvPr>
        </p:nvGraphicFramePr>
        <p:xfrm>
          <a:off x="1615852" y="2379131"/>
          <a:ext cx="5886400" cy="36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5947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26</a:t>
            </a:fld>
            <a:endParaRPr lang="es-ES"/>
          </a:p>
        </p:txBody>
      </p:sp>
      <p:graphicFrame>
        <p:nvGraphicFramePr>
          <p:cNvPr id="6" name="5 Tabla"/>
          <p:cNvGraphicFramePr>
            <a:graphicFrameLocks noGrp="1"/>
          </p:cNvGraphicFramePr>
          <p:nvPr>
            <p:extLst>
              <p:ext uri="{D42A27DB-BD31-4B8C-83A1-F6EECF244321}">
                <p14:modId xmlns:p14="http://schemas.microsoft.com/office/powerpoint/2010/main" val="3004903650"/>
              </p:ext>
            </p:extLst>
          </p:nvPr>
        </p:nvGraphicFramePr>
        <p:xfrm>
          <a:off x="1763688" y="1196752"/>
          <a:ext cx="5328592" cy="1008112"/>
        </p:xfrm>
        <a:graphic>
          <a:graphicData uri="http://schemas.openxmlformats.org/drawingml/2006/table">
            <a:tbl>
              <a:tblPr>
                <a:tableStyleId>{5C22544A-7EE6-4342-B048-85BDC9FD1C3A}</a:tableStyleId>
              </a:tblPr>
              <a:tblGrid>
                <a:gridCol w="5328592">
                  <a:extLst>
                    <a:ext uri="{9D8B030D-6E8A-4147-A177-3AD203B41FA5}">
                      <a16:colId xmlns="" xmlns:a16="http://schemas.microsoft.com/office/drawing/2014/main" val="20000"/>
                    </a:ext>
                  </a:extLst>
                </a:gridCol>
              </a:tblGrid>
              <a:tr h="339839">
                <a:tc>
                  <a:txBody>
                    <a:bodyPr/>
                    <a:lstStyle/>
                    <a:p>
                      <a:pPr algn="ctr" fontAlgn="ctr"/>
                      <a:r>
                        <a:rPr lang="en-US" sz="1800" b="1" u="none" strike="noStrike" dirty="0">
                          <a:effectLst/>
                          <a:latin typeface="Bookman Old Style" panose="02050604050505020204" pitchFamily="18" charset="0"/>
                          <a:cs typeface="Arial" pitchFamily="34" charset="0"/>
                        </a:rPr>
                        <a:t>GESTIONES DE DESPIDO:</a:t>
                      </a:r>
                      <a:endParaRPr lang="en-US" sz="1800" b="1" i="0" u="none" strike="noStrike" dirty="0">
                        <a:solidFill>
                          <a:srgbClr val="000000"/>
                        </a:solidFill>
                        <a:effectLst/>
                        <a:latin typeface="Bookman Old Style" panose="02050604050505020204" pitchFamily="18" charset="0"/>
                        <a:cs typeface="Arial" pitchFamily="34" charset="0"/>
                      </a:endParaRPr>
                    </a:p>
                  </a:txBody>
                  <a:tcPr marL="9525" marR="9525" marT="9525" marB="0" anchor="ctr"/>
                </a:tc>
                <a:extLst>
                  <a:ext uri="{0D108BD9-81ED-4DB2-BD59-A6C34878D82A}">
                    <a16:rowId xmlns="" xmlns:a16="http://schemas.microsoft.com/office/drawing/2014/main" val="10000"/>
                  </a:ext>
                </a:extLst>
              </a:tr>
              <a:tr h="668273">
                <a:tc>
                  <a:txBody>
                    <a:bodyPr/>
                    <a:lstStyle/>
                    <a:p>
                      <a:pPr algn="ctr" fontAlgn="ctr"/>
                      <a:r>
                        <a:rPr lang="es-ES" sz="1800" b="1" u="none" strike="noStrike" dirty="0">
                          <a:effectLst/>
                          <a:latin typeface="Bookman Old Style" panose="02050604050505020204" pitchFamily="18" charset="0"/>
                          <a:cs typeface="Arial" pitchFamily="34" charset="0"/>
                        </a:rPr>
                        <a:t>LOGROS OBTENIDOS DE LA UTR EN CUANTO A LAS GD</a:t>
                      </a:r>
                      <a:endParaRPr lang="es-ES" sz="1800" b="1" i="0" u="none" strike="noStrike" dirty="0">
                        <a:solidFill>
                          <a:srgbClr val="000000"/>
                        </a:solidFill>
                        <a:effectLst/>
                        <a:latin typeface="Bookman Old Style" panose="02050604050505020204" pitchFamily="18" charset="0"/>
                        <a:cs typeface="Arial" pitchFamily="34" charset="0"/>
                      </a:endParaRPr>
                    </a:p>
                  </a:txBody>
                  <a:tcPr marL="9525" marR="9525" marT="9525" marB="0" anchor="ctr"/>
                </a:tc>
                <a:extLst>
                  <a:ext uri="{0D108BD9-81ED-4DB2-BD59-A6C34878D82A}">
                    <a16:rowId xmlns="" xmlns:a16="http://schemas.microsoft.com/office/drawing/2014/main" val="10001"/>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1191738854"/>
              </p:ext>
            </p:extLst>
          </p:nvPr>
        </p:nvGraphicFramePr>
        <p:xfrm>
          <a:off x="1730222" y="2703628"/>
          <a:ext cx="5362058" cy="32403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96019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27</a:t>
            </a:fld>
            <a:endParaRPr lang="es-ES"/>
          </a:p>
        </p:txBody>
      </p:sp>
      <p:graphicFrame>
        <p:nvGraphicFramePr>
          <p:cNvPr id="4" name="3 Tabla"/>
          <p:cNvGraphicFramePr>
            <a:graphicFrameLocks noGrp="1"/>
          </p:cNvGraphicFramePr>
          <p:nvPr>
            <p:extLst>
              <p:ext uri="{D42A27DB-BD31-4B8C-83A1-F6EECF244321}">
                <p14:modId xmlns:p14="http://schemas.microsoft.com/office/powerpoint/2010/main" val="1033760895"/>
              </p:ext>
            </p:extLst>
          </p:nvPr>
        </p:nvGraphicFramePr>
        <p:xfrm>
          <a:off x="914400" y="1192555"/>
          <a:ext cx="6897960" cy="1075730"/>
        </p:xfrm>
        <a:graphic>
          <a:graphicData uri="http://schemas.openxmlformats.org/drawingml/2006/table">
            <a:tbl>
              <a:tblPr>
                <a:tableStyleId>{5C22544A-7EE6-4342-B048-85BDC9FD1C3A}</a:tableStyleId>
              </a:tblPr>
              <a:tblGrid>
                <a:gridCol w="6897960">
                  <a:extLst>
                    <a:ext uri="{9D8B030D-6E8A-4147-A177-3AD203B41FA5}">
                      <a16:colId xmlns="" xmlns:a16="http://schemas.microsoft.com/office/drawing/2014/main" val="20000"/>
                    </a:ext>
                  </a:extLst>
                </a:gridCol>
              </a:tblGrid>
              <a:tr h="1075730">
                <a:tc>
                  <a:txBody>
                    <a:bodyPr/>
                    <a:lstStyle/>
                    <a:p>
                      <a:pPr algn="ctr" fontAlgn="ctr"/>
                      <a:r>
                        <a:rPr lang="es-ES" sz="1400" b="1" u="none" strike="noStrike" dirty="0">
                          <a:effectLst/>
                          <a:latin typeface="Bookman Old Style" panose="02050604050505020204" pitchFamily="18" charset="0"/>
                        </a:rPr>
                        <a:t>         </a:t>
                      </a:r>
                      <a:r>
                        <a:rPr lang="es-ES" sz="1800" b="1" u="none" strike="noStrike" dirty="0">
                          <a:effectLst/>
                          <a:latin typeface="Bookman Old Style" panose="02050604050505020204" pitchFamily="18" charset="0"/>
                          <a:cs typeface="Arial" pitchFamily="34" charset="0"/>
                        </a:rPr>
                        <a:t>CANTIDAD DE ACUERDOS DE DESPIDO EJECUTADOS, INDICADORES Y ESTADÍSTICAS DE LA GESTIÓN</a:t>
                      </a:r>
                      <a:endParaRPr lang="es-ES" sz="1800" b="1" i="0" u="none" strike="noStrike" dirty="0">
                        <a:solidFill>
                          <a:srgbClr val="000000"/>
                        </a:solidFill>
                        <a:effectLst/>
                        <a:latin typeface="Bookman Old Style" panose="02050604050505020204" pitchFamily="18" charset="0"/>
                        <a:cs typeface="Arial" pitchFamily="34" charset="0"/>
                      </a:endParaRPr>
                    </a:p>
                  </a:txBody>
                  <a:tcPr marL="9525" marR="9525" marT="9525" marB="0" anchor="ctr"/>
                </a:tc>
                <a:extLst>
                  <a:ext uri="{0D108BD9-81ED-4DB2-BD59-A6C34878D82A}">
                    <a16:rowId xmlns="" xmlns:a16="http://schemas.microsoft.com/office/drawing/2014/main" val="10000"/>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797687246"/>
              </p:ext>
            </p:extLst>
          </p:nvPr>
        </p:nvGraphicFramePr>
        <p:xfrm>
          <a:off x="1907704" y="2532260"/>
          <a:ext cx="5112568" cy="31683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06394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28</a:t>
            </a:fld>
            <a:endParaRPr lang="es-ES"/>
          </a:p>
        </p:txBody>
      </p:sp>
      <p:sp>
        <p:nvSpPr>
          <p:cNvPr id="5" name="CuadroTexto 4"/>
          <p:cNvSpPr txBox="1"/>
          <p:nvPr/>
        </p:nvSpPr>
        <p:spPr>
          <a:xfrm>
            <a:off x="496557" y="908720"/>
            <a:ext cx="8208623" cy="5586145"/>
          </a:xfrm>
          <a:prstGeom prst="rect">
            <a:avLst/>
          </a:prstGeom>
          <a:noFill/>
        </p:spPr>
        <p:txBody>
          <a:bodyPr wrap="square" rtlCol="0">
            <a:spAutoFit/>
          </a:bodyPr>
          <a:lstStyle/>
          <a:p>
            <a:pPr algn="ctr">
              <a:lnSpc>
                <a:spcPct val="150000"/>
              </a:lnSpc>
            </a:pPr>
            <a:r>
              <a:rPr lang="es-ES" sz="3200" b="1" u="sng" dirty="0">
                <a:solidFill>
                  <a:schemeClr val="tx2"/>
                </a:solidFill>
                <a:latin typeface="Bookman Old Style" panose="02050604050505020204" pitchFamily="18" charset="0"/>
                <a:cs typeface="Arial" panose="020B0604020202020204" pitchFamily="34" charset="0"/>
              </a:rPr>
              <a:t>Principales obstáculos por superar</a:t>
            </a:r>
          </a:p>
          <a:p>
            <a:pPr algn="just">
              <a:lnSpc>
                <a:spcPct val="150000"/>
              </a:lnSpc>
            </a:pPr>
            <a:endParaRPr lang="es-ES" sz="1400" b="1" dirty="0">
              <a:latin typeface="Bookman Old Style" panose="02050604050505020204" pitchFamily="18" charset="0"/>
              <a:cs typeface="Arial" panose="020B0604020202020204" pitchFamily="34" charset="0"/>
            </a:endParaRPr>
          </a:p>
          <a:p>
            <a:pPr algn="just">
              <a:lnSpc>
                <a:spcPct val="150000"/>
              </a:lnSpc>
            </a:pPr>
            <a:r>
              <a:rPr lang="es-ES" b="1" dirty="0">
                <a:latin typeface="Bookman Old Style" panose="02050604050505020204" pitchFamily="18" charset="0"/>
                <a:cs typeface="Arial" panose="020B0604020202020204" pitchFamily="34" charset="0"/>
              </a:rPr>
              <a:t>	1. </a:t>
            </a:r>
            <a:r>
              <a:rPr lang="es-ES" dirty="0">
                <a:latin typeface="Bookman Old Style" panose="02050604050505020204" pitchFamily="18" charset="0"/>
                <a:cs typeface="Arial" panose="020B0604020202020204" pitchFamily="34" charset="0"/>
              </a:rPr>
              <a:t> La falta de personal profesional suficiente.</a:t>
            </a:r>
          </a:p>
          <a:p>
            <a:pPr algn="just">
              <a:lnSpc>
                <a:spcPct val="150000"/>
              </a:lnSpc>
            </a:pPr>
            <a:r>
              <a:rPr lang="es-ES" b="1" dirty="0">
                <a:latin typeface="Bookman Old Style" panose="02050604050505020204" pitchFamily="18" charset="0"/>
                <a:cs typeface="Arial" panose="020B0604020202020204" pitchFamily="34" charset="0"/>
              </a:rPr>
              <a:t>	2. </a:t>
            </a:r>
            <a:r>
              <a:rPr lang="es-ES" dirty="0">
                <a:latin typeface="Bookman Old Style" panose="02050604050505020204" pitchFamily="18" charset="0"/>
                <a:cs typeface="Arial" panose="020B0604020202020204" pitchFamily="34" charset="0"/>
              </a:rPr>
              <a:t>Las dificultades para el recibo de 	denuncias 		de forma correcta.</a:t>
            </a:r>
          </a:p>
          <a:p>
            <a:pPr algn="just">
              <a:lnSpc>
                <a:spcPct val="150000"/>
              </a:lnSpc>
            </a:pPr>
            <a:r>
              <a:rPr lang="es-ES" b="1" dirty="0">
                <a:latin typeface="Bookman Old Style" panose="02050604050505020204" pitchFamily="18" charset="0"/>
                <a:cs typeface="Arial" panose="020B0604020202020204" pitchFamily="34" charset="0"/>
              </a:rPr>
              <a:t>	3. </a:t>
            </a:r>
            <a:r>
              <a:rPr lang="es-ES" dirty="0">
                <a:latin typeface="Bookman Old Style" panose="02050604050505020204" pitchFamily="18" charset="0"/>
                <a:cs typeface="Arial" panose="020B0604020202020204" pitchFamily="34" charset="0"/>
              </a:rPr>
              <a:t> El volumen de trabajo y los cortos plazos.</a:t>
            </a:r>
          </a:p>
          <a:p>
            <a:pPr algn="just">
              <a:lnSpc>
                <a:spcPct val="150000"/>
              </a:lnSpc>
            </a:pPr>
            <a:r>
              <a:rPr lang="es-ES" dirty="0">
                <a:latin typeface="Bookman Old Style" panose="02050604050505020204" pitchFamily="18" charset="0"/>
                <a:cs typeface="Arial" panose="020B0604020202020204" pitchFamily="34" charset="0"/>
              </a:rPr>
              <a:t>	</a:t>
            </a:r>
            <a:r>
              <a:rPr lang="es-ES" b="1" dirty="0">
                <a:latin typeface="Bookman Old Style" panose="02050604050505020204" pitchFamily="18" charset="0"/>
                <a:cs typeface="Arial" panose="020B0604020202020204" pitchFamily="34" charset="0"/>
              </a:rPr>
              <a:t>4.</a:t>
            </a:r>
            <a:r>
              <a:rPr lang="es-ES" dirty="0">
                <a:latin typeface="Bookman Old Style" panose="02050604050505020204" pitchFamily="18" charset="0"/>
                <a:cs typeface="Arial" panose="020B0604020202020204" pitchFamily="34" charset="0"/>
              </a:rPr>
              <a:t> Deficiencias en el equipo tecnológico (Carecen de cámara/audio), el servicio de internet dificulta el trabajo de oficina y de reuniones virtuales.</a:t>
            </a:r>
          </a:p>
          <a:p>
            <a:pPr algn="just">
              <a:lnSpc>
                <a:spcPct val="150000"/>
              </a:lnSpc>
            </a:pPr>
            <a:r>
              <a:rPr lang="es-ES" b="1" dirty="0">
                <a:latin typeface="Bookman Old Style" panose="02050604050505020204" pitchFamily="18" charset="0"/>
                <a:cs typeface="Arial" panose="020B0604020202020204" pitchFamily="34" charset="0"/>
              </a:rPr>
              <a:t>5</a:t>
            </a:r>
            <a:r>
              <a:rPr lang="es-ES" dirty="0">
                <a:latin typeface="Bookman Old Style" panose="02050604050505020204" pitchFamily="18" charset="0"/>
                <a:cs typeface="Arial" panose="020B0604020202020204" pitchFamily="34" charset="0"/>
              </a:rPr>
              <a:t>. Dificultad para diligenciar de manera oportuna las notificaciones de manera personal a los servidores.</a:t>
            </a:r>
          </a:p>
          <a:p>
            <a:pPr>
              <a:lnSpc>
                <a:spcPct val="150000"/>
              </a:lnSpc>
            </a:pPr>
            <a:endParaRPr lang="es-ES" dirty="0">
              <a:latin typeface="Bookman Old Style" panose="02050604050505020204" pitchFamily="18" charset="0"/>
              <a:cs typeface="Arial" panose="020B0604020202020204" pitchFamily="34" charset="0"/>
            </a:endParaRPr>
          </a:p>
          <a:p>
            <a:endParaRPr lang="es-CR" dirty="0">
              <a:latin typeface="Bookman Old Style" panose="02050604050505020204" pitchFamily="18" charset="0"/>
            </a:endParaRPr>
          </a:p>
        </p:txBody>
      </p:sp>
    </p:spTree>
    <p:extLst>
      <p:ext uri="{BB962C8B-B14F-4D97-AF65-F5344CB8AC3E}">
        <p14:creationId xmlns:p14="http://schemas.microsoft.com/office/powerpoint/2010/main" val="3295662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29</a:t>
            </a:fld>
            <a:endParaRPr lang="es-ES"/>
          </a:p>
        </p:txBody>
      </p:sp>
      <p:sp>
        <p:nvSpPr>
          <p:cNvPr id="5" name="CuadroTexto 4"/>
          <p:cNvSpPr txBox="1"/>
          <p:nvPr/>
        </p:nvSpPr>
        <p:spPr>
          <a:xfrm>
            <a:off x="478177" y="908720"/>
            <a:ext cx="8208623" cy="784830"/>
          </a:xfrm>
          <a:prstGeom prst="rect">
            <a:avLst/>
          </a:prstGeom>
          <a:noFill/>
        </p:spPr>
        <p:txBody>
          <a:bodyPr wrap="square" rtlCol="0">
            <a:spAutoFit/>
          </a:bodyPr>
          <a:lstStyle/>
          <a:p>
            <a:pPr>
              <a:lnSpc>
                <a:spcPct val="150000"/>
              </a:lnSpc>
            </a:pPr>
            <a:endParaRPr lang="es-ES" dirty="0">
              <a:latin typeface="Arial" panose="020B0604020202020204" pitchFamily="34" charset="0"/>
              <a:cs typeface="Arial" panose="020B0604020202020204" pitchFamily="34" charset="0"/>
            </a:endParaRPr>
          </a:p>
          <a:p>
            <a:endParaRPr lang="es-CR" dirty="0"/>
          </a:p>
        </p:txBody>
      </p:sp>
      <p:sp>
        <p:nvSpPr>
          <p:cNvPr id="7" name="CuadroTexto 4"/>
          <p:cNvSpPr txBox="1"/>
          <p:nvPr/>
        </p:nvSpPr>
        <p:spPr>
          <a:xfrm>
            <a:off x="467833" y="1988840"/>
            <a:ext cx="8208623" cy="3508653"/>
          </a:xfrm>
          <a:prstGeom prst="rect">
            <a:avLst/>
          </a:prstGeom>
          <a:noFill/>
        </p:spPr>
        <p:txBody>
          <a:bodyPr wrap="square" rtlCol="0">
            <a:spAutoFit/>
          </a:bodyPr>
          <a:lstStyle/>
          <a:p>
            <a:pPr algn="ctr">
              <a:lnSpc>
                <a:spcPct val="150000"/>
              </a:lnSpc>
            </a:pPr>
            <a:r>
              <a:rPr lang="es-ES" sz="3200" b="1" u="sng" dirty="0">
                <a:solidFill>
                  <a:schemeClr val="tx2"/>
                </a:solidFill>
                <a:latin typeface="Arial" panose="020B0604020202020204" pitchFamily="34" charset="0"/>
                <a:cs typeface="Arial" panose="020B0604020202020204" pitchFamily="34" charset="0"/>
              </a:rPr>
              <a:t>Proyecciones año 2021</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b="1" dirty="0">
                <a:latin typeface="Arial" panose="020B0604020202020204" pitchFamily="34" charset="0"/>
                <a:cs typeface="Arial" panose="020B0604020202020204" pitchFamily="34" charset="0"/>
              </a:rPr>
              <a:t>Contar con una UTR equipada, tanto en personal como en condiciones internas y externas que permitan la atención oportuna y adecuada de los asuntos </a:t>
            </a:r>
            <a:r>
              <a:rPr lang="es-ES" b="1" dirty="0">
                <a:latin typeface="Bookman Old Style" panose="02050604050505020204" pitchFamily="18" charset="0"/>
                <a:cs typeface="Arial" panose="020B0604020202020204" pitchFamily="34" charset="0"/>
              </a:rPr>
              <a:t>sometidos</a:t>
            </a:r>
            <a:r>
              <a:rPr lang="es-ES" b="1" dirty="0">
                <a:latin typeface="Arial" panose="020B0604020202020204" pitchFamily="34" charset="0"/>
                <a:cs typeface="Arial" panose="020B0604020202020204" pitchFamily="34" charset="0"/>
              </a:rPr>
              <a:t> a nuestro conocimiento en razón de la premura con que se han de atender las denuncias tramitadas, además del alto volumen de trabajo diario que normalmente se recibe.</a:t>
            </a:r>
            <a:endParaRPr lang="es-ES" dirty="0">
              <a:latin typeface="Arial" panose="020B0604020202020204" pitchFamily="34" charset="0"/>
              <a:cs typeface="Arial" panose="020B0604020202020204" pitchFamily="34" charset="0"/>
            </a:endParaRPr>
          </a:p>
          <a:p>
            <a:pPr algn="just"/>
            <a:endParaRPr lang="es-CR" dirty="0"/>
          </a:p>
        </p:txBody>
      </p:sp>
    </p:spTree>
    <p:extLst>
      <p:ext uri="{BB962C8B-B14F-4D97-AF65-F5344CB8AC3E}">
        <p14:creationId xmlns:p14="http://schemas.microsoft.com/office/powerpoint/2010/main" val="4181601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1109268470"/>
              </p:ext>
            </p:extLst>
          </p:nvPr>
        </p:nvGraphicFramePr>
        <p:xfrm>
          <a:off x="178008" y="1513040"/>
          <a:ext cx="8786479" cy="5070412"/>
        </p:xfrm>
        <a:graphic>
          <a:graphicData uri="http://schemas.openxmlformats.org/drawingml/2006/table">
            <a:tbl>
              <a:tblPr>
                <a:tableStyleId>{5C22544A-7EE6-4342-B048-85BDC9FD1C3A}</a:tableStyleId>
              </a:tblPr>
              <a:tblGrid>
                <a:gridCol w="2352866"/>
                <a:gridCol w="1165928"/>
                <a:gridCol w="871820"/>
                <a:gridCol w="811423"/>
                <a:gridCol w="882324"/>
                <a:gridCol w="2702118"/>
              </a:tblGrid>
              <a:tr h="542485">
                <a:tc gridSpan="6">
                  <a:txBody>
                    <a:bodyPr/>
                    <a:lstStyle/>
                    <a:p>
                      <a:pPr algn="ctr" fontAlgn="b"/>
                      <a:r>
                        <a:rPr lang="es-CR" sz="1600" b="1" u="none" strike="noStrike" dirty="0">
                          <a:effectLst/>
                          <a:latin typeface="Bookman Old Style" panose="02050604050505020204" pitchFamily="18" charset="0"/>
                        </a:rPr>
                        <a:t>INFORME II CUATRIMESTRE</a:t>
                      </a:r>
                      <a:endParaRPr lang="es-CR" sz="1600" b="1" i="0" u="none" strike="noStrike" dirty="0">
                        <a:solidFill>
                          <a:srgbClr val="8497B0"/>
                        </a:solidFill>
                        <a:effectLst/>
                        <a:latin typeface="Bookman Old Style" panose="02050604050505020204" pitchFamily="18" charset="0"/>
                      </a:endParaRPr>
                    </a:p>
                  </a:txBody>
                  <a:tcPr marL="7383" marR="7383" marT="7383" marB="0" anchor="ct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r h="292713">
                <a:tc gridSpan="6">
                  <a:txBody>
                    <a:bodyPr/>
                    <a:lstStyle/>
                    <a:p>
                      <a:pPr algn="ctr" fontAlgn="b"/>
                      <a:r>
                        <a:rPr lang="es-CR" sz="1200" b="1" u="none" strike="noStrike" dirty="0">
                          <a:effectLst/>
                          <a:latin typeface="Bookman Old Style" panose="02050604050505020204" pitchFamily="18" charset="0"/>
                        </a:rPr>
                        <a:t>UNIDAD DE APOYO A LA GESTIÓN</a:t>
                      </a:r>
                      <a:endParaRPr lang="es-CR" sz="1200" b="1" i="0" u="none" strike="noStrike" dirty="0">
                        <a:solidFill>
                          <a:srgbClr val="1F4E78"/>
                        </a:solidFill>
                        <a:effectLst/>
                        <a:latin typeface="Bookman Old Style" panose="02050604050505020204" pitchFamily="18" charset="0"/>
                      </a:endParaRPr>
                    </a:p>
                  </a:txBody>
                  <a:tcPr marL="7383" marR="7383" marT="7383" marB="0" anchor="ct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r h="266234">
                <a:tc>
                  <a:txBody>
                    <a:bodyPr/>
                    <a:lstStyle/>
                    <a:p>
                      <a:pPr algn="ctr" fontAlgn="b"/>
                      <a:r>
                        <a:rPr lang="es-CR" sz="1200" b="1" u="none" strike="noStrike">
                          <a:effectLst/>
                          <a:latin typeface="Bookman Old Style" panose="02050604050505020204" pitchFamily="18" charset="0"/>
                        </a:rPr>
                        <a:t> </a:t>
                      </a:r>
                      <a:endParaRPr lang="es-CR" sz="1200" b="1"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b="1" u="none" strike="noStrike">
                          <a:effectLst/>
                          <a:latin typeface="Bookman Old Style" panose="02050604050505020204" pitchFamily="18" charset="0"/>
                        </a:rPr>
                        <a:t>Mayo</a:t>
                      </a:r>
                      <a:endParaRPr lang="es-CR" sz="1200" b="1"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b="1" u="none" strike="noStrike">
                          <a:effectLst/>
                          <a:latin typeface="Bookman Old Style" panose="02050604050505020204" pitchFamily="18" charset="0"/>
                        </a:rPr>
                        <a:t>Junio</a:t>
                      </a:r>
                      <a:endParaRPr lang="es-CR" sz="1200" b="1"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b="1" u="none" strike="noStrike">
                          <a:effectLst/>
                          <a:latin typeface="Bookman Old Style" panose="02050604050505020204" pitchFamily="18" charset="0"/>
                        </a:rPr>
                        <a:t>Julio</a:t>
                      </a:r>
                      <a:endParaRPr lang="es-CR" sz="1200" b="1"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b="1" u="none" strike="noStrike">
                          <a:effectLst/>
                          <a:latin typeface="Bookman Old Style" panose="02050604050505020204" pitchFamily="18" charset="0"/>
                        </a:rPr>
                        <a:t>Agosto</a:t>
                      </a:r>
                      <a:endParaRPr lang="es-CR" sz="1200" b="1"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b="1" u="none" strike="noStrike" dirty="0">
                          <a:effectLst/>
                          <a:latin typeface="Bookman Old Style" panose="02050604050505020204" pitchFamily="18" charset="0"/>
                        </a:rPr>
                        <a:t>Total II cuatrimestre</a:t>
                      </a:r>
                      <a:endParaRPr lang="es-CR" sz="1200" b="1" i="0" u="none" strike="noStrike" dirty="0">
                        <a:solidFill>
                          <a:srgbClr val="305496"/>
                        </a:solidFill>
                        <a:effectLst/>
                        <a:latin typeface="Bookman Old Style" panose="02050604050505020204" pitchFamily="18" charset="0"/>
                      </a:endParaRPr>
                    </a:p>
                  </a:txBody>
                  <a:tcPr marL="7383" marR="7383" marT="7383" marB="0" anchor="ctr"/>
                </a:tc>
              </a:tr>
              <a:tr h="352115">
                <a:tc>
                  <a:txBody>
                    <a:bodyPr/>
                    <a:lstStyle/>
                    <a:p>
                      <a:pPr algn="ctr" fontAlgn="b"/>
                      <a:r>
                        <a:rPr lang="es-CR" sz="1200" u="none" strike="noStrike" dirty="0">
                          <a:effectLst/>
                          <a:latin typeface="Bookman Old Style" panose="02050604050505020204" pitchFamily="18" charset="0"/>
                        </a:rPr>
                        <a:t>Apertura de Expedientes Disciplinarios</a:t>
                      </a:r>
                      <a:endParaRPr lang="es-CR" sz="1200" b="0" i="0" u="none" strike="noStrike" dirty="0">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dirty="0">
                          <a:effectLst/>
                          <a:latin typeface="Bookman Old Style" panose="02050604050505020204" pitchFamily="18" charset="0"/>
                        </a:rPr>
                        <a:t>46</a:t>
                      </a:r>
                      <a:endParaRPr lang="es-CR" sz="1200" b="0" i="0" u="none" strike="noStrike" dirty="0">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dirty="0">
                          <a:effectLst/>
                          <a:latin typeface="Bookman Old Style" panose="02050604050505020204" pitchFamily="18" charset="0"/>
                        </a:rPr>
                        <a:t>25</a:t>
                      </a:r>
                      <a:endParaRPr lang="es-CR" sz="1200" b="0" i="0" u="none" strike="noStrike" dirty="0">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23</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42</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136</a:t>
                      </a:r>
                      <a:endParaRPr lang="es-CR" sz="1200" b="1" i="0" u="none" strike="noStrike">
                        <a:solidFill>
                          <a:srgbClr val="305496"/>
                        </a:solidFill>
                        <a:effectLst/>
                        <a:latin typeface="Bookman Old Style" panose="02050604050505020204" pitchFamily="18" charset="0"/>
                      </a:endParaRPr>
                    </a:p>
                  </a:txBody>
                  <a:tcPr marL="7383" marR="7383" marT="7383" marB="0" anchor="ctr"/>
                </a:tc>
              </a:tr>
              <a:tr h="421535">
                <a:tc>
                  <a:txBody>
                    <a:bodyPr/>
                    <a:lstStyle/>
                    <a:p>
                      <a:pPr algn="ctr" fontAlgn="b"/>
                      <a:r>
                        <a:rPr lang="es-CR" sz="1200" u="none" strike="noStrike">
                          <a:effectLst/>
                          <a:latin typeface="Bookman Old Style" panose="02050604050505020204" pitchFamily="18" charset="0"/>
                        </a:rPr>
                        <a:t>Apertura de Investigaciones Previas</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46</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22</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29</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34</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131</a:t>
                      </a:r>
                      <a:endParaRPr lang="es-CR" sz="1200" b="1" i="0" u="none" strike="noStrike">
                        <a:solidFill>
                          <a:srgbClr val="305496"/>
                        </a:solidFill>
                        <a:effectLst/>
                        <a:latin typeface="Bookman Old Style" panose="02050604050505020204" pitchFamily="18" charset="0"/>
                      </a:endParaRPr>
                    </a:p>
                  </a:txBody>
                  <a:tcPr marL="7383" marR="7383" marT="7383" marB="0" anchor="ctr"/>
                </a:tc>
              </a:tr>
              <a:tr h="421535">
                <a:tc>
                  <a:txBody>
                    <a:bodyPr/>
                    <a:lstStyle/>
                    <a:p>
                      <a:pPr algn="ctr" fontAlgn="b"/>
                      <a:r>
                        <a:rPr lang="es-CR" sz="1200" u="none" strike="noStrike">
                          <a:effectLst/>
                          <a:latin typeface="Bookman Old Style" panose="02050604050505020204" pitchFamily="18" charset="0"/>
                        </a:rPr>
                        <a:t>Apertura de Expedientes Disciplinarios por Ley Nº 9999</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a:t>
                      </a:r>
                      <a:endParaRPr lang="es-CR" sz="1200" b="1" i="0" u="none" strike="noStrike">
                        <a:solidFill>
                          <a:srgbClr val="305496"/>
                        </a:solidFill>
                        <a:effectLst/>
                        <a:latin typeface="Bookman Old Style" panose="02050604050505020204" pitchFamily="18" charset="0"/>
                      </a:endParaRPr>
                    </a:p>
                  </a:txBody>
                  <a:tcPr marL="7383" marR="7383" marT="7383" marB="0" anchor="ctr"/>
                </a:tc>
              </a:tr>
              <a:tr h="566819">
                <a:tc>
                  <a:txBody>
                    <a:bodyPr/>
                    <a:lstStyle/>
                    <a:p>
                      <a:pPr algn="ctr" fontAlgn="b"/>
                      <a:r>
                        <a:rPr lang="es-CR" sz="1200" u="none" strike="noStrike">
                          <a:effectLst/>
                          <a:latin typeface="Bookman Old Style" panose="02050604050505020204" pitchFamily="18" charset="0"/>
                        </a:rPr>
                        <a:t>Consultas de la Reforma Procesal Laboral</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267</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dirty="0">
                          <a:effectLst/>
                          <a:latin typeface="Bookman Old Style" panose="02050604050505020204" pitchFamily="18" charset="0"/>
                        </a:rPr>
                        <a:t>49</a:t>
                      </a:r>
                      <a:endParaRPr lang="es-CR" sz="1200" b="0" i="0" u="none" strike="noStrike" dirty="0">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169</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183</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668</a:t>
                      </a:r>
                      <a:endParaRPr lang="es-CR" sz="1200" b="1" i="0" u="none" strike="noStrike">
                        <a:solidFill>
                          <a:srgbClr val="305496"/>
                        </a:solidFill>
                        <a:effectLst/>
                        <a:latin typeface="Bookman Old Style" panose="02050604050505020204" pitchFamily="18" charset="0"/>
                      </a:endParaRPr>
                    </a:p>
                  </a:txBody>
                  <a:tcPr marL="7383" marR="7383" marT="7383" marB="0" anchor="ctr"/>
                </a:tc>
              </a:tr>
              <a:tr h="671308">
                <a:tc>
                  <a:txBody>
                    <a:bodyPr/>
                    <a:lstStyle/>
                    <a:p>
                      <a:pPr algn="ctr" fontAlgn="b"/>
                      <a:r>
                        <a:rPr lang="es-CR" sz="1200" u="none" strike="noStrike">
                          <a:effectLst/>
                          <a:latin typeface="Bookman Old Style" panose="02050604050505020204" pitchFamily="18" charset="0"/>
                        </a:rPr>
                        <a:t>Solicitudes de copia de expedientes disciplinarios e Investigaciones previas por correo institucional</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33</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33</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29</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28</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dirty="0">
                          <a:effectLst/>
                          <a:latin typeface="Bookman Old Style" panose="02050604050505020204" pitchFamily="18" charset="0"/>
                        </a:rPr>
                        <a:t>123 ( 84 Expedientes Disciplinarios y 39 IP)</a:t>
                      </a:r>
                      <a:endParaRPr lang="es-CR" sz="1200" b="1" i="0" u="none" strike="noStrike" dirty="0">
                        <a:solidFill>
                          <a:srgbClr val="305496"/>
                        </a:solidFill>
                        <a:effectLst/>
                        <a:latin typeface="Bookman Old Style" panose="02050604050505020204" pitchFamily="18" charset="0"/>
                      </a:endParaRPr>
                    </a:p>
                  </a:txBody>
                  <a:tcPr marL="7383" marR="7383" marT="7383" marB="0" anchor="ctr"/>
                </a:tc>
              </a:tr>
              <a:tr h="891022">
                <a:tc>
                  <a:txBody>
                    <a:bodyPr/>
                    <a:lstStyle/>
                    <a:p>
                      <a:pPr algn="ctr" fontAlgn="b"/>
                      <a:r>
                        <a:rPr lang="es-CR" sz="1200" u="none" strike="noStrike">
                          <a:effectLst/>
                          <a:latin typeface="Bookman Old Style" panose="02050604050505020204" pitchFamily="18" charset="0"/>
                        </a:rPr>
                        <a:t>Solicitudes de copia de expedientes disciplinarios e Investigaciones previas en ventanilla</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20</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21</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17</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24</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82 (69 Expedientes Disciplinarios y 13 IP)</a:t>
                      </a:r>
                      <a:endParaRPr lang="es-CR" sz="1200" b="1" i="0" u="none" strike="noStrike">
                        <a:solidFill>
                          <a:srgbClr val="305496"/>
                        </a:solidFill>
                        <a:effectLst/>
                        <a:latin typeface="Bookman Old Style" panose="02050604050505020204" pitchFamily="18" charset="0"/>
                      </a:endParaRPr>
                    </a:p>
                  </a:txBody>
                  <a:tcPr marL="7383" marR="7383" marT="7383" marB="0" anchor="ctr"/>
                </a:tc>
              </a:tr>
              <a:tr h="504556">
                <a:tc>
                  <a:txBody>
                    <a:bodyPr/>
                    <a:lstStyle/>
                    <a:p>
                      <a:pPr algn="ctr" fontAlgn="b"/>
                      <a:r>
                        <a:rPr lang="es-CR" sz="1200" u="none" strike="noStrike">
                          <a:effectLst/>
                          <a:latin typeface="Bookman Old Style" panose="02050604050505020204" pitchFamily="18" charset="0"/>
                        </a:rPr>
                        <a:t>Total de Expedientes e Investigaciones Previas Escaneados</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7383" marR="7383" marT="7383" marB="0" anchor="ctr"/>
                </a:tc>
                <a:tc>
                  <a:txBody>
                    <a:bodyPr/>
                    <a:lstStyle/>
                    <a:p>
                      <a:pPr algn="ctr" fontAlgn="b"/>
                      <a:r>
                        <a:rPr lang="es-CR" sz="1200" u="none" strike="noStrike" dirty="0">
                          <a:effectLst/>
                          <a:latin typeface="Bookman Old Style" panose="02050604050505020204" pitchFamily="18" charset="0"/>
                        </a:rPr>
                        <a:t>1125</a:t>
                      </a:r>
                      <a:endParaRPr lang="es-CR" sz="1200" b="1" i="0" u="none" strike="noStrike" dirty="0">
                        <a:solidFill>
                          <a:srgbClr val="305496"/>
                        </a:solidFill>
                        <a:effectLst/>
                        <a:latin typeface="Bookman Old Style" panose="02050604050505020204" pitchFamily="18" charset="0"/>
                      </a:endParaRPr>
                    </a:p>
                  </a:txBody>
                  <a:tcPr marL="7383" marR="7383" marT="7383" marB="0" anchor="ctr"/>
                </a:tc>
              </a:tr>
            </a:tbl>
          </a:graphicData>
        </a:graphic>
      </p:graphicFrame>
    </p:spTree>
    <p:extLst>
      <p:ext uri="{BB962C8B-B14F-4D97-AF65-F5344CB8AC3E}">
        <p14:creationId xmlns:p14="http://schemas.microsoft.com/office/powerpoint/2010/main" val="102244640"/>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30</a:t>
            </a:fld>
            <a:endParaRPr lang="es-ES"/>
          </a:p>
        </p:txBody>
      </p:sp>
      <p:sp>
        <p:nvSpPr>
          <p:cNvPr id="5" name="CuadroTexto 4"/>
          <p:cNvSpPr txBox="1"/>
          <p:nvPr/>
        </p:nvSpPr>
        <p:spPr>
          <a:xfrm>
            <a:off x="496557" y="908720"/>
            <a:ext cx="8208623" cy="784830"/>
          </a:xfrm>
          <a:prstGeom prst="rect">
            <a:avLst/>
          </a:prstGeom>
          <a:noFill/>
        </p:spPr>
        <p:txBody>
          <a:bodyPr wrap="square" rtlCol="0">
            <a:spAutoFit/>
          </a:bodyPr>
          <a:lstStyle/>
          <a:p>
            <a:pPr>
              <a:lnSpc>
                <a:spcPct val="150000"/>
              </a:lnSpc>
            </a:pPr>
            <a:endParaRPr lang="es-ES" dirty="0">
              <a:latin typeface="Arial" panose="020B0604020202020204" pitchFamily="34" charset="0"/>
              <a:cs typeface="Arial" panose="020B0604020202020204" pitchFamily="34" charset="0"/>
            </a:endParaRPr>
          </a:p>
          <a:p>
            <a:endParaRPr lang="es-CR" dirty="0"/>
          </a:p>
        </p:txBody>
      </p:sp>
      <p:sp>
        <p:nvSpPr>
          <p:cNvPr id="7" name="CuadroTexto 4"/>
          <p:cNvSpPr txBox="1"/>
          <p:nvPr/>
        </p:nvSpPr>
        <p:spPr>
          <a:xfrm>
            <a:off x="611560" y="1283754"/>
            <a:ext cx="8208623" cy="4385816"/>
          </a:xfrm>
          <a:prstGeom prst="rect">
            <a:avLst/>
          </a:prstGeom>
          <a:noFill/>
        </p:spPr>
        <p:txBody>
          <a:bodyPr wrap="square" rtlCol="0">
            <a:spAutoFit/>
          </a:bodyPr>
          <a:lstStyle/>
          <a:p>
            <a:pPr algn="ctr">
              <a:lnSpc>
                <a:spcPct val="150000"/>
              </a:lnSpc>
            </a:pPr>
            <a:r>
              <a:rPr lang="es-ES" sz="3200" b="1" u="sng" dirty="0">
                <a:solidFill>
                  <a:schemeClr val="tx2"/>
                </a:solidFill>
                <a:latin typeface="Arial" panose="020B0604020202020204" pitchFamily="34" charset="0"/>
                <a:cs typeface="Arial" panose="020B0604020202020204" pitchFamily="34" charset="0"/>
              </a:rPr>
              <a:t>Proyección a corto, mediano y largo plazo</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b="1" dirty="0">
                <a:latin typeface="Arial" panose="020B0604020202020204" pitchFamily="34" charset="0"/>
                <a:cs typeface="Arial" panose="020B0604020202020204" pitchFamily="34" charset="0"/>
              </a:rPr>
              <a:t>Que la UTR cuente con el equipo de cómputo adecuado y actualizado,  tanto en las oficinas como en las salas de audiencia para la debida y oportuna atención de los asuntos encomendados.</a:t>
            </a:r>
          </a:p>
          <a:p>
            <a:pPr algn="just">
              <a:lnSpc>
                <a:spcPct val="150000"/>
              </a:lnSpc>
            </a:pPr>
            <a:endParaRPr lang="es-ES" b="1" dirty="0">
              <a:latin typeface="Arial" panose="020B0604020202020204" pitchFamily="34" charset="0"/>
              <a:cs typeface="Arial" panose="020B0604020202020204" pitchFamily="34" charset="0"/>
            </a:endParaRPr>
          </a:p>
          <a:p>
            <a:pPr algn="just">
              <a:lnSpc>
                <a:spcPct val="150000"/>
              </a:lnSpc>
            </a:pPr>
            <a:r>
              <a:rPr lang="es-ES" b="1" dirty="0">
                <a:latin typeface="Arial" panose="020B0604020202020204" pitchFamily="34" charset="0"/>
                <a:cs typeface="Arial" panose="020B0604020202020204" pitchFamily="34" charset="0"/>
              </a:rPr>
              <a:t>Que se complete el personal que a nivel profesional se tiene pendiente de cubrir en la UTR.</a:t>
            </a:r>
            <a:endParaRPr lang="es-CR" dirty="0"/>
          </a:p>
        </p:txBody>
      </p:sp>
    </p:spTree>
    <p:extLst>
      <p:ext uri="{BB962C8B-B14F-4D97-AF65-F5344CB8AC3E}">
        <p14:creationId xmlns:p14="http://schemas.microsoft.com/office/powerpoint/2010/main" val="3772003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31</a:t>
            </a:fld>
            <a:endParaRPr lang="es-E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70" y="404664"/>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arcador de contenido 5"/>
          <p:cNvSpPr>
            <a:spLocks noGrp="1"/>
          </p:cNvSpPr>
          <p:nvPr>
            <p:ph idx="1"/>
          </p:nvPr>
        </p:nvSpPr>
        <p:spPr>
          <a:xfrm>
            <a:off x="827584" y="1935480"/>
            <a:ext cx="7632848" cy="2357616"/>
          </a:xfrm>
        </p:spPr>
        <p:style>
          <a:lnRef idx="0">
            <a:scrgbClr r="0" g="0" b="0"/>
          </a:lnRef>
          <a:fillRef idx="1001">
            <a:schemeClr val="lt2"/>
          </a:fillRef>
          <a:effectRef idx="0">
            <a:scrgbClr r="0" g="0" b="0"/>
          </a:effectRef>
          <a:fontRef idx="major"/>
        </p:style>
        <p:txBody>
          <a:bodyPr>
            <a:normAutofit/>
          </a:bodyPr>
          <a:lstStyle/>
          <a:p>
            <a:pPr marL="0" lvl="0" indent="0" algn="ctr">
              <a:spcBef>
                <a:spcPts val="0"/>
              </a:spcBef>
              <a:buClrTx/>
              <a:buSzTx/>
              <a:buNone/>
            </a:pPr>
            <a:endParaRPr lang="es-CR" sz="1800" b="1" dirty="0" smtClean="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ctr">
              <a:spcBef>
                <a:spcPts val="0"/>
              </a:spcBef>
              <a:buClrTx/>
              <a:buSzTx/>
              <a:buNone/>
            </a:pPr>
            <a:endParaRPr lang="es-CR" sz="1800" b="1" dirty="0" smtClean="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ctr">
              <a:spcBef>
                <a:spcPts val="0"/>
              </a:spcBef>
              <a:buClrTx/>
              <a:buSzTx/>
              <a:buNone/>
            </a:pPr>
            <a:r>
              <a:rPr lang="es-CR" sz="2000" b="1" dirty="0" smtClean="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a:t>
            </a:r>
            <a:r>
              <a:rPr lang="es-CR" sz="2000" b="1" dirty="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Gestión Disciplinaria</a:t>
            </a:r>
          </a:p>
          <a:p>
            <a:pPr marL="0" lvl="0" indent="0" algn="ctr">
              <a:spcBef>
                <a:spcPts val="0"/>
              </a:spcBef>
              <a:buClrTx/>
              <a:buSzTx/>
              <a:buNone/>
            </a:pPr>
            <a:r>
              <a:rPr lang="es-CR" sz="2000" b="1" dirty="0" smtClean="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a:t>
            </a:r>
            <a:r>
              <a:rPr lang="es-CR" sz="2000" b="1" dirty="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Investigación Preliminar y Previa-Docente </a:t>
            </a:r>
          </a:p>
          <a:p>
            <a:pPr marL="0" lvl="0" indent="0" algn="ctr">
              <a:spcBef>
                <a:spcPts val="0"/>
              </a:spcBef>
              <a:buClrTx/>
              <a:buSzTx/>
              <a:buNone/>
            </a:pPr>
            <a:r>
              <a:rPr lang="es-CR" sz="2000" b="1" dirty="0" smtClean="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a:t>
            </a:r>
            <a:r>
              <a:rPr lang="es-CR" sz="2000" b="1" dirty="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Gestión</a:t>
            </a:r>
          </a:p>
          <a:p>
            <a:pPr marL="0" lvl="0" indent="0" algn="ctr">
              <a:spcBef>
                <a:spcPts val="0"/>
              </a:spcBef>
              <a:buClrTx/>
              <a:buSzTx/>
              <a:buNone/>
            </a:pPr>
            <a:r>
              <a:rPr lang="es-CR" sz="2000" b="1" dirty="0">
                <a:solidFill>
                  <a:srgbClr val="0F6FC6">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CUATRIMESTRE 2021</a:t>
            </a:r>
          </a:p>
          <a:p>
            <a:endParaRPr lang="es-CR" dirty="0" smtClean="0"/>
          </a:p>
          <a:p>
            <a:endParaRPr lang="es-CR" dirty="0"/>
          </a:p>
        </p:txBody>
      </p:sp>
      <p:sp>
        <p:nvSpPr>
          <p:cNvPr id="8" name="Rectángulo 7"/>
          <p:cNvSpPr/>
          <p:nvPr/>
        </p:nvSpPr>
        <p:spPr>
          <a:xfrm>
            <a:off x="6088561" y="6538912"/>
            <a:ext cx="2593980" cy="276999"/>
          </a:xfrm>
          <a:prstGeom prst="rect">
            <a:avLst/>
          </a:prstGeom>
        </p:spPr>
        <p:txBody>
          <a:bodyPr wrap="none">
            <a:spAutoFit/>
          </a:bodyPr>
          <a:lstStyle/>
          <a:p>
            <a:pPr lvl="0">
              <a:spcBef>
                <a:spcPct val="0"/>
              </a:spcBef>
              <a:defRPr/>
            </a:pPr>
            <a:r>
              <a:rPr lang="es-CR" sz="1200" b="1" dirty="0">
                <a:latin typeface="Arial" panose="020B0604020202020204" pitchFamily="34" charset="0"/>
                <a:cs typeface="Arial" panose="020B0604020202020204" pitchFamily="34" charset="0"/>
              </a:rPr>
              <a:t>Dirección de Recursos Humanos</a:t>
            </a:r>
          </a:p>
        </p:txBody>
      </p:sp>
    </p:spTree>
    <p:extLst>
      <p:ext uri="{BB962C8B-B14F-4D97-AF65-F5344CB8AC3E}">
        <p14:creationId xmlns:p14="http://schemas.microsoft.com/office/powerpoint/2010/main" val="2460833353"/>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32</a:t>
            </a:fld>
            <a:endParaRPr lang="es-ES" dirty="0"/>
          </a:p>
        </p:txBody>
      </p:sp>
      <p:sp>
        <p:nvSpPr>
          <p:cNvPr id="3" name="Rectángulo 2"/>
          <p:cNvSpPr/>
          <p:nvPr/>
        </p:nvSpPr>
        <p:spPr>
          <a:xfrm>
            <a:off x="1835696" y="1046335"/>
            <a:ext cx="5832647" cy="1477328"/>
          </a:xfrm>
          <a:prstGeom prst="rect">
            <a:avLst/>
          </a:prstGeom>
        </p:spPr>
        <p:txBody>
          <a:bodyPr wrap="square">
            <a:spAutoFit/>
          </a:bodyPr>
          <a:lstStyle/>
          <a:p>
            <a:pPr algn="ctr"/>
            <a:r>
              <a:rPr lang="es-ES" b="1" u="sng" dirty="0">
                <a:solidFill>
                  <a:schemeClr val="bg2">
                    <a:lumMod val="25000"/>
                  </a:schemeClr>
                </a:solidFill>
                <a:latin typeface="+mj-lt"/>
                <a:cs typeface="Arial" panose="020B0604020202020204" pitchFamily="34" charset="0"/>
              </a:rPr>
              <a:t>Indicadores y estadísticas de la </a:t>
            </a:r>
            <a:r>
              <a:rPr lang="es-ES" b="1" u="sng" dirty="0" smtClean="0">
                <a:solidFill>
                  <a:schemeClr val="bg2">
                    <a:lumMod val="25000"/>
                  </a:schemeClr>
                </a:solidFill>
                <a:latin typeface="+mj-lt"/>
                <a:cs typeface="Arial" panose="020B0604020202020204" pitchFamily="34" charset="0"/>
              </a:rPr>
              <a:t>gestión</a:t>
            </a:r>
          </a:p>
          <a:p>
            <a:pPr algn="ctr"/>
            <a:endParaRPr lang="es-ES" b="1" u="sng" dirty="0">
              <a:solidFill>
                <a:schemeClr val="bg2">
                  <a:lumMod val="25000"/>
                </a:schemeClr>
              </a:solidFill>
              <a:latin typeface="Bookman Old Style" panose="02050604050505020204" pitchFamily="18" charset="0"/>
              <a:cs typeface="Arial" panose="020B0604020202020204" pitchFamily="34" charset="0"/>
            </a:endParaRPr>
          </a:p>
          <a:p>
            <a:pPr algn="ctr"/>
            <a:endParaRPr lang="es-ES" b="1" u="sng" dirty="0" smtClean="0">
              <a:solidFill>
                <a:schemeClr val="bg2">
                  <a:lumMod val="25000"/>
                </a:schemeClr>
              </a:solidFill>
              <a:latin typeface="Bookman Old Style" panose="02050604050505020204" pitchFamily="18" charset="0"/>
              <a:cs typeface="Arial" panose="020B0604020202020204" pitchFamily="34" charset="0"/>
            </a:endParaRPr>
          </a:p>
          <a:p>
            <a:pPr algn="ctr"/>
            <a:endParaRPr lang="es-ES" b="1" u="sng" dirty="0" smtClean="0">
              <a:solidFill>
                <a:schemeClr val="bg2">
                  <a:lumMod val="25000"/>
                </a:schemeClr>
              </a:solidFill>
              <a:latin typeface="Bookman Old Style" panose="02050604050505020204" pitchFamily="18" charset="0"/>
              <a:cs typeface="Arial" panose="020B0604020202020204" pitchFamily="34" charset="0"/>
            </a:endParaRPr>
          </a:p>
          <a:p>
            <a:pPr algn="ctr"/>
            <a:endParaRPr lang="es-CR" dirty="0">
              <a:solidFill>
                <a:schemeClr val="bg2">
                  <a:lumMod val="25000"/>
                </a:schemeClr>
              </a:solidFill>
              <a:latin typeface="Bookman Old Style" panose="02050604050505020204" pitchFamily="18" charset="0"/>
            </a:endParaRPr>
          </a:p>
        </p:txBody>
      </p:sp>
      <p:graphicFrame>
        <p:nvGraphicFramePr>
          <p:cNvPr id="4" name="Tabla 3"/>
          <p:cNvGraphicFramePr>
            <a:graphicFrameLocks noGrp="1"/>
          </p:cNvGraphicFramePr>
          <p:nvPr>
            <p:extLst/>
          </p:nvPr>
        </p:nvGraphicFramePr>
        <p:xfrm>
          <a:off x="1475656" y="3068960"/>
          <a:ext cx="6408713" cy="2016224"/>
        </p:xfrm>
        <a:graphic>
          <a:graphicData uri="http://schemas.openxmlformats.org/drawingml/2006/table">
            <a:tbl>
              <a:tblPr firstRow="1" firstCol="1" bandRow="1"/>
              <a:tblGrid>
                <a:gridCol w="1281307"/>
                <a:gridCol w="1281307"/>
                <a:gridCol w="1282033"/>
                <a:gridCol w="1282033"/>
                <a:gridCol w="1282033"/>
              </a:tblGrid>
              <a:tr h="1331187">
                <a:tc>
                  <a:txBody>
                    <a:bodyPr/>
                    <a:lstStyle/>
                    <a:p>
                      <a:pPr algn="ctr">
                        <a:lnSpc>
                          <a:spcPct val="107000"/>
                        </a:lnSpc>
                        <a:spcAft>
                          <a:spcPts val="0"/>
                        </a:spcAft>
                      </a:pPr>
                      <a:r>
                        <a:rPr lang="es-CR" sz="1200" b="1" dirty="0">
                          <a:effectLst/>
                          <a:latin typeface="Calibri" panose="020F0502020204030204" pitchFamily="34" charset="0"/>
                          <a:ea typeface="Calibri" panose="020F0502020204030204" pitchFamily="34" charset="0"/>
                          <a:cs typeface="Calibri" panose="020F0502020204030204" pitchFamily="34" charset="0"/>
                        </a:rPr>
                        <a:t>UNIDAD</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200" b="1">
                          <a:effectLst/>
                          <a:latin typeface="Calibri" panose="020F0502020204030204" pitchFamily="34" charset="0"/>
                          <a:ea typeface="Calibri" panose="020F0502020204030204" pitchFamily="34" charset="0"/>
                          <a:cs typeface="Calibri" panose="020F0502020204030204" pitchFamily="34" charset="0"/>
                        </a:rPr>
                        <a:t>ADMINISTRATIVO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200" b="1">
                          <a:effectLst/>
                          <a:latin typeface="Calibri" panose="020F0502020204030204" pitchFamily="34" charset="0"/>
                          <a:ea typeface="Calibri" panose="020F0502020204030204" pitchFamily="34" charset="0"/>
                          <a:cs typeface="Calibri" panose="020F0502020204030204" pitchFamily="34" charset="0"/>
                        </a:rPr>
                        <a:t>DOCENTES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200" b="1">
                          <a:effectLst/>
                          <a:latin typeface="Calibri" panose="020F0502020204030204" pitchFamily="34" charset="0"/>
                          <a:ea typeface="Calibri" panose="020F0502020204030204" pitchFamily="34" charset="0"/>
                          <a:cs typeface="Calibri" panose="020F0502020204030204" pitchFamily="34" charset="0"/>
                        </a:rPr>
                        <a:t>PERSONA INDETERMINADA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200" b="1">
                          <a:effectLst/>
                          <a:latin typeface="Calibri" panose="020F0502020204030204" pitchFamily="34" charset="0"/>
                          <a:ea typeface="Calibri" panose="020F0502020204030204" pitchFamily="34" charset="0"/>
                          <a:cs typeface="Calibri" panose="020F0502020204030204" pitchFamily="34" charset="0"/>
                        </a:rPr>
                        <a:t>TOTAL DE INVESTIGACIONES ABIERTAS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685037">
                <a:tc>
                  <a:txBody>
                    <a:bodyPr/>
                    <a:lstStyle/>
                    <a:p>
                      <a:pPr algn="ctr">
                        <a:lnSpc>
                          <a:spcPct val="150000"/>
                        </a:lnSpc>
                        <a:spcAft>
                          <a:spcPts val="0"/>
                        </a:spcAft>
                      </a:pPr>
                      <a:r>
                        <a:rPr lang="es-CR" sz="1100" b="1">
                          <a:effectLst/>
                          <a:latin typeface="Calibri" panose="020F0502020204030204" pitchFamily="34" charset="0"/>
                          <a:ea typeface="Calibri" panose="020F0502020204030204" pitchFamily="34" charset="0"/>
                          <a:cs typeface="Calibri" panose="020F0502020204030204" pitchFamily="34" charset="0"/>
                        </a:rPr>
                        <a:t>PRELIMINAR Y PREVIA-DOCENTE</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CR" sz="1400" b="1">
                          <a:effectLst/>
                          <a:latin typeface="Calibri" panose="020F0502020204030204" pitchFamily="34" charset="0"/>
                          <a:ea typeface="Calibri" panose="020F0502020204030204" pitchFamily="34" charset="0"/>
                          <a:cs typeface="Times New Roman" panose="02020603050405020304" pitchFamily="18" charset="0"/>
                        </a:rPr>
                        <a:t>15</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CR" sz="1400" b="1">
                          <a:effectLst/>
                          <a:latin typeface="Calibri" panose="020F0502020204030204" pitchFamily="34" charset="0"/>
                          <a:ea typeface="Calibri" panose="020F0502020204030204" pitchFamily="34" charset="0"/>
                          <a:cs typeface="Times New Roman" panose="02020603050405020304" pitchFamily="18" charset="0"/>
                        </a:rPr>
                        <a:t>113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CR" sz="1400" b="1" dirty="0">
                          <a:effectLst/>
                          <a:latin typeface="Calibri" panose="020F0502020204030204" pitchFamily="34" charset="0"/>
                          <a:ea typeface="Calibri" panose="020F0502020204030204" pitchFamily="34" charset="0"/>
                          <a:cs typeface="Times New Roman" panose="02020603050405020304" pitchFamily="18" charset="0"/>
                        </a:rPr>
                        <a:t>3</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CR" sz="1400" b="1" dirty="0" smtClean="0">
                          <a:effectLst/>
                          <a:latin typeface="Calibri" panose="020F0502020204030204" pitchFamily="34" charset="0"/>
                          <a:ea typeface="Calibri" panose="020F0502020204030204" pitchFamily="34" charset="0"/>
                          <a:cs typeface="Calibri" panose="020F0502020204030204" pitchFamily="34" charset="0"/>
                        </a:rPr>
                        <a:t>131</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4113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577E2933-750B-4D76-BF9B-1A9D34EBAF29}" type="slidenum">
              <a:rPr lang="es-ES" smtClean="0"/>
              <a:pPr/>
              <a:t>33</a:t>
            </a:fld>
            <a:endParaRPr lang="es-ES"/>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a 1"/>
          <p:cNvGraphicFramePr>
            <a:graphicFrameLocks noGrp="1"/>
          </p:cNvGraphicFramePr>
          <p:nvPr>
            <p:extLst/>
          </p:nvPr>
        </p:nvGraphicFramePr>
        <p:xfrm>
          <a:off x="2123728" y="1412772"/>
          <a:ext cx="5256584" cy="4766489"/>
        </p:xfrm>
        <a:graphic>
          <a:graphicData uri="http://schemas.openxmlformats.org/drawingml/2006/table">
            <a:tbl>
              <a:tblPr firstRow="1" firstCol="1" bandRow="1"/>
              <a:tblGrid>
                <a:gridCol w="3129916"/>
                <a:gridCol w="2126668"/>
              </a:tblGrid>
              <a:tr h="509602">
                <a:tc>
                  <a:txBody>
                    <a:bodyPr/>
                    <a:lstStyle/>
                    <a:p>
                      <a:pPr algn="ctr">
                        <a:lnSpc>
                          <a:spcPct val="105000"/>
                        </a:lnSpc>
                        <a:spcAft>
                          <a:spcPts val="0"/>
                        </a:spcAft>
                      </a:pPr>
                      <a:r>
                        <a:rPr lang="es-CR"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TIPO DE FALTA POR LA QUE SE ABRIÓ LA IP</a:t>
                      </a:r>
                      <a:endParaRPr lang="es-CR" sz="1200" dirty="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CANTIDAD</a:t>
                      </a:r>
                      <a:endParaRPr lang="es-CR" sz="1200">
                        <a:effectLst/>
                        <a:latin typeface="Times New Roman" panose="02020603050405020304" pitchFamily="18" charset="0"/>
                        <a:ea typeface="Calibri" panose="020F0502020204030204"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Acoso Laboral</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22</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Documento falso</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3</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Incumplimiento deberes</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51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Superposición horaria</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235">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Agresión verbal, física y psicológica</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31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Malversación fondos</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6</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27">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Violación al deber de probidad</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2</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Alcoholismo</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2</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Falsificación de firmas</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Robo</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Desacato</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Abuso autoridad</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6</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Negligencia</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2</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235">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Sustancias ilícitas </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Calibri" panose="020F0502020204030204" pitchFamily="34" charset="0"/>
                          <a:ea typeface="Times New Roman" panose="02020603050405020304" pitchFamily="18" charset="0"/>
                          <a:cs typeface="Calibri" panose="020F0502020204030204" pitchFamily="34"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Vocabulario soez</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a:effectLst/>
                          <a:latin typeface="Arial" panose="020B0604020202020204" pitchFamily="34" charset="0"/>
                          <a:ea typeface="Times New Roman" panose="02020603050405020304" pitchFamily="18" charset="0"/>
                        </a:rPr>
                        <a:t>1</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30">
                <a:tc>
                  <a:txBody>
                    <a:bodyPr/>
                    <a:lstStyle/>
                    <a:p>
                      <a:pPr algn="ctr">
                        <a:lnSpc>
                          <a:spcPct val="105000"/>
                        </a:lnSpc>
                        <a:spcAft>
                          <a:spcPts val="0"/>
                        </a:spcAft>
                      </a:pPr>
                      <a:r>
                        <a:rPr lang="es-C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s-CR" sz="120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200" dirty="0">
                          <a:effectLst/>
                          <a:latin typeface="Arial" panose="020B0604020202020204" pitchFamily="34" charset="0"/>
                          <a:ea typeface="Times New Roman" panose="02020603050405020304" pitchFamily="18" charset="0"/>
                        </a:rPr>
                        <a:t>131</a:t>
                      </a:r>
                      <a:endParaRPr lang="es-CR" sz="1200" dirty="0">
                        <a:effectLst/>
                        <a:latin typeface="Times New Roman" panose="02020603050405020304" pitchFamily="18" charset="0"/>
                        <a:ea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ángulo 2"/>
          <p:cNvSpPr/>
          <p:nvPr/>
        </p:nvSpPr>
        <p:spPr>
          <a:xfrm>
            <a:off x="5940152" y="6478173"/>
            <a:ext cx="2592287" cy="276999"/>
          </a:xfrm>
          <a:prstGeom prst="rect">
            <a:avLst/>
          </a:prstGeom>
        </p:spPr>
        <p:txBody>
          <a:bodyPr wrap="square">
            <a:spAutoFit/>
          </a:bodyPr>
          <a:lstStyle/>
          <a:p>
            <a:r>
              <a:rPr lang="es-CR" sz="1200" b="1" dirty="0">
                <a:latin typeface="Arial" panose="020B0604020202020204" pitchFamily="34" charset="0"/>
                <a:cs typeface="Arial" panose="020B0604020202020204" pitchFamily="34" charset="0"/>
              </a:rPr>
              <a:t>Dirección de Recursos Humanos</a:t>
            </a:r>
          </a:p>
        </p:txBody>
      </p:sp>
    </p:spTree>
    <p:extLst>
      <p:ext uri="{BB962C8B-B14F-4D97-AF65-F5344CB8AC3E}">
        <p14:creationId xmlns:p14="http://schemas.microsoft.com/office/powerpoint/2010/main" val="3838184441"/>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fecha"/>
          <p:cNvSpPr>
            <a:spLocks noGrp="1"/>
          </p:cNvSpPr>
          <p:nvPr>
            <p:ph type="dt" sz="half" idx="10"/>
          </p:nvPr>
        </p:nvSpPr>
        <p:spPr>
          <a:xfrm>
            <a:off x="6012160" y="6356350"/>
            <a:ext cx="2592288" cy="365125"/>
          </a:xfrm>
        </p:spPr>
        <p:txBody>
          <a:bodyPr/>
          <a:lstStyle/>
          <a:p>
            <a:r>
              <a:rPr lang="es-CR" b="1" dirty="0">
                <a:solidFill>
                  <a:schemeClr val="tx1"/>
                </a:solidFill>
                <a:latin typeface="Arial" panose="020B0604020202020204" pitchFamily="34" charset="0"/>
                <a:cs typeface="Arial" panose="020B0604020202020204" pitchFamily="34" charset="0"/>
              </a:rPr>
              <a:t>Dirección de Recursos Humanos</a:t>
            </a:r>
          </a:p>
          <a:p>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34</a:t>
            </a:fld>
            <a:endParaRPr lang="es-ES"/>
          </a:p>
        </p:txBody>
      </p:sp>
      <p:graphicFrame>
        <p:nvGraphicFramePr>
          <p:cNvPr id="6" name="5 Tabla"/>
          <p:cNvGraphicFramePr>
            <a:graphicFrameLocks noGrp="1"/>
          </p:cNvGraphicFramePr>
          <p:nvPr>
            <p:extLst/>
          </p:nvPr>
        </p:nvGraphicFramePr>
        <p:xfrm>
          <a:off x="457200" y="1988841"/>
          <a:ext cx="8229600" cy="3394390"/>
        </p:xfrm>
        <a:graphic>
          <a:graphicData uri="http://schemas.openxmlformats.org/drawingml/2006/table">
            <a:tbl>
              <a:tblPr firstRow="1" firstCol="1" bandRow="1"/>
              <a:tblGrid>
                <a:gridCol w="1251039"/>
                <a:gridCol w="833825"/>
                <a:gridCol w="1042132"/>
                <a:gridCol w="1042732"/>
                <a:gridCol w="955088"/>
                <a:gridCol w="918469"/>
                <a:gridCol w="912465"/>
                <a:gridCol w="1273850"/>
              </a:tblGrid>
              <a:tr h="1838509">
                <a:tc>
                  <a:txBody>
                    <a:bodyPr/>
                    <a:lstStyle/>
                    <a:p>
                      <a:pPr algn="ctr"/>
                      <a:r>
                        <a:rPr lang="es-CR" sz="1000" b="1" dirty="0">
                          <a:effectLst/>
                          <a:latin typeface="Calibri"/>
                          <a:ea typeface="Times New Roman"/>
                          <a:cs typeface="Times New Roman"/>
                        </a:rPr>
                        <a:t>Resoluciones dictadas</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Recursos de Amparo atendidos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Informes rendidos a instancia externas e internas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Informes rendidos a la Procuraduría General de la República</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audiencias realizadas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medidas cautelares dictadas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oficios realizados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Solicitudes de usuarios para remitir investigaciones de forma digital</a:t>
                      </a:r>
                      <a:endParaRPr lang="es-CR" sz="1100">
                        <a:effectLst/>
                        <a:latin typeface="Times New Roman"/>
                        <a:ea typeface="Times New Roman"/>
                        <a:cs typeface="Times New Roman"/>
                      </a:endParaRPr>
                    </a:p>
                    <a:p>
                      <a:pPr algn="ctr"/>
                      <a:r>
                        <a:rPr lang="es-CR" sz="1000" b="1">
                          <a:effectLst/>
                          <a:latin typeface="Calibri"/>
                          <a:ea typeface="Times New Roman"/>
                          <a:cs typeface="Times New Roman"/>
                        </a:rPr>
                        <a:t> </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1555881">
                <a:tc>
                  <a:txBody>
                    <a:bodyPr/>
                    <a:lstStyle/>
                    <a:p>
                      <a:pPr algn="ctr"/>
                      <a:r>
                        <a:rPr lang="es-CR" sz="1100" b="1" dirty="0" smtClean="0">
                          <a:effectLst/>
                          <a:latin typeface="Calibri"/>
                          <a:ea typeface="Times New Roman"/>
                          <a:cs typeface="Times New Roman"/>
                        </a:rPr>
                        <a:t>16 </a:t>
                      </a:r>
                      <a:r>
                        <a:rPr lang="es-CR" sz="1100" b="1" dirty="0">
                          <a:effectLst/>
                          <a:latin typeface="Calibri"/>
                          <a:ea typeface="Times New Roman"/>
                          <a:cs typeface="Times New Roman"/>
                        </a:rPr>
                        <a:t>Apertura para procedimiento</a:t>
                      </a:r>
                      <a:endParaRPr lang="es-CR" sz="1100" dirty="0">
                        <a:effectLst/>
                        <a:latin typeface="Times New Roman"/>
                        <a:ea typeface="Times New Roman"/>
                        <a:cs typeface="Times New Roman"/>
                      </a:endParaRPr>
                    </a:p>
                    <a:p>
                      <a:pPr algn="ctr"/>
                      <a:r>
                        <a:rPr lang="es-CR" sz="1100" b="1" dirty="0" smtClean="0">
                          <a:effectLst/>
                          <a:latin typeface="Calibri"/>
                          <a:ea typeface="Times New Roman"/>
                          <a:cs typeface="Times New Roman"/>
                        </a:rPr>
                        <a:t>16 </a:t>
                      </a:r>
                      <a:r>
                        <a:rPr lang="es-CR" sz="1100" b="1" dirty="0">
                          <a:effectLst/>
                          <a:latin typeface="Calibri"/>
                          <a:ea typeface="Times New Roman"/>
                          <a:cs typeface="Times New Roman"/>
                        </a:rPr>
                        <a:t>Remisión al Superior</a:t>
                      </a:r>
                      <a:endParaRPr lang="es-CR" sz="1100" dirty="0">
                        <a:effectLst/>
                        <a:latin typeface="Times New Roman"/>
                        <a:ea typeface="Times New Roman"/>
                        <a:cs typeface="Times New Roman"/>
                      </a:endParaRPr>
                    </a:p>
                    <a:p>
                      <a:pPr algn="ctr"/>
                      <a:r>
                        <a:rPr lang="es-CR" sz="1100" b="1" dirty="0" smtClean="0">
                          <a:effectLst/>
                          <a:latin typeface="Calibri"/>
                          <a:ea typeface="Times New Roman"/>
                          <a:cs typeface="Times New Roman"/>
                        </a:rPr>
                        <a:t>174 </a:t>
                      </a:r>
                      <a:r>
                        <a:rPr lang="es-CR" sz="1100" b="1" dirty="0">
                          <a:effectLst/>
                          <a:latin typeface="Calibri"/>
                          <a:ea typeface="Times New Roman"/>
                          <a:cs typeface="Times New Roman"/>
                        </a:rPr>
                        <a:t>Archivos</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dirty="0" smtClean="0">
                          <a:effectLst/>
                          <a:latin typeface="Times New Roman"/>
                          <a:ea typeface="Times New Roman"/>
                          <a:cs typeface="Times New Roman"/>
                        </a:rPr>
                        <a:t>2</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8 </a:t>
                      </a:r>
                      <a:r>
                        <a:rPr lang="es-CR" sz="1100" b="1" dirty="0">
                          <a:effectLst/>
                          <a:latin typeface="Calibri"/>
                          <a:ea typeface="Times New Roman"/>
                          <a:cs typeface="Times New Roman"/>
                        </a:rPr>
                        <a:t>Defensoría de los </a:t>
                      </a:r>
                      <a:r>
                        <a:rPr lang="es-CR" sz="1100" b="1" dirty="0" smtClean="0">
                          <a:effectLst/>
                          <a:latin typeface="Calibri"/>
                          <a:ea typeface="Times New Roman"/>
                          <a:cs typeface="Times New Roman"/>
                        </a:rPr>
                        <a:t>Habitantes</a:t>
                      </a:r>
                    </a:p>
                    <a:p>
                      <a:pPr algn="ctr"/>
                      <a:endParaRPr lang="es-CR" sz="1100" dirty="0">
                        <a:effectLst/>
                        <a:latin typeface="Times New Roman"/>
                        <a:ea typeface="Times New Roman"/>
                        <a:cs typeface="Times New Roman"/>
                      </a:endParaRPr>
                    </a:p>
                    <a:p>
                      <a:pPr algn="ctr"/>
                      <a:r>
                        <a:rPr lang="es-CR" sz="1100" b="1" dirty="0">
                          <a:effectLst/>
                          <a:latin typeface="Calibri"/>
                          <a:ea typeface="Times New Roman"/>
                          <a:cs typeface="Times New Roman"/>
                        </a:rPr>
                        <a:t>2</a:t>
                      </a:r>
                      <a:r>
                        <a:rPr lang="es-CR" sz="1100" b="1" dirty="0" smtClean="0">
                          <a:effectLst/>
                          <a:latin typeface="Calibri"/>
                          <a:ea typeface="Times New Roman"/>
                          <a:cs typeface="Times New Roman"/>
                        </a:rPr>
                        <a:t> </a:t>
                      </a:r>
                      <a:r>
                        <a:rPr lang="es-CR" sz="1100" b="1" dirty="0">
                          <a:effectLst/>
                          <a:latin typeface="Calibri"/>
                          <a:ea typeface="Times New Roman"/>
                          <a:cs typeface="Times New Roman"/>
                        </a:rPr>
                        <a:t>Ministerio de Trabajo y Seguridad </a:t>
                      </a:r>
                      <a:r>
                        <a:rPr lang="es-CR" sz="1100" b="1" dirty="0" smtClean="0">
                          <a:effectLst/>
                          <a:latin typeface="Calibri"/>
                          <a:ea typeface="Times New Roman"/>
                          <a:cs typeface="Times New Roman"/>
                        </a:rPr>
                        <a:t>Social</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5</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463</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3</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558</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smtClean="0">
                          <a:effectLst/>
                          <a:latin typeface="Calibri"/>
                          <a:ea typeface="Times New Roman"/>
                          <a:cs typeface="Times New Roman"/>
                        </a:rPr>
                        <a:t>15</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76672"/>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512273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457200" y="704087"/>
            <a:ext cx="8305800" cy="1500777"/>
          </a:xfrm>
        </p:spPr>
        <p:txBody>
          <a:bodyPr>
            <a:noAutofit/>
          </a:bodyPr>
          <a:lstStyle/>
          <a:p>
            <a:pPr lvl="0" algn="ctr" eaLnBrk="0" fontAlgn="base" hangingPunct="0">
              <a:spcAft>
                <a:spcPct val="0"/>
              </a:spcAft>
            </a:pPr>
            <a:r>
              <a:rPr lang="es-CR" altLang="es-CR" sz="1800" b="1" dirty="0">
                <a:solidFill>
                  <a:schemeClr val="tx1"/>
                </a:solidFill>
                <a:ea typeface="Calibri" panose="020F0502020204030204" pitchFamily="34" charset="0"/>
                <a:cs typeface="Arial" panose="020B0604020202020204" pitchFamily="34" charset="0"/>
              </a:rPr>
              <a:t>CANTIDAD DE OFICIOS REDIRECCIONANDO O SOLICITANDO INFORMACIÓN, RESPECTO A PRESUNTAS DENUNCIAS PRESENTADAS EN EL D.G.D</a:t>
            </a:r>
            <a:endParaRPr lang="es-CR" altLang="es-CR" sz="2800" dirty="0">
              <a:solidFill>
                <a:schemeClr val="tx1"/>
              </a:solidFill>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latin typeface="Arial" panose="020B0604020202020204" pitchFamily="34" charset="0"/>
                <a:cs typeface="Arial" panose="020B0604020202020204" pitchFamily="34" charset="0"/>
              </a:rPr>
              <a:pPr/>
              <a:t>35</a:t>
            </a:fld>
            <a:endParaRPr lang="es-ES" dirty="0">
              <a:latin typeface="Arial" panose="020B0604020202020204" pitchFamily="34" charset="0"/>
              <a:cs typeface="Arial" panose="020B0604020202020204" pitchFamily="34" charset="0"/>
            </a:endParaRPr>
          </a:p>
        </p:txBody>
      </p:sp>
      <p:sp>
        <p:nvSpPr>
          <p:cNvPr id="7" name="6 Título"/>
          <p:cNvSpPr txBox="1">
            <a:spLocks/>
          </p:cNvSpPr>
          <p:nvPr/>
        </p:nvSpPr>
        <p:spPr>
          <a:xfrm>
            <a:off x="5796136" y="6443362"/>
            <a:ext cx="289066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Arial" panose="020B0604020202020204" pitchFamily="34" charset="0"/>
                <a:ea typeface="+mj-ea"/>
                <a:cs typeface="Arial" panose="020B0604020202020204" pitchFamily="34" charset="0"/>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9" name="Rectangle 3"/>
          <p:cNvSpPr>
            <a:spLocks noChangeArrowheads="1"/>
          </p:cNvSpPr>
          <p:nvPr/>
        </p:nvSpPr>
        <p:spPr bwMode="auto">
          <a:xfrm>
            <a:off x="1488231" y="5899578"/>
            <a:ext cx="9680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nvPr>
        </p:nvGraphicFramePr>
        <p:xfrm>
          <a:off x="1619672" y="2432281"/>
          <a:ext cx="5832648" cy="3661015"/>
        </p:xfrm>
        <a:graphic>
          <a:graphicData uri="http://schemas.openxmlformats.org/drawingml/2006/table">
            <a:tbl>
              <a:tblPr firstRow="1" firstCol="1" bandRow="1"/>
              <a:tblGrid>
                <a:gridCol w="3597971"/>
                <a:gridCol w="2234677"/>
              </a:tblGrid>
              <a:tr h="221821">
                <a:tc>
                  <a:txBody>
                    <a:bodyPr/>
                    <a:lstStyle/>
                    <a:p>
                      <a:pPr algn="ctr">
                        <a:lnSpc>
                          <a:spcPct val="107000"/>
                        </a:lnSpc>
                        <a:spcAft>
                          <a:spcPts val="0"/>
                        </a:spcAft>
                      </a:pPr>
                      <a:r>
                        <a:rPr lang="es-CR" sz="1100" b="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TIPO DE OFICIO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100" b="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CANTIDAD OFICIOS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Alcoholismo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Artículo 102 de la L.G.A.P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Competencia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Incorporar al expediente laboral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No es funcionario MEP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Artículo 42 de la Constitución Política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Remisión de Autos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Respuesta a consulta de usuario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902">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Solicitud de Informes-Actuaciones realizadas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902">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Respuesta a los denunciantes sobre la denuncia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nSpc>
                          <a:spcPct val="107000"/>
                        </a:lnSpc>
                        <a:spcAft>
                          <a:spcPts val="0"/>
                        </a:spcAft>
                      </a:pPr>
                      <a:r>
                        <a:rPr lang="es-CR" sz="11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Otros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9">
                <a:tc>
                  <a:txBody>
                    <a:bodyPr/>
                    <a:lstStyle/>
                    <a:p>
                      <a:pPr algn="ctr">
                        <a:lnSpc>
                          <a:spcPct val="107000"/>
                        </a:lnSpc>
                        <a:spcAft>
                          <a:spcPts val="0"/>
                        </a:spcAft>
                      </a:pPr>
                      <a:r>
                        <a:rPr lang="es-CR"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663</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0770690"/>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36</a:t>
            </a:fld>
            <a:endParaRPr lang="es-ES" dirty="0"/>
          </a:p>
        </p:txBody>
      </p:sp>
      <p:sp>
        <p:nvSpPr>
          <p:cNvPr id="11" name="Título 1"/>
          <p:cNvSpPr txBox="1">
            <a:spLocks/>
          </p:cNvSpPr>
          <p:nvPr/>
        </p:nvSpPr>
        <p:spPr>
          <a:xfrm>
            <a:off x="760040" y="1529167"/>
            <a:ext cx="7772400" cy="1470025"/>
          </a:xfrm>
          <a:prstGeom prst="rect">
            <a:avLst/>
          </a:prstGeom>
        </p:spPr>
        <p:txBody>
          <a:bodyPr vert="horz" lIns="0" tIns="45720" rIns="0" bIns="0" anchor="b">
            <a:normAutofit fontScale="925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dirty="0" smtClean="0"/>
              <a:t>UNIDAD DE PROCEDIMIENTOS ESPECIALES</a:t>
            </a:r>
            <a:endParaRPr lang="es-CR" dirty="0"/>
          </a:p>
        </p:txBody>
      </p:sp>
      <p:sp>
        <p:nvSpPr>
          <p:cNvPr id="12" name="Subtítulo 2"/>
          <p:cNvSpPr txBox="1">
            <a:spLocks/>
          </p:cNvSpPr>
          <p:nvPr/>
        </p:nvSpPr>
        <p:spPr>
          <a:xfrm>
            <a:off x="1445840" y="3400068"/>
            <a:ext cx="6400800" cy="17526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s-CR" sz="4400" dirty="0" smtClean="0">
                <a:solidFill>
                  <a:schemeClr val="tx1">
                    <a:lumMod val="95000"/>
                    <a:lumOff val="5000"/>
                  </a:schemeClr>
                </a:solidFill>
                <a:latin typeface="+mj-lt"/>
                <a:ea typeface="+mj-ea"/>
                <a:cs typeface="+mj-cs"/>
              </a:rPr>
              <a:t>LOGROS II CUATRIMESTRE</a:t>
            </a:r>
            <a:r>
              <a:rPr lang="es-CR" sz="4400" dirty="0" smtClean="0">
                <a:solidFill>
                  <a:schemeClr val="tx1">
                    <a:lumMod val="95000"/>
                    <a:lumOff val="5000"/>
                  </a:schemeClr>
                </a:solidFill>
              </a:rPr>
              <a:t> </a:t>
            </a:r>
            <a:r>
              <a:rPr lang="es-CR" sz="4400" dirty="0" smtClean="0">
                <a:solidFill>
                  <a:schemeClr val="tx1">
                    <a:lumMod val="95000"/>
                    <a:lumOff val="5000"/>
                  </a:schemeClr>
                </a:solidFill>
                <a:latin typeface="+mj-lt"/>
              </a:rPr>
              <a:t>2021</a:t>
            </a:r>
            <a:endParaRPr lang="es-CR" sz="4400" dirty="0">
              <a:solidFill>
                <a:schemeClr val="tx1">
                  <a:lumMod val="95000"/>
                  <a:lumOff val="5000"/>
                </a:schemeClr>
              </a:solidFill>
              <a:latin typeface="+mj-lt"/>
            </a:endParaRPr>
          </a:p>
        </p:txBody>
      </p:sp>
    </p:spTree>
    <p:extLst>
      <p:ext uri="{BB962C8B-B14F-4D97-AF65-F5344CB8AC3E}">
        <p14:creationId xmlns:p14="http://schemas.microsoft.com/office/powerpoint/2010/main" val="34518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37</a:t>
            </a:fld>
            <a:endParaRPr lang="es-ES" dirty="0"/>
          </a:p>
        </p:txBody>
      </p:sp>
      <p:sp>
        <p:nvSpPr>
          <p:cNvPr id="11" name="Título 1"/>
          <p:cNvSpPr txBox="1">
            <a:spLocks/>
          </p:cNvSpPr>
          <p:nvPr/>
        </p:nvSpPr>
        <p:spPr>
          <a:xfrm>
            <a:off x="539552" y="3282111"/>
            <a:ext cx="7772400" cy="2199362"/>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es-CR" dirty="0"/>
          </a:p>
        </p:txBody>
      </p:sp>
      <p:sp>
        <p:nvSpPr>
          <p:cNvPr id="12" name="Subtítulo 2"/>
          <p:cNvSpPr txBox="1">
            <a:spLocks/>
          </p:cNvSpPr>
          <p:nvPr/>
        </p:nvSpPr>
        <p:spPr>
          <a:xfrm>
            <a:off x="3891797" y="2027223"/>
            <a:ext cx="1580728" cy="1230854"/>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s-CR" sz="6600" dirty="0" smtClean="0">
                <a:solidFill>
                  <a:schemeClr val="tx1">
                    <a:lumMod val="95000"/>
                    <a:lumOff val="5000"/>
                  </a:schemeClr>
                </a:solidFill>
                <a:latin typeface="+mj-lt"/>
              </a:rPr>
              <a:t>35</a:t>
            </a:r>
            <a:endParaRPr lang="es-CR" sz="6600" dirty="0">
              <a:solidFill>
                <a:schemeClr val="tx1">
                  <a:lumMod val="95000"/>
                  <a:lumOff val="5000"/>
                </a:schemeClr>
              </a:solidFill>
              <a:latin typeface="+mj-lt"/>
            </a:endParaRPr>
          </a:p>
        </p:txBody>
      </p:sp>
      <p:sp>
        <p:nvSpPr>
          <p:cNvPr id="14" name="Título 1"/>
          <p:cNvSpPr txBox="1">
            <a:spLocks/>
          </p:cNvSpPr>
          <p:nvPr/>
        </p:nvSpPr>
        <p:spPr>
          <a:xfrm>
            <a:off x="672302" y="427460"/>
            <a:ext cx="7772400" cy="147002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sz="4000" dirty="0" smtClean="0"/>
              <a:t>CANTIDAD DE DENUNCIAS TRAMITADAS</a:t>
            </a:r>
            <a:endParaRPr lang="es-CR" sz="4000" dirty="0"/>
          </a:p>
        </p:txBody>
      </p:sp>
      <p:graphicFrame>
        <p:nvGraphicFramePr>
          <p:cNvPr id="7" name="Gráfico 6"/>
          <p:cNvGraphicFramePr/>
          <p:nvPr>
            <p:extLst/>
          </p:nvPr>
        </p:nvGraphicFramePr>
        <p:xfrm>
          <a:off x="1763688" y="2154880"/>
          <a:ext cx="5589628" cy="34430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1386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908720"/>
            <a:ext cx="8305800" cy="1143000"/>
          </a:xfrm>
        </p:spPr>
        <p:txBody>
          <a:bodyPr>
            <a:normAutofit fontScale="90000"/>
          </a:bodyPr>
          <a:lstStyle/>
          <a:p>
            <a:pPr algn="ctr"/>
            <a:r>
              <a:rPr lang="es-CR" sz="5400" dirty="0"/>
              <a:t/>
            </a:r>
            <a:br>
              <a:rPr lang="es-CR" sz="5400" dirty="0"/>
            </a:br>
            <a:r>
              <a:rPr lang="es-CR" sz="4800" dirty="0"/>
              <a:t>CANTIDAD DE </a:t>
            </a:r>
            <a:r>
              <a:rPr lang="es-CR" sz="4800" dirty="0" smtClean="0"/>
              <a:t>RESOLUCIONES DICTADAS POR FALTA DISCIPLINARIA.</a:t>
            </a: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38</a:t>
            </a:fld>
            <a:endParaRPr lang="es-ES"/>
          </a:p>
        </p:txBody>
      </p:sp>
      <p:graphicFrame>
        <p:nvGraphicFramePr>
          <p:cNvPr id="10" name="Gráfico 9"/>
          <p:cNvGraphicFramePr/>
          <p:nvPr>
            <p:extLst/>
          </p:nvPr>
        </p:nvGraphicFramePr>
        <p:xfrm>
          <a:off x="1259632" y="2051720"/>
          <a:ext cx="6322268" cy="4304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863465"/>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sz="5400" dirty="0" smtClean="0"/>
              <a:t>RESOLUCIONES SEGÚN SU TIPO:</a:t>
            </a: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graphicFrame>
        <p:nvGraphicFramePr>
          <p:cNvPr id="10" name="Gráfico 9"/>
          <p:cNvGraphicFramePr/>
          <p:nvPr>
            <p:extLst/>
          </p:nvPr>
        </p:nvGraphicFramePr>
        <p:xfrm>
          <a:off x="1259632" y="1847088"/>
          <a:ext cx="7272808" cy="42462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3945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671416351"/>
              </p:ext>
            </p:extLst>
          </p:nvPr>
        </p:nvGraphicFramePr>
        <p:xfrm>
          <a:off x="755576" y="1238937"/>
          <a:ext cx="7488832" cy="4223013"/>
        </p:xfrm>
        <a:graphic>
          <a:graphicData uri="http://schemas.openxmlformats.org/drawingml/2006/table">
            <a:tbl>
              <a:tblPr>
                <a:tableStyleId>{5C22544A-7EE6-4342-B048-85BDC9FD1C3A}</a:tableStyleId>
              </a:tblPr>
              <a:tblGrid>
                <a:gridCol w="5007458"/>
                <a:gridCol w="2481374"/>
              </a:tblGrid>
              <a:tr h="677385">
                <a:tc gridSpan="2">
                  <a:txBody>
                    <a:bodyPr/>
                    <a:lstStyle/>
                    <a:p>
                      <a:pPr algn="ctr" fontAlgn="b"/>
                      <a:r>
                        <a:rPr lang="es-CR" sz="1200" b="1" i="0" u="none" strike="noStrike" dirty="0">
                          <a:effectLst/>
                          <a:latin typeface="Bookman Old Style" panose="02050604050505020204" pitchFamily="18" charset="0"/>
                        </a:rPr>
                        <a:t>RESOLUCIONES NOTIFICADAS II CUATRIMESTRE</a:t>
                      </a:r>
                      <a:endParaRPr lang="es-CR" sz="1200" b="1" i="0" u="none" strike="noStrike" dirty="0">
                        <a:solidFill>
                          <a:srgbClr val="000000"/>
                        </a:solidFill>
                        <a:effectLst/>
                        <a:latin typeface="Bookman Old Style" panose="02050604050505020204" pitchFamily="18" charset="0"/>
                      </a:endParaRPr>
                    </a:p>
                  </a:txBody>
                  <a:tcPr marL="9525" marR="9525" marT="9525" marB="0" anchor="ctr"/>
                </a:tc>
                <a:tc hMerge="1">
                  <a:txBody>
                    <a:bodyPr/>
                    <a:lstStyle/>
                    <a:p>
                      <a:endParaRPr lang="es-CR"/>
                    </a:p>
                  </a:txBody>
                  <a:tcPr/>
                </a:tc>
              </a:tr>
              <a:tr h="509476">
                <a:tc>
                  <a:txBody>
                    <a:bodyPr/>
                    <a:lstStyle/>
                    <a:p>
                      <a:pPr algn="ctr" fontAlgn="ctr"/>
                      <a:r>
                        <a:rPr lang="es-CR" sz="1200" u="none" strike="noStrike" dirty="0">
                          <a:effectLst/>
                          <a:latin typeface="Bookman Old Style" panose="02050604050505020204" pitchFamily="18" charset="0"/>
                        </a:rPr>
                        <a:t>TIPO DE </a:t>
                      </a:r>
                      <a:r>
                        <a:rPr lang="es-CR" sz="1200" u="none" strike="noStrike" dirty="0" smtClean="0">
                          <a:effectLst/>
                          <a:latin typeface="Bookman Old Style" panose="02050604050505020204" pitchFamily="18" charset="0"/>
                        </a:rPr>
                        <a:t>RESOLUCIÓN</a:t>
                      </a:r>
                      <a:endParaRPr lang="es-CR" sz="1200" b="1"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CANTIDAD</a:t>
                      </a:r>
                      <a:endParaRPr lang="es-CR" sz="1200" b="1" i="0" u="none" strike="noStrike" dirty="0">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Acuerdos de Despido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15</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Ceses de nombramiento Interino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40</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Reubicaciones temporales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24</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Suspensiones temporal sin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39</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Suspensiones temporal con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0</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Interrupción de la </a:t>
                      </a:r>
                      <a:r>
                        <a:rPr lang="es-CR" sz="1200" u="none" strike="noStrike" dirty="0" err="1">
                          <a:effectLst/>
                          <a:latin typeface="Bookman Old Style" panose="02050604050505020204" pitchFamily="18" charset="0"/>
                        </a:rPr>
                        <a:t>Contrapretación</a:t>
                      </a:r>
                      <a:r>
                        <a:rPr lang="es-CR" sz="1200" u="none" strike="noStrike" dirty="0">
                          <a:effectLst/>
                          <a:latin typeface="Bookman Old Style" panose="02050604050505020204" pitchFamily="18" charset="0"/>
                        </a:rPr>
                        <a:t> Salarial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10</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l" fontAlgn="ctr"/>
                      <a:r>
                        <a:rPr lang="es-CR" sz="1200" u="none" strike="noStrike" dirty="0">
                          <a:effectLst/>
                          <a:latin typeface="Bookman Old Style" panose="02050604050505020204" pitchFamily="18" charset="0"/>
                        </a:rPr>
                        <a:t>Archivos o Absolutorias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a:effectLst/>
                          <a:latin typeface="Bookman Old Style" panose="02050604050505020204" pitchFamily="18" charset="0"/>
                        </a:rPr>
                        <a:t>221</a:t>
                      </a:r>
                      <a:endParaRPr lang="es-CR" sz="1200" b="0" i="0" u="none" strike="noStrike">
                        <a:solidFill>
                          <a:srgbClr val="000000"/>
                        </a:solidFill>
                        <a:effectLst/>
                        <a:latin typeface="Bookman Old Style" panose="02050604050505020204" pitchFamily="18" charset="0"/>
                      </a:endParaRPr>
                    </a:p>
                  </a:txBody>
                  <a:tcPr marL="9525" marR="9525" marT="9525" marB="0" anchor="ctr"/>
                </a:tc>
              </a:tr>
              <a:tr h="379519">
                <a:tc>
                  <a:txBody>
                    <a:bodyPr/>
                    <a:lstStyle/>
                    <a:p>
                      <a:pPr algn="ctr" fontAlgn="ctr"/>
                      <a:r>
                        <a:rPr lang="es-CR" sz="1200" u="none" strike="noStrike" dirty="0">
                          <a:effectLst/>
                          <a:latin typeface="Bookman Old Style" panose="02050604050505020204" pitchFamily="18" charset="0"/>
                        </a:rPr>
                        <a:t>Total</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349</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r>
            </a:tbl>
          </a:graphicData>
        </a:graphic>
      </p:graphicFrame>
    </p:spTree>
    <p:extLst>
      <p:ext uri="{BB962C8B-B14F-4D97-AF65-F5344CB8AC3E}">
        <p14:creationId xmlns:p14="http://schemas.microsoft.com/office/powerpoint/2010/main" val="2410417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732756" y="832716"/>
            <a:ext cx="1296144" cy="873290"/>
          </a:xfrm>
          <a:prstGeom prst="rect">
            <a:avLst/>
          </a:prstGeom>
        </p:spPr>
      </p:pic>
      <p:sp>
        <p:nvSpPr>
          <p:cNvPr id="9" name="Rectangle 3"/>
          <p:cNvSpPr>
            <a:spLocks noChangeArrowheads="1"/>
          </p:cNvSpPr>
          <p:nvPr/>
        </p:nvSpPr>
        <p:spPr bwMode="auto">
          <a:xfrm>
            <a:off x="1488231" y="6084244"/>
            <a:ext cx="968012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p>
        </p:txBody>
      </p:sp>
      <p:sp>
        <p:nvSpPr>
          <p:cNvPr id="2" name="Título 1"/>
          <p:cNvSpPr>
            <a:spLocks noGrp="1"/>
          </p:cNvSpPr>
          <p:nvPr>
            <p:ph type="title"/>
          </p:nvPr>
        </p:nvSpPr>
        <p:spPr>
          <a:xfrm>
            <a:off x="2051720" y="841309"/>
            <a:ext cx="6036468" cy="936104"/>
          </a:xfrm>
        </p:spPr>
        <p:txBody>
          <a:bodyPr>
            <a:noAutofit/>
          </a:bodyPr>
          <a:lstStyle/>
          <a:p>
            <a:pPr algn="ctr"/>
            <a:r>
              <a:rPr lang="es-CR" sz="3200" dirty="0"/>
              <a:t>CANTIDAD DE GESTIONES DE DESPIDO </a:t>
            </a:r>
            <a:r>
              <a:rPr lang="es-CR" sz="3200" dirty="0" smtClean="0"/>
              <a:t>TRAMITADAS</a:t>
            </a:r>
            <a:endParaRPr lang="es-MX" sz="2800" dirty="0"/>
          </a:p>
        </p:txBody>
      </p:sp>
      <p:graphicFrame>
        <p:nvGraphicFramePr>
          <p:cNvPr id="26" name="Gráfico 25"/>
          <p:cNvGraphicFramePr/>
          <p:nvPr>
            <p:extLst/>
          </p:nvPr>
        </p:nvGraphicFramePr>
        <p:xfrm>
          <a:off x="1548376" y="1856025"/>
          <a:ext cx="6096000" cy="4156812"/>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Conector recto de flecha 27"/>
          <p:cNvCxnSpPr/>
          <p:nvPr/>
        </p:nvCxnSpPr>
        <p:spPr>
          <a:xfrm flipH="1" flipV="1">
            <a:off x="2724168" y="2276872"/>
            <a:ext cx="3432008" cy="1512168"/>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21632951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41</a:t>
            </a:fld>
            <a:endParaRPr lang="es-ES"/>
          </a:p>
        </p:txBody>
      </p:sp>
      <p:sp>
        <p:nvSpPr>
          <p:cNvPr id="6" name="Título 1"/>
          <p:cNvSpPr>
            <a:spLocks noGrp="1"/>
          </p:cNvSpPr>
          <p:nvPr>
            <p:ph type="title"/>
          </p:nvPr>
        </p:nvSpPr>
        <p:spPr>
          <a:xfrm>
            <a:off x="398501" y="1277908"/>
            <a:ext cx="8305800" cy="792088"/>
          </a:xfrm>
        </p:spPr>
        <p:txBody>
          <a:bodyPr>
            <a:noAutofit/>
          </a:bodyPr>
          <a:lstStyle/>
          <a:p>
            <a:pPr algn="ctr"/>
            <a:r>
              <a:rPr lang="es-CR" sz="4000" dirty="0"/>
              <a:t>CANTIDAD DE </a:t>
            </a:r>
            <a:r>
              <a:rPr lang="es-CR" sz="4000" dirty="0" smtClean="0"/>
              <a:t>ACUERDOS DE DESPIDO EJECUTADOS</a:t>
            </a:r>
            <a:endParaRPr lang="es-MX" sz="3600" dirty="0"/>
          </a:p>
        </p:txBody>
      </p:sp>
      <p:sp>
        <p:nvSpPr>
          <p:cNvPr id="7" name="CuadroTexto 6"/>
          <p:cNvSpPr txBox="1"/>
          <p:nvPr/>
        </p:nvSpPr>
        <p:spPr>
          <a:xfrm>
            <a:off x="682588" y="3326929"/>
            <a:ext cx="3816424" cy="2492990"/>
          </a:xfrm>
          <a:prstGeom prst="rect">
            <a:avLst/>
          </a:prstGeom>
          <a:noFill/>
        </p:spPr>
        <p:txBody>
          <a:bodyPr wrap="square" rtlCol="0">
            <a:spAutoFit/>
          </a:bodyPr>
          <a:lstStyle/>
          <a:p>
            <a:r>
              <a:rPr lang="es-CR" sz="2000" dirty="0"/>
              <a:t>Acoso sexual</a:t>
            </a:r>
            <a:r>
              <a:rPr lang="es-CR" sz="2000" dirty="0" smtClean="0"/>
              <a:t>: 10</a:t>
            </a:r>
          </a:p>
          <a:p>
            <a:r>
              <a:rPr lang="es-CR" sz="2000" dirty="0"/>
              <a:t/>
            </a:r>
            <a:br>
              <a:rPr lang="es-CR" sz="2000" dirty="0"/>
            </a:br>
            <a:r>
              <a:rPr lang="es-CR" sz="2000" dirty="0"/>
              <a:t>Abuso </a:t>
            </a:r>
            <a:r>
              <a:rPr lang="es-CR" sz="2000" dirty="0" smtClean="0"/>
              <a:t>sexual: </a:t>
            </a:r>
            <a:r>
              <a:rPr lang="es-CR" sz="2400" dirty="0" smtClean="0"/>
              <a:t>2</a:t>
            </a:r>
          </a:p>
          <a:p>
            <a:endParaRPr lang="es-CR" sz="2400" dirty="0"/>
          </a:p>
          <a:p>
            <a:r>
              <a:rPr lang="es-CR" sz="2000" dirty="0"/>
              <a:t>Relaciones Impropias</a:t>
            </a:r>
            <a:r>
              <a:rPr lang="es-CR" sz="2000" dirty="0" smtClean="0"/>
              <a:t>: 3</a:t>
            </a:r>
            <a:endParaRPr lang="es-CR" sz="2000" dirty="0"/>
          </a:p>
          <a:p>
            <a:r>
              <a:rPr lang="es-CR" sz="2000" dirty="0"/>
              <a:t/>
            </a:r>
            <a:br>
              <a:rPr lang="es-CR" sz="2000" dirty="0"/>
            </a:br>
            <a:r>
              <a:rPr lang="es-CR" sz="2000" dirty="0"/>
              <a:t>Otras </a:t>
            </a:r>
            <a:r>
              <a:rPr lang="es-CR" sz="2000" dirty="0" smtClean="0"/>
              <a:t>causas: </a:t>
            </a:r>
            <a:r>
              <a:rPr lang="es-CR" sz="2400" dirty="0" smtClean="0"/>
              <a:t>2</a:t>
            </a:r>
            <a:endParaRPr lang="es-CR" sz="2400" dirty="0"/>
          </a:p>
        </p:txBody>
      </p:sp>
      <p:sp>
        <p:nvSpPr>
          <p:cNvPr id="8" name="CuadroTexto 7"/>
          <p:cNvSpPr txBox="1"/>
          <p:nvPr/>
        </p:nvSpPr>
        <p:spPr>
          <a:xfrm>
            <a:off x="5436096" y="3257828"/>
            <a:ext cx="3250704" cy="1323439"/>
          </a:xfrm>
          <a:prstGeom prst="rect">
            <a:avLst/>
          </a:prstGeom>
          <a:noFill/>
        </p:spPr>
        <p:txBody>
          <a:bodyPr wrap="square" rtlCol="0">
            <a:spAutoFit/>
          </a:bodyPr>
          <a:lstStyle/>
          <a:p>
            <a:r>
              <a:rPr lang="es-CR" sz="2000" dirty="0" smtClean="0"/>
              <a:t>Administrativos: </a:t>
            </a:r>
            <a:r>
              <a:rPr lang="es-CR" sz="2000" b="1" dirty="0" smtClean="0"/>
              <a:t>2</a:t>
            </a:r>
          </a:p>
          <a:p>
            <a:endParaRPr lang="es-CR" sz="2000" dirty="0" smtClean="0"/>
          </a:p>
          <a:p>
            <a:endParaRPr lang="es-CR" sz="2000" dirty="0"/>
          </a:p>
          <a:p>
            <a:r>
              <a:rPr lang="es-CR" sz="2000" dirty="0" smtClean="0"/>
              <a:t>Docentes: 1</a:t>
            </a:r>
            <a:r>
              <a:rPr lang="es-CR" sz="2000" b="1" dirty="0" smtClean="0"/>
              <a:t>5</a:t>
            </a:r>
            <a:endParaRPr lang="es-CR" sz="2000" b="1" dirty="0"/>
          </a:p>
        </p:txBody>
      </p:sp>
      <p:sp>
        <p:nvSpPr>
          <p:cNvPr id="2" name="CuadroTexto 1"/>
          <p:cNvSpPr txBox="1"/>
          <p:nvPr/>
        </p:nvSpPr>
        <p:spPr>
          <a:xfrm>
            <a:off x="3890025" y="2190631"/>
            <a:ext cx="1296144" cy="1015663"/>
          </a:xfrm>
          <a:prstGeom prst="rect">
            <a:avLst/>
          </a:prstGeom>
          <a:noFill/>
        </p:spPr>
        <p:txBody>
          <a:bodyPr wrap="square" rtlCol="0">
            <a:spAutoFit/>
          </a:bodyPr>
          <a:lstStyle/>
          <a:p>
            <a:pPr algn="ctr"/>
            <a:r>
              <a:rPr lang="es-CR" sz="6000" b="1" dirty="0" smtClean="0">
                <a:latin typeface="Arial" panose="020B0604020202020204" pitchFamily="34" charset="0"/>
                <a:cs typeface="Arial" panose="020B0604020202020204" pitchFamily="34" charset="0"/>
              </a:rPr>
              <a:t>17</a:t>
            </a:r>
            <a:endParaRPr lang="es-CR"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571836"/>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75162"/>
            <a:ext cx="8305800" cy="1143000"/>
          </a:xfrm>
        </p:spPr>
        <p:txBody>
          <a:bodyPr>
            <a:noAutofit/>
          </a:bodyPr>
          <a:lstStyle/>
          <a:p>
            <a:pPr algn="ctr"/>
            <a:r>
              <a:rPr lang="es-CR" sz="3600" dirty="0" smtClean="0"/>
              <a:t>INFORMES RENDIDOS ANTE LA DEFENSORIA DE LOS HABITANTES</a:t>
            </a:r>
            <a:r>
              <a:rPr lang="es-CR" sz="4000" dirty="0" smtClean="0"/>
              <a:t>.</a:t>
            </a:r>
            <a:endParaRPr lang="es-CR" sz="4000"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42</a:t>
            </a:fld>
            <a:endParaRPr lang="es-ES"/>
          </a:p>
        </p:txBody>
      </p:sp>
      <p:sp>
        <p:nvSpPr>
          <p:cNvPr id="6" name="CuadroTexto 5"/>
          <p:cNvSpPr txBox="1"/>
          <p:nvPr/>
        </p:nvSpPr>
        <p:spPr>
          <a:xfrm>
            <a:off x="2483768" y="3062211"/>
            <a:ext cx="4032448" cy="1569660"/>
          </a:xfrm>
          <a:prstGeom prst="rect">
            <a:avLst/>
          </a:prstGeom>
          <a:noFill/>
        </p:spPr>
        <p:txBody>
          <a:bodyPr wrap="square" rtlCol="0">
            <a:spAutoFit/>
          </a:bodyPr>
          <a:lstStyle/>
          <a:p>
            <a:pPr algn="ctr"/>
            <a:r>
              <a:rPr lang="es-CR" sz="3600" b="1" dirty="0" smtClean="0"/>
              <a:t>MAYO-AGOSTO</a:t>
            </a:r>
          </a:p>
          <a:p>
            <a:pPr algn="ctr"/>
            <a:r>
              <a:rPr lang="es-CR" sz="6000" dirty="0" smtClean="0">
                <a:latin typeface="+mj-lt"/>
              </a:rPr>
              <a:t>24</a:t>
            </a:r>
            <a:endParaRPr lang="es-CR" sz="6000" dirty="0">
              <a:latin typeface="+mj-lt"/>
            </a:endParaRPr>
          </a:p>
        </p:txBody>
      </p:sp>
    </p:spTree>
    <p:extLst>
      <p:ext uri="{BB962C8B-B14F-4D97-AF65-F5344CB8AC3E}">
        <p14:creationId xmlns:p14="http://schemas.microsoft.com/office/powerpoint/2010/main" val="372757296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43</a:t>
            </a:fld>
            <a:endParaRPr lang="es-ES"/>
          </a:p>
        </p:txBody>
      </p:sp>
      <p:sp>
        <p:nvSpPr>
          <p:cNvPr id="6" name="Título 1"/>
          <p:cNvSpPr>
            <a:spLocks noGrp="1"/>
          </p:cNvSpPr>
          <p:nvPr>
            <p:ph type="title"/>
          </p:nvPr>
        </p:nvSpPr>
        <p:spPr/>
        <p:txBody>
          <a:bodyPr>
            <a:noAutofit/>
          </a:bodyPr>
          <a:lstStyle/>
          <a:p>
            <a:pPr algn="ctr"/>
            <a:r>
              <a:rPr lang="es-CR" sz="3200" dirty="0" smtClean="0"/>
              <a:t>INFORMES RENDIDOS ANTE LA PROCURADURIA GENERAL DE LA REPUBLICA.</a:t>
            </a:r>
            <a:endParaRPr lang="es-CR" sz="3200" dirty="0"/>
          </a:p>
        </p:txBody>
      </p:sp>
      <p:sp>
        <p:nvSpPr>
          <p:cNvPr id="7" name="CuadroTexto 6"/>
          <p:cNvSpPr txBox="1"/>
          <p:nvPr/>
        </p:nvSpPr>
        <p:spPr>
          <a:xfrm>
            <a:off x="2483768" y="3062211"/>
            <a:ext cx="4032448" cy="1661993"/>
          </a:xfrm>
          <a:prstGeom prst="rect">
            <a:avLst/>
          </a:prstGeom>
          <a:noFill/>
        </p:spPr>
        <p:txBody>
          <a:bodyPr wrap="square" rtlCol="0">
            <a:spAutoFit/>
          </a:bodyPr>
          <a:lstStyle/>
          <a:p>
            <a:pPr algn="ctr"/>
            <a:r>
              <a:rPr lang="es-CR" sz="3600" b="1" dirty="0" smtClean="0"/>
              <a:t>MAYO-AGOSTO</a:t>
            </a:r>
          </a:p>
          <a:p>
            <a:pPr algn="ctr"/>
            <a:r>
              <a:rPr lang="es-CR" sz="6600" b="1" dirty="0" smtClean="0"/>
              <a:t>7</a:t>
            </a:r>
            <a:endParaRPr lang="es-CR" sz="6600" b="1" dirty="0"/>
          </a:p>
        </p:txBody>
      </p:sp>
    </p:spTree>
    <p:extLst>
      <p:ext uri="{BB962C8B-B14F-4D97-AF65-F5344CB8AC3E}">
        <p14:creationId xmlns:p14="http://schemas.microsoft.com/office/powerpoint/2010/main" val="1758992614"/>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683568" y="476672"/>
            <a:ext cx="1296144" cy="873290"/>
          </a:xfrm>
          <a:prstGeom prst="rect">
            <a:avLst/>
          </a:prstGeom>
        </p:spPr>
      </p:pic>
      <p:sp>
        <p:nvSpPr>
          <p:cNvPr id="9" name="Rectangle 3"/>
          <p:cNvSpPr>
            <a:spLocks noChangeArrowheads="1"/>
          </p:cNvSpPr>
          <p:nvPr/>
        </p:nvSpPr>
        <p:spPr bwMode="auto">
          <a:xfrm>
            <a:off x="1488231" y="6084244"/>
            <a:ext cx="968012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p>
        </p:txBody>
      </p:sp>
      <p:sp>
        <p:nvSpPr>
          <p:cNvPr id="2" name="Título 1"/>
          <p:cNvSpPr>
            <a:spLocks noGrp="1"/>
          </p:cNvSpPr>
          <p:nvPr>
            <p:ph type="title"/>
          </p:nvPr>
        </p:nvSpPr>
        <p:spPr>
          <a:xfrm>
            <a:off x="404020" y="1439640"/>
            <a:ext cx="7908676" cy="1143000"/>
          </a:xfrm>
        </p:spPr>
        <p:txBody>
          <a:bodyPr>
            <a:noAutofit/>
          </a:bodyPr>
          <a:lstStyle/>
          <a:p>
            <a:pPr algn="ctr"/>
            <a:r>
              <a:rPr lang="es-CR" sz="3200" dirty="0" smtClean="0"/>
              <a:t>MEDIDAS CAUTELARES:</a:t>
            </a:r>
            <a:endParaRPr lang="es-MX" sz="2800" dirty="0"/>
          </a:p>
        </p:txBody>
      </p:sp>
      <p:sp>
        <p:nvSpPr>
          <p:cNvPr id="10" name="Título 4"/>
          <p:cNvSpPr txBox="1">
            <a:spLocks/>
          </p:cNvSpPr>
          <p:nvPr/>
        </p:nvSpPr>
        <p:spPr>
          <a:xfrm>
            <a:off x="1187624" y="3527068"/>
            <a:ext cx="7280573" cy="1872208"/>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endParaRPr lang="es-MX" sz="1800" dirty="0"/>
          </a:p>
        </p:txBody>
      </p:sp>
      <p:sp>
        <p:nvSpPr>
          <p:cNvPr id="11" name="Título 1"/>
          <p:cNvSpPr txBox="1">
            <a:spLocks/>
          </p:cNvSpPr>
          <p:nvPr/>
        </p:nvSpPr>
        <p:spPr>
          <a:xfrm>
            <a:off x="559521" y="2270600"/>
            <a:ext cx="7908676" cy="1143000"/>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s-MX" sz="2400" dirty="0"/>
          </a:p>
        </p:txBody>
      </p:sp>
      <p:sp>
        <p:nvSpPr>
          <p:cNvPr id="12" name="Título 1"/>
          <p:cNvSpPr txBox="1">
            <a:spLocks/>
          </p:cNvSpPr>
          <p:nvPr/>
        </p:nvSpPr>
        <p:spPr>
          <a:xfrm>
            <a:off x="471805" y="3021659"/>
            <a:ext cx="7908676" cy="1143000"/>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sz="3200" dirty="0" smtClean="0"/>
              <a:t>REUBICACIONES. </a:t>
            </a:r>
            <a:endParaRPr lang="es-MX" sz="2800" dirty="0"/>
          </a:p>
        </p:txBody>
      </p:sp>
      <p:sp>
        <p:nvSpPr>
          <p:cNvPr id="4" name="CuadroTexto 3"/>
          <p:cNvSpPr txBox="1"/>
          <p:nvPr/>
        </p:nvSpPr>
        <p:spPr>
          <a:xfrm>
            <a:off x="3854302" y="2644159"/>
            <a:ext cx="1008112" cy="830997"/>
          </a:xfrm>
          <a:prstGeom prst="rect">
            <a:avLst/>
          </a:prstGeom>
          <a:noFill/>
        </p:spPr>
        <p:txBody>
          <a:bodyPr wrap="square" rtlCol="0">
            <a:spAutoFit/>
          </a:bodyPr>
          <a:lstStyle/>
          <a:p>
            <a:pPr algn="ctr"/>
            <a:r>
              <a:rPr lang="es-CR" sz="4800" b="1" dirty="0"/>
              <a:t>8</a:t>
            </a:r>
          </a:p>
        </p:txBody>
      </p:sp>
      <p:sp>
        <p:nvSpPr>
          <p:cNvPr id="5" name="CuadroTexto 4"/>
          <p:cNvSpPr txBox="1"/>
          <p:nvPr/>
        </p:nvSpPr>
        <p:spPr>
          <a:xfrm>
            <a:off x="3832063" y="4272285"/>
            <a:ext cx="1243993" cy="830997"/>
          </a:xfrm>
          <a:prstGeom prst="rect">
            <a:avLst/>
          </a:prstGeom>
          <a:noFill/>
        </p:spPr>
        <p:txBody>
          <a:bodyPr wrap="square" rtlCol="0">
            <a:spAutoFit/>
          </a:bodyPr>
          <a:lstStyle/>
          <a:p>
            <a:pPr algn="ctr"/>
            <a:r>
              <a:rPr lang="es-CR" sz="4800" b="1" dirty="0"/>
              <a:t>12</a:t>
            </a:r>
          </a:p>
        </p:txBody>
      </p:sp>
    </p:spTree>
    <p:extLst>
      <p:ext uri="{BB962C8B-B14F-4D97-AF65-F5344CB8AC3E}">
        <p14:creationId xmlns:p14="http://schemas.microsoft.com/office/powerpoint/2010/main" val="326569953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graphicFrame>
        <p:nvGraphicFramePr>
          <p:cNvPr id="3" name="Tabla 2"/>
          <p:cNvGraphicFramePr>
            <a:graphicFrameLocks noGrp="1"/>
          </p:cNvGraphicFramePr>
          <p:nvPr>
            <p:extLst>
              <p:ext uri="{D42A27DB-BD31-4B8C-83A1-F6EECF244321}">
                <p14:modId xmlns:p14="http://schemas.microsoft.com/office/powerpoint/2010/main" val="3209877484"/>
              </p:ext>
            </p:extLst>
          </p:nvPr>
        </p:nvGraphicFramePr>
        <p:xfrm>
          <a:off x="611560" y="1412776"/>
          <a:ext cx="7704856" cy="5015782"/>
        </p:xfrm>
        <a:graphic>
          <a:graphicData uri="http://schemas.openxmlformats.org/drawingml/2006/table">
            <a:tbl>
              <a:tblPr>
                <a:tableStyleId>{5C22544A-7EE6-4342-B048-85BDC9FD1C3A}</a:tableStyleId>
              </a:tblPr>
              <a:tblGrid>
                <a:gridCol w="5151904"/>
                <a:gridCol w="2552952"/>
              </a:tblGrid>
              <a:tr h="535552">
                <a:tc gridSpan="2">
                  <a:txBody>
                    <a:bodyPr/>
                    <a:lstStyle/>
                    <a:p>
                      <a:pPr algn="ctr" fontAlgn="b"/>
                      <a:r>
                        <a:rPr lang="es-CR" sz="1400" b="1" u="none" strike="noStrike" dirty="0">
                          <a:effectLst/>
                          <a:latin typeface="Bookman Old Style" panose="02050604050505020204" pitchFamily="18" charset="0"/>
                        </a:rPr>
                        <a:t> ACCIONES DE </a:t>
                      </a:r>
                      <a:r>
                        <a:rPr lang="es-CR" sz="1400" b="1" u="none" strike="noStrike" dirty="0" smtClean="0">
                          <a:effectLst/>
                          <a:latin typeface="Bookman Old Style" panose="02050604050505020204" pitchFamily="18" charset="0"/>
                        </a:rPr>
                        <a:t>PERSONAL</a:t>
                      </a:r>
                      <a:r>
                        <a:rPr lang="es-CR" sz="1400" b="1" u="none" strike="noStrike" baseline="0" dirty="0" smtClean="0">
                          <a:effectLst/>
                          <a:latin typeface="Bookman Old Style" panose="02050604050505020204" pitchFamily="18" charset="0"/>
                        </a:rPr>
                        <a:t> </a:t>
                      </a:r>
                      <a:r>
                        <a:rPr lang="es-CR" sz="1400" b="1" u="none" strike="noStrike" dirty="0" smtClean="0">
                          <a:effectLst/>
                          <a:latin typeface="Bookman Old Style" panose="02050604050505020204" pitchFamily="18" charset="0"/>
                        </a:rPr>
                        <a:t>DIGITADAS II </a:t>
                      </a:r>
                      <a:r>
                        <a:rPr lang="es-CR" sz="1400" b="1" u="none" strike="noStrike" dirty="0">
                          <a:effectLst/>
                          <a:latin typeface="Bookman Old Style" panose="02050604050505020204" pitchFamily="18" charset="0"/>
                        </a:rPr>
                        <a:t>CUATRIMESTRE</a:t>
                      </a:r>
                      <a:endParaRPr lang="es-CR" sz="1400" b="1" i="0" u="none" strike="noStrike" dirty="0">
                        <a:solidFill>
                          <a:srgbClr val="222B35"/>
                        </a:solidFill>
                        <a:effectLst/>
                        <a:latin typeface="Bookman Old Style" panose="02050604050505020204" pitchFamily="18" charset="0"/>
                      </a:endParaRPr>
                    </a:p>
                  </a:txBody>
                  <a:tcPr marL="9525" marR="9525" marT="9525" marB="0" anchor="ctr"/>
                </a:tc>
                <a:tc hMerge="1">
                  <a:txBody>
                    <a:bodyPr/>
                    <a:lstStyle/>
                    <a:p>
                      <a:endParaRPr lang="es-CR"/>
                    </a:p>
                  </a:txBody>
                  <a:tcPr/>
                </a:tc>
              </a:tr>
              <a:tr h="832600">
                <a:tc>
                  <a:txBody>
                    <a:bodyPr/>
                    <a:lstStyle/>
                    <a:p>
                      <a:pPr algn="ctr" fontAlgn="b"/>
                      <a:r>
                        <a:rPr lang="es-CR" sz="1200" u="none" strike="noStrike">
                          <a:effectLst/>
                          <a:latin typeface="Bookman Old Style" panose="02050604050505020204" pitchFamily="18" charset="0"/>
                        </a:rPr>
                        <a:t>TIPO DE MOVIMIENTO</a:t>
                      </a:r>
                      <a:endParaRPr lang="es-CR" sz="1200" b="1" i="0" u="none" strike="noStrike">
                        <a:solidFill>
                          <a:srgbClr val="222B35"/>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a:effectLst/>
                          <a:latin typeface="Bookman Old Style" panose="02050604050505020204" pitchFamily="18" charset="0"/>
                        </a:rPr>
                        <a:t>CANTIDAD</a:t>
                      </a:r>
                      <a:endParaRPr lang="es-CR" sz="1200" b="1" i="0" u="none" strike="noStrike">
                        <a:solidFill>
                          <a:srgbClr val="222B35"/>
                        </a:solidFill>
                        <a:effectLst/>
                        <a:latin typeface="Bookman Old Style" panose="02050604050505020204" pitchFamily="18" charset="0"/>
                      </a:endParaRPr>
                    </a:p>
                  </a:txBody>
                  <a:tcPr marL="9525" marR="9525" marT="9525" marB="0" anchor="ctr"/>
                </a:tc>
              </a:tr>
              <a:tr h="353323">
                <a:tc>
                  <a:txBody>
                    <a:bodyPr/>
                    <a:lstStyle/>
                    <a:p>
                      <a:pPr algn="l" fontAlgn="b"/>
                      <a:r>
                        <a:rPr lang="es-CR" sz="1200" u="none" strike="noStrike" dirty="0">
                          <a:effectLst/>
                          <a:latin typeface="Bookman Old Style" panose="02050604050505020204" pitchFamily="18" charset="0"/>
                        </a:rPr>
                        <a:t>Suspensión Temporal Con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42187">
                <a:tc>
                  <a:txBody>
                    <a:bodyPr/>
                    <a:lstStyle/>
                    <a:p>
                      <a:pPr algn="l" fontAlgn="b"/>
                      <a:r>
                        <a:rPr lang="es-CR" sz="1200" u="none" strike="noStrike" dirty="0">
                          <a:effectLst/>
                          <a:latin typeface="Bookman Old Style" panose="02050604050505020204" pitchFamily="18" charset="0"/>
                        </a:rPr>
                        <a:t>Suspensión Temporal Sin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31</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598320">
                <a:tc>
                  <a:txBody>
                    <a:bodyPr/>
                    <a:lstStyle/>
                    <a:p>
                      <a:pPr algn="l" fontAlgn="b"/>
                      <a:r>
                        <a:rPr lang="es-CR" sz="1200" u="none" strike="noStrike" dirty="0">
                          <a:effectLst/>
                          <a:latin typeface="Bookman Old Style" panose="02050604050505020204" pitchFamily="18" charset="0"/>
                        </a:rPr>
                        <a:t>Interrupción de la Contraprestación Salarial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10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18902">
                <a:tc>
                  <a:txBody>
                    <a:bodyPr/>
                    <a:lstStyle/>
                    <a:p>
                      <a:pPr algn="l" fontAlgn="b"/>
                      <a:r>
                        <a:rPr lang="es-CR" sz="1200" u="none" strike="noStrike" dirty="0">
                          <a:effectLst/>
                          <a:latin typeface="Bookman Old Style" panose="02050604050505020204" pitchFamily="18" charset="0"/>
                        </a:rPr>
                        <a:t>Despidos sin Responsabilidad Patronal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37</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18902">
                <a:tc>
                  <a:txBody>
                    <a:bodyPr/>
                    <a:lstStyle/>
                    <a:p>
                      <a:pPr algn="l" fontAlgn="b"/>
                      <a:r>
                        <a:rPr lang="es-CR" sz="1200" u="none" strike="noStrike" dirty="0">
                          <a:effectLst/>
                          <a:latin typeface="Bookman Old Style" panose="02050604050505020204" pitchFamily="18" charset="0"/>
                        </a:rPr>
                        <a:t>Cese de nombramiento Interino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40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18902">
                <a:tc>
                  <a:txBody>
                    <a:bodyPr/>
                    <a:lstStyle/>
                    <a:p>
                      <a:pPr algn="l" fontAlgn="b"/>
                      <a:r>
                        <a:rPr lang="es-CR" sz="1200" u="none" strike="noStrike" dirty="0">
                          <a:effectLst/>
                          <a:latin typeface="Bookman Old Style" panose="02050604050505020204" pitchFamily="18" charset="0"/>
                        </a:rPr>
                        <a:t>Reubicación por la Ley Nº 8720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2</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18902">
                <a:tc>
                  <a:txBody>
                    <a:bodyPr/>
                    <a:lstStyle/>
                    <a:p>
                      <a:pPr algn="l" fontAlgn="b"/>
                      <a:r>
                        <a:rPr lang="es-CR" sz="1200" u="none" strike="noStrike" dirty="0">
                          <a:effectLst/>
                          <a:latin typeface="Bookman Old Style" panose="02050604050505020204" pitchFamily="18" charset="0"/>
                        </a:rPr>
                        <a:t>Reubicación por Asuntos Disciplinarios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24</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18902">
                <a:tc>
                  <a:txBody>
                    <a:bodyPr/>
                    <a:lstStyle/>
                    <a:p>
                      <a:pPr algn="l" fontAlgn="b"/>
                      <a:r>
                        <a:rPr lang="es-CR" sz="1200" u="none" strike="noStrike" dirty="0">
                          <a:effectLst/>
                          <a:latin typeface="Bookman Old Style" panose="02050604050505020204" pitchFamily="18" charset="0"/>
                        </a:rPr>
                        <a:t>Reubicación por Conflicto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34088">
                <a:tc>
                  <a:txBody>
                    <a:bodyPr/>
                    <a:lstStyle/>
                    <a:p>
                      <a:pPr algn="ctr" fontAlgn="ctr"/>
                      <a:r>
                        <a:rPr lang="es-CR" sz="1200" u="none" strike="noStrike" dirty="0">
                          <a:effectLst/>
                          <a:latin typeface="Bookman Old Style" panose="02050604050505020204" pitchFamily="18" charset="0"/>
                        </a:rPr>
                        <a:t>Total</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147</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r>
              <a:tr h="425202">
                <a:tc>
                  <a:txBody>
                    <a:bodyPr/>
                    <a:lstStyle/>
                    <a:p>
                      <a:pPr algn="l" fontAlgn="b"/>
                      <a:r>
                        <a:rPr lang="es-CR" sz="1200" u="none" strike="noStrike" dirty="0">
                          <a:effectLst/>
                          <a:latin typeface="Bookman Old Style" panose="02050604050505020204" pitchFamily="18" charset="0"/>
                        </a:rPr>
                        <a:t>Total Solicitud de Reinstalaciones </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7</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bl>
          </a:graphicData>
        </a:graphic>
      </p:graphicFrame>
    </p:spTree>
    <p:extLst>
      <p:ext uri="{BB962C8B-B14F-4D97-AF65-F5344CB8AC3E}">
        <p14:creationId xmlns:p14="http://schemas.microsoft.com/office/powerpoint/2010/main" val="4064294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graphicFrame>
        <p:nvGraphicFramePr>
          <p:cNvPr id="3" name="Tabla 2"/>
          <p:cNvGraphicFramePr>
            <a:graphicFrameLocks noGrp="1"/>
          </p:cNvGraphicFramePr>
          <p:nvPr>
            <p:extLst>
              <p:ext uri="{D42A27DB-BD31-4B8C-83A1-F6EECF244321}">
                <p14:modId xmlns:p14="http://schemas.microsoft.com/office/powerpoint/2010/main" val="1577621075"/>
              </p:ext>
            </p:extLst>
          </p:nvPr>
        </p:nvGraphicFramePr>
        <p:xfrm>
          <a:off x="616318" y="2132856"/>
          <a:ext cx="7704856" cy="2252001"/>
        </p:xfrm>
        <a:graphic>
          <a:graphicData uri="http://schemas.openxmlformats.org/drawingml/2006/table">
            <a:tbl>
              <a:tblPr>
                <a:tableStyleId>{5C22544A-7EE6-4342-B048-85BDC9FD1C3A}</a:tableStyleId>
              </a:tblPr>
              <a:tblGrid>
                <a:gridCol w="5151904"/>
                <a:gridCol w="2552952"/>
              </a:tblGrid>
              <a:tr h="552555">
                <a:tc gridSpan="2">
                  <a:txBody>
                    <a:bodyPr/>
                    <a:lstStyle/>
                    <a:p>
                      <a:pPr algn="ctr" fontAlgn="b"/>
                      <a:r>
                        <a:rPr lang="es-CR" sz="1400" b="1" u="none" strike="noStrike" baseline="0" dirty="0" smtClean="0">
                          <a:effectLst/>
                          <a:latin typeface="Bookman Old Style" panose="02050604050505020204" pitchFamily="18" charset="0"/>
                        </a:rPr>
                        <a:t>Jose Ángel Rovira Ugarte</a:t>
                      </a:r>
                      <a:endParaRPr lang="es-CR" sz="1400" b="1" i="0" u="none" strike="noStrike" dirty="0">
                        <a:solidFill>
                          <a:srgbClr val="222B35"/>
                        </a:solidFill>
                        <a:effectLst/>
                        <a:latin typeface="Bookman Old Style" panose="02050604050505020204" pitchFamily="18" charset="0"/>
                      </a:endParaRPr>
                    </a:p>
                  </a:txBody>
                  <a:tcPr marL="9525" marR="9525" marT="9525" marB="0" anchor="ctr"/>
                </a:tc>
                <a:tc hMerge="1">
                  <a:txBody>
                    <a:bodyPr/>
                    <a:lstStyle/>
                    <a:p>
                      <a:endParaRPr lang="es-CR"/>
                    </a:p>
                  </a:txBody>
                  <a:tcPr/>
                </a:tc>
              </a:tr>
              <a:tr h="364540">
                <a:tc>
                  <a:txBody>
                    <a:bodyPr/>
                    <a:lstStyle/>
                    <a:p>
                      <a:pPr algn="ctr" fontAlgn="b"/>
                      <a:endParaRPr lang="es-CR" sz="1200" b="1" i="0" u="none" strike="noStrike" dirty="0">
                        <a:solidFill>
                          <a:srgbClr val="222B35"/>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CANTIDAD</a:t>
                      </a:r>
                      <a:endParaRPr lang="es-CR" sz="1200" b="1" i="0" u="none" strike="noStrike" dirty="0">
                        <a:solidFill>
                          <a:srgbClr val="222B35"/>
                        </a:solidFill>
                        <a:effectLst/>
                        <a:latin typeface="Bookman Old Style" panose="02050604050505020204" pitchFamily="18" charset="0"/>
                      </a:endParaRPr>
                    </a:p>
                  </a:txBody>
                  <a:tcPr marL="9525" marR="9525" marT="9525" marB="0" anchor="ctr"/>
                </a:tc>
              </a:tr>
              <a:tr h="364540">
                <a:tc>
                  <a:txBody>
                    <a:bodyPr/>
                    <a:lstStyle/>
                    <a:p>
                      <a:pPr algn="l" fontAlgn="b"/>
                      <a:r>
                        <a:rPr lang="es-CR" sz="1200" u="none" strike="noStrike" dirty="0" smtClean="0">
                          <a:effectLst/>
                          <a:latin typeface="Bookman Old Style" panose="02050604050505020204" pitchFamily="18" charset="0"/>
                        </a:rPr>
                        <a:t>Solicitudes presentadas –del 06 de agosto al 31</a:t>
                      </a:r>
                      <a:r>
                        <a:rPr lang="es-CR" sz="1200" u="none" strike="noStrike" baseline="0" dirty="0" smtClean="0">
                          <a:effectLst/>
                          <a:latin typeface="Bookman Old Style" panose="02050604050505020204" pitchFamily="18" charset="0"/>
                        </a:rPr>
                        <a:t> de </a:t>
                      </a:r>
                      <a:r>
                        <a:rPr lang="es-CR" sz="1200" u="none" strike="noStrike" baseline="0" smtClean="0">
                          <a:effectLst/>
                          <a:latin typeface="Bookman Old Style" panose="02050604050505020204" pitchFamily="18" charset="0"/>
                        </a:rPr>
                        <a:t>agosto </a:t>
                      </a:r>
                      <a:r>
                        <a:rPr lang="es-CR" sz="1200" u="none" strike="noStrike" baseline="0" smtClean="0">
                          <a:effectLst/>
                          <a:latin typeface="Bookman Old Style" panose="02050604050505020204" pitchFamily="18" charset="0"/>
                        </a:rPr>
                        <a:t>-</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smtClean="0">
                          <a:effectLst/>
                          <a:latin typeface="Bookman Old Style" panose="02050604050505020204" pitchFamily="18" charset="0"/>
                        </a:rPr>
                        <a:t>165</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53050">
                <a:tc>
                  <a:txBody>
                    <a:bodyPr/>
                    <a:lstStyle/>
                    <a:p>
                      <a:pPr algn="l" fontAlgn="b"/>
                      <a:r>
                        <a:rPr lang="es-CR" sz="1200" u="none" strike="noStrike" dirty="0" smtClean="0">
                          <a:effectLst/>
                          <a:latin typeface="Bookman Old Style" panose="02050604050505020204" pitchFamily="18" charset="0"/>
                        </a:rPr>
                        <a:t>Oficios generados en</a:t>
                      </a:r>
                      <a:r>
                        <a:rPr lang="es-CR" sz="1200" u="none" strike="noStrike" baseline="0" dirty="0" smtClean="0">
                          <a:effectLst/>
                          <a:latin typeface="Bookman Old Style" panose="02050604050505020204" pitchFamily="18" charset="0"/>
                        </a:rPr>
                        <a:t> respuesta </a:t>
                      </a:r>
                      <a:r>
                        <a:rPr lang="es-CR" sz="1200" u="none" strike="noStrike" baseline="0" dirty="0" smtClean="0">
                          <a:effectLst/>
                          <a:latin typeface="Bookman Old Style" panose="02050604050505020204" pitchFamily="18" charset="0"/>
                        </a:rPr>
                        <a:t>y su respectiva notificación </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b="0" i="0" u="none" strike="noStrike" dirty="0" smtClean="0">
                          <a:solidFill>
                            <a:schemeClr val="dk1"/>
                          </a:solidFill>
                          <a:effectLst/>
                          <a:latin typeface="Bookman Old Style" panose="02050604050505020204" pitchFamily="18" charset="0"/>
                        </a:rPr>
                        <a:t>165</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617316">
                <a:tc>
                  <a:txBody>
                    <a:bodyPr/>
                    <a:lstStyle/>
                    <a:p>
                      <a:pPr algn="l" fontAlgn="b"/>
                      <a:r>
                        <a:rPr lang="es-CR" sz="1200" u="none" strike="noStrike" dirty="0" smtClean="0">
                          <a:effectLst/>
                          <a:latin typeface="Bookman Old Style" panose="02050604050505020204" pitchFamily="18" charset="0"/>
                        </a:rPr>
                        <a:t>Amparos </a:t>
                      </a:r>
                      <a:r>
                        <a:rPr lang="es-CR" sz="1200" u="none" strike="noStrike" dirty="0" smtClean="0">
                          <a:effectLst/>
                          <a:latin typeface="Bookman Old Style" panose="02050604050505020204" pitchFamily="18" charset="0"/>
                        </a:rPr>
                        <a:t>interpuestos y su respectivo</a:t>
                      </a:r>
                      <a:r>
                        <a:rPr lang="es-CR" sz="1200" u="none" strike="noStrike" baseline="0" dirty="0" smtClean="0">
                          <a:effectLst/>
                          <a:latin typeface="Bookman Old Style" panose="02050604050505020204" pitchFamily="18" charset="0"/>
                        </a:rPr>
                        <a:t> Informe a la Sala Constitucional </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b="0" i="0" u="none" strike="noStrike" dirty="0" smtClean="0">
                          <a:solidFill>
                            <a:schemeClr val="dk1"/>
                          </a:solidFill>
                          <a:effectLst/>
                          <a:latin typeface="Bookman Old Style" panose="02050604050505020204" pitchFamily="18" charset="0"/>
                        </a:rPr>
                        <a:t>4</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bl>
          </a:graphicData>
        </a:graphic>
      </p:graphicFrame>
    </p:spTree>
    <p:extLst>
      <p:ext uri="{BB962C8B-B14F-4D97-AF65-F5344CB8AC3E}">
        <p14:creationId xmlns:p14="http://schemas.microsoft.com/office/powerpoint/2010/main" val="2575944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Procedimientos Administrativos</a:t>
            </a:r>
            <a:endPar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a:t>
            </a: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CUATRIMESTRE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endPar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7</a:t>
            </a:fld>
            <a:endParaRPr lang="es-ES" dirty="0"/>
          </a:p>
        </p:txBody>
      </p:sp>
    </p:spTree>
    <p:extLst>
      <p:ext uri="{BB962C8B-B14F-4D97-AF65-F5344CB8AC3E}">
        <p14:creationId xmlns:p14="http://schemas.microsoft.com/office/powerpoint/2010/main" val="4036963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2457" y="1436974"/>
            <a:ext cx="8305800" cy="708688"/>
          </a:xfrm>
        </p:spPr>
        <p:txBody>
          <a:bodyPr>
            <a:normAutofit fontScale="90000"/>
          </a:bodyPr>
          <a:lstStyle/>
          <a:p>
            <a:pPr algn="ctr"/>
            <a:r>
              <a:rPr lang="es-ES" sz="3200" b="1" dirty="0">
                <a:latin typeface="Bookman Old Style" panose="02050604050505020204" pitchFamily="18" charset="0"/>
              </a:rPr>
              <a:t>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100" b="1" u="sng" dirty="0">
                <a:latin typeface="Bookman Old Style" panose="02050604050505020204" pitchFamily="18" charset="0"/>
                <a:cs typeface="Arial" panose="020B0604020202020204" pitchFamily="34" charset="0"/>
              </a:rPr>
              <a:t>Logros obtenidos en el 2021</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683568" y="2492896"/>
            <a:ext cx="8003231" cy="2862322"/>
          </a:xfrm>
          <a:prstGeom prst="rect">
            <a:avLst/>
          </a:prstGeom>
        </p:spPr>
        <p:txBody>
          <a:bodyPr wrap="square">
            <a:spAutoFit/>
          </a:bodyPr>
          <a:lstStyle/>
          <a:p>
            <a:r>
              <a:rPr lang="es-ES" dirty="0" smtClean="0">
                <a:latin typeface="Bookman Old Style" panose="02050604050505020204" pitchFamily="18" charset="0"/>
              </a:rPr>
              <a:t>* Mantener la tramitación de los procedimientos al día, a pesar de la suspensión  	decretada el año pasado por motivo del COVID</a:t>
            </a:r>
            <a:r>
              <a:rPr lang="es-ES" dirty="0">
                <a:latin typeface="Bookman Old Style" panose="02050604050505020204" pitchFamily="18" charset="0"/>
              </a:rPr>
              <a:t>.</a:t>
            </a:r>
            <a:endParaRPr lang="es-ES" dirty="0" smtClean="0">
              <a:latin typeface="Bookman Old Style" panose="02050604050505020204" pitchFamily="18" charset="0"/>
            </a:endParaRPr>
          </a:p>
          <a:p>
            <a:endParaRPr lang="es-ES" dirty="0" smtClean="0">
              <a:latin typeface="Bookman Old Style" panose="02050604050505020204" pitchFamily="18" charset="0"/>
            </a:endParaRPr>
          </a:p>
          <a:p>
            <a:r>
              <a:rPr lang="es-ES" dirty="0" smtClean="0">
                <a:latin typeface="Bookman Old Style" panose="02050604050505020204" pitchFamily="18" charset="0"/>
              </a:rPr>
              <a:t>* Unificación de criterios procedimentales respecto a temas variados; tales como: recursos, prescripción, valoración de la prueba, etcétera.</a:t>
            </a:r>
          </a:p>
          <a:p>
            <a:r>
              <a:rPr lang="es-ES" dirty="0" smtClean="0">
                <a:latin typeface="Bookman Old Style" panose="02050604050505020204" pitchFamily="18" charset="0"/>
              </a:rPr>
              <a:t>  </a:t>
            </a:r>
          </a:p>
          <a:p>
            <a:r>
              <a:rPr lang="es-ES" dirty="0" smtClean="0">
                <a:latin typeface="Bookman Old Style" panose="02050604050505020204" pitchFamily="18" charset="0"/>
              </a:rPr>
              <a:t>* Lograr un ambiente de cooperación, empatía y solidaridad entre las asesoras, 	permitiendo un desarrollo funcional apropiado para la consecución de 	las metas establecidas en el plan operativo  </a:t>
            </a:r>
            <a:endParaRPr lang="es-ES" dirty="0">
              <a:latin typeface="Bookman Old Style" panose="02050604050505020204" pitchFamily="18" charset="0"/>
            </a:endParaRPr>
          </a:p>
          <a:p>
            <a:endParaRPr lang="es-ES" dirty="0">
              <a:latin typeface="Bookman Old Style" panose="02050604050505020204" pitchFamily="18"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latin typeface="Bookman Old Style" panose="02050604050505020204" pitchFamily="18" charset="0"/>
              </a:rPr>
              <a:t>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200" b="1" dirty="0">
                <a:latin typeface="Bookman Old Style" panose="02050604050505020204" pitchFamily="18" charset="0"/>
              </a:rPr>
              <a:t/>
            </a:r>
            <a:br>
              <a:rPr lang="es-ES" sz="3200" b="1" dirty="0">
                <a:latin typeface="Bookman Old Style" panose="02050604050505020204" pitchFamily="18" charset="0"/>
              </a:rPr>
            </a:br>
            <a:r>
              <a:rPr lang="es-ES" sz="3100" b="1" u="sng" dirty="0">
                <a:latin typeface="Bookman Old Style" panose="02050604050505020204" pitchFamily="18" charset="0"/>
                <a:cs typeface="Arial" panose="020B0604020202020204" pitchFamily="34" charset="0"/>
              </a:rPr>
              <a:t>Cantidad de Resoluciones dictadas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798749644"/>
              </p:ext>
            </p:extLst>
          </p:nvPr>
        </p:nvGraphicFramePr>
        <p:xfrm>
          <a:off x="251520" y="1513041"/>
          <a:ext cx="8712967" cy="5008630"/>
        </p:xfrm>
        <a:graphic>
          <a:graphicData uri="http://schemas.openxmlformats.org/drawingml/2006/table">
            <a:tbl>
              <a:tblPr firstRow="1" bandRow="1">
                <a:tableStyleId>{5C22544A-7EE6-4342-B048-85BDC9FD1C3A}</a:tableStyleId>
              </a:tblPr>
              <a:tblGrid>
                <a:gridCol w="1568836">
                  <a:extLst>
                    <a:ext uri="{9D8B030D-6E8A-4147-A177-3AD203B41FA5}">
                      <a16:colId xmlns="" xmlns:a16="http://schemas.microsoft.com/office/drawing/2014/main" val="20000"/>
                    </a:ext>
                  </a:extLst>
                </a:gridCol>
                <a:gridCol w="66341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1188131">
                  <a:extLst>
                    <a:ext uri="{9D8B030D-6E8A-4147-A177-3AD203B41FA5}">
                      <a16:colId xmlns="" xmlns:a16="http://schemas.microsoft.com/office/drawing/2014/main" val="20003"/>
                    </a:ext>
                  </a:extLst>
                </a:gridCol>
                <a:gridCol w="1089121">
                  <a:extLst>
                    <a:ext uri="{9D8B030D-6E8A-4147-A177-3AD203B41FA5}">
                      <a16:colId xmlns="" xmlns:a16="http://schemas.microsoft.com/office/drawing/2014/main" val="20004"/>
                    </a:ext>
                  </a:extLst>
                </a:gridCol>
                <a:gridCol w="1035116">
                  <a:extLst>
                    <a:ext uri="{9D8B030D-6E8A-4147-A177-3AD203B41FA5}">
                      <a16:colId xmlns="" xmlns:a16="http://schemas.microsoft.com/office/drawing/2014/main" val="20005"/>
                    </a:ext>
                  </a:extLst>
                </a:gridCol>
                <a:gridCol w="1280017">
                  <a:extLst>
                    <a:ext uri="{9D8B030D-6E8A-4147-A177-3AD203B41FA5}">
                      <a16:colId xmlns="" xmlns:a16="http://schemas.microsoft.com/office/drawing/2014/main" val="20006"/>
                    </a:ext>
                  </a:extLst>
                </a:gridCol>
                <a:gridCol w="952230">
                  <a:extLst>
                    <a:ext uri="{9D8B030D-6E8A-4147-A177-3AD203B41FA5}">
                      <a16:colId xmlns="" xmlns:a16="http://schemas.microsoft.com/office/drawing/2014/main" val="20007"/>
                    </a:ext>
                  </a:extLst>
                </a:gridCol>
              </a:tblGrid>
              <a:tr h="565148">
                <a:tc>
                  <a:txBody>
                    <a:bodyPr/>
                    <a:lstStyle/>
                    <a:p>
                      <a:pPr algn="ctr"/>
                      <a:r>
                        <a:rPr lang="es-ES" sz="1200" dirty="0">
                          <a:latin typeface="Bookman Old Style" panose="02050604050505020204" pitchFamily="18" charset="0"/>
                        </a:rPr>
                        <a:t>Tipo de Falta </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Ceses</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Despidos</a:t>
                      </a:r>
                      <a:endParaRPr lang="es-CR" sz="1200" dirty="0">
                        <a:latin typeface="Bookman Old Style" panose="020506040505050202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ookman Old Style" panose="02050604050505020204" pitchFamily="18" charset="0"/>
                        </a:rPr>
                        <a:t>Absolutorias</a:t>
                      </a:r>
                      <a:endParaRPr lang="es-CR" sz="1200" dirty="0">
                        <a:latin typeface="Bookman Old Style" panose="02050604050505020204" pitchFamily="18" charset="0"/>
                      </a:endParaRPr>
                    </a:p>
                    <a:p>
                      <a:pPr algn="ctr"/>
                      <a:endParaRPr lang="es-CR" sz="1200" dirty="0">
                        <a:latin typeface="Bookman Old Style" panose="020506040505050202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ookman Old Style" panose="02050604050505020204" pitchFamily="18" charset="0"/>
                        </a:rPr>
                        <a:t>Archivo Falta</a:t>
                      </a:r>
                      <a:r>
                        <a:rPr lang="es-ES" sz="1200" baseline="0" dirty="0">
                          <a:latin typeface="Bookman Old Style" panose="02050604050505020204" pitchFamily="18" charset="0"/>
                        </a:rPr>
                        <a:t> mérito</a:t>
                      </a:r>
                      <a:endParaRPr lang="es-CR" sz="1200" dirty="0">
                        <a:latin typeface="Bookman Old Style" panose="02050604050505020204" pitchFamily="18" charset="0"/>
                      </a:endParaRPr>
                    </a:p>
                    <a:p>
                      <a:pPr algn="ctr"/>
                      <a:endParaRPr lang="es-CR" sz="1200" dirty="0">
                        <a:latin typeface="Bookman Old Style" panose="020506040505050202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ookman Old Style" panose="02050604050505020204" pitchFamily="18" charset="0"/>
                        </a:rPr>
                        <a:t>Sanciones</a:t>
                      </a:r>
                      <a:endParaRPr lang="es-CR" sz="1200" dirty="0">
                        <a:latin typeface="Bookman Old Style" panose="02050604050505020204" pitchFamily="18" charset="0"/>
                      </a:endParaRPr>
                    </a:p>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Remisión</a:t>
                      </a:r>
                      <a:r>
                        <a:rPr lang="es-ES" sz="1200" baseline="0" dirty="0">
                          <a:latin typeface="Bookman Old Style" panose="02050604050505020204" pitchFamily="18" charset="0"/>
                        </a:rPr>
                        <a:t> a jefatura c/explicación </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TOTAL</a:t>
                      </a:r>
                      <a:r>
                        <a:rPr lang="es-ES" sz="1200" baseline="0" dirty="0">
                          <a:latin typeface="Bookman Old Style" panose="02050604050505020204" pitchFamily="18" charset="0"/>
                        </a:rPr>
                        <a:t>  TRAMITA-DOS</a:t>
                      </a:r>
                      <a:endParaRPr lang="es-CR" sz="1200" dirty="0">
                        <a:latin typeface="Bookman Old Style" panose="02050604050505020204" pitchFamily="18" charset="0"/>
                      </a:endParaRPr>
                    </a:p>
                  </a:txBody>
                  <a:tcPr anchor="ctr"/>
                </a:tc>
                <a:extLst>
                  <a:ext uri="{0D108BD9-81ED-4DB2-BD59-A6C34878D82A}">
                    <a16:rowId xmlns="" xmlns:a16="http://schemas.microsoft.com/office/drawing/2014/main" val="10000"/>
                  </a:ext>
                </a:extLst>
              </a:tr>
              <a:tr h="403620">
                <a:tc>
                  <a:txBody>
                    <a:bodyPr/>
                    <a:lstStyle/>
                    <a:p>
                      <a:pPr algn="ctr"/>
                      <a:r>
                        <a:rPr lang="es-ES" sz="1200" dirty="0">
                          <a:latin typeface="Bookman Old Style" panose="02050604050505020204" pitchFamily="18" charset="0"/>
                        </a:rPr>
                        <a:t>Incumplimiento de Deberes</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2</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3</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10</a:t>
                      </a:r>
                      <a:endParaRPr lang="es-CR" sz="1200" dirty="0">
                        <a:latin typeface="Bookman Old Style" panose="02050604050505020204" pitchFamily="18" charset="0"/>
                      </a:endParaRPr>
                    </a:p>
                  </a:txBody>
                  <a:tcPr anchor="ctr"/>
                </a:tc>
                <a:extLst>
                  <a:ext uri="{0D108BD9-81ED-4DB2-BD59-A6C34878D82A}">
                    <a16:rowId xmlns="" xmlns:a16="http://schemas.microsoft.com/office/drawing/2014/main" val="10001"/>
                  </a:ext>
                </a:extLst>
              </a:tr>
              <a:tr h="690737">
                <a:tc>
                  <a:txBody>
                    <a:bodyPr/>
                    <a:lstStyle/>
                    <a:p>
                      <a:pPr algn="ctr"/>
                      <a:r>
                        <a:rPr lang="es-ES" sz="1200" dirty="0">
                          <a:latin typeface="Bookman Old Style" panose="02050604050505020204" pitchFamily="18" charset="0"/>
                        </a:rPr>
                        <a:t>Agresión física,</a:t>
                      </a:r>
                      <a:r>
                        <a:rPr lang="es-ES" sz="1200" baseline="0" dirty="0">
                          <a:latin typeface="Bookman Old Style" panose="02050604050505020204" pitchFamily="18" charset="0"/>
                        </a:rPr>
                        <a:t> psicológica y verbal contra menores de edad</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2</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4</a:t>
                      </a:r>
                      <a:endParaRPr lang="es-CR" sz="1200" dirty="0">
                        <a:latin typeface="Bookman Old Style" panose="02050604050505020204" pitchFamily="18" charset="0"/>
                      </a:endParaRPr>
                    </a:p>
                  </a:txBody>
                  <a:tcPr anchor="ctr"/>
                </a:tc>
                <a:extLst>
                  <a:ext uri="{0D108BD9-81ED-4DB2-BD59-A6C34878D82A}">
                    <a16:rowId xmlns="" xmlns:a16="http://schemas.microsoft.com/office/drawing/2014/main" val="10002"/>
                  </a:ext>
                </a:extLst>
              </a:tr>
              <a:tr h="816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ookman Old Style" panose="02050604050505020204" pitchFamily="18" charset="0"/>
                        </a:rPr>
                        <a:t>Agresión física,</a:t>
                      </a:r>
                      <a:r>
                        <a:rPr lang="es-ES" sz="1200" baseline="0" dirty="0">
                          <a:latin typeface="Bookman Old Style" panose="02050604050505020204" pitchFamily="18" charset="0"/>
                        </a:rPr>
                        <a:t> psicológica y verbal contra mayores de edad</a:t>
                      </a:r>
                      <a:endParaRPr lang="es-CR" sz="1200" dirty="0">
                        <a:latin typeface="Bookman Old Style" panose="02050604050505020204" pitchFamily="18" charset="0"/>
                      </a:endParaRPr>
                    </a:p>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extLst>
                  <a:ext uri="{0D108BD9-81ED-4DB2-BD59-A6C34878D82A}">
                    <a16:rowId xmlns="" xmlns:a16="http://schemas.microsoft.com/office/drawing/2014/main" val="10003"/>
                  </a:ext>
                </a:extLst>
              </a:tr>
              <a:tr h="580990">
                <a:tc>
                  <a:txBody>
                    <a:bodyPr/>
                    <a:lstStyle/>
                    <a:p>
                      <a:pPr algn="ctr"/>
                      <a:r>
                        <a:rPr lang="es-ES" sz="1200" dirty="0">
                          <a:latin typeface="Bookman Old Style" panose="02050604050505020204" pitchFamily="18" charset="0"/>
                        </a:rPr>
                        <a:t>Malversación de fondos</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CR" sz="1200" dirty="0">
                          <a:latin typeface="Bookman Old Style" panose="02050604050505020204" pitchFamily="18" charset="0"/>
                        </a:rPr>
                        <a:t>1</a:t>
                      </a:r>
                    </a:p>
                  </a:txBody>
                  <a:tcPr anchor="ctr"/>
                </a:tc>
                <a:extLst>
                  <a:ext uri="{0D108BD9-81ED-4DB2-BD59-A6C34878D82A}">
                    <a16:rowId xmlns="" xmlns:a16="http://schemas.microsoft.com/office/drawing/2014/main" val="10004"/>
                  </a:ext>
                </a:extLst>
              </a:tr>
              <a:tr h="659340">
                <a:tc>
                  <a:txBody>
                    <a:bodyPr/>
                    <a:lstStyle/>
                    <a:p>
                      <a:pPr algn="ctr"/>
                      <a:r>
                        <a:rPr lang="es-ES" sz="1200" dirty="0">
                          <a:latin typeface="Bookman Old Style" panose="02050604050505020204" pitchFamily="18" charset="0"/>
                        </a:rPr>
                        <a:t>Falta</a:t>
                      </a:r>
                      <a:r>
                        <a:rPr lang="es-ES" sz="1200" baseline="0" dirty="0">
                          <a:latin typeface="Bookman Old Style" panose="02050604050505020204" pitchFamily="18" charset="0"/>
                        </a:rPr>
                        <a:t> de control interno</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1</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ES" sz="1200" dirty="0">
                          <a:latin typeface="Bookman Old Style" panose="02050604050505020204" pitchFamily="18" charset="0"/>
                        </a:rPr>
                        <a:t>2</a:t>
                      </a:r>
                    </a:p>
                    <a:p>
                      <a:pPr algn="ctr"/>
                      <a:endParaRPr lang="es-ES" sz="1200" dirty="0">
                        <a:latin typeface="Bookman Old Style" panose="02050604050505020204" pitchFamily="18" charset="0"/>
                      </a:endParaRPr>
                    </a:p>
                  </a:txBody>
                  <a:tcPr anchor="ctr"/>
                </a:tc>
                <a:extLst>
                  <a:ext uri="{0D108BD9-81ED-4DB2-BD59-A6C34878D82A}">
                    <a16:rowId xmlns="" xmlns:a16="http://schemas.microsoft.com/office/drawing/2014/main" val="10005"/>
                  </a:ext>
                </a:extLst>
              </a:tr>
              <a:tr h="659340">
                <a:tc>
                  <a:txBody>
                    <a:bodyPr/>
                    <a:lstStyle/>
                    <a:p>
                      <a:pPr algn="ctr"/>
                      <a:r>
                        <a:rPr lang="es-CR" sz="1200" dirty="0" smtClean="0">
                          <a:latin typeface="Bookman Old Style" panose="02050604050505020204" pitchFamily="18" charset="0"/>
                        </a:rPr>
                        <a:t>Total</a:t>
                      </a: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endParaRPr lang="es-CR" sz="1200" dirty="0">
                        <a:latin typeface="Bookman Old Style" panose="02050604050505020204" pitchFamily="18" charset="0"/>
                      </a:endParaRPr>
                    </a:p>
                  </a:txBody>
                  <a:tcPr anchor="ctr"/>
                </a:tc>
                <a:tc>
                  <a:txBody>
                    <a:bodyPr/>
                    <a:lstStyle/>
                    <a:p>
                      <a:pPr algn="ctr"/>
                      <a:r>
                        <a:rPr lang="es-CR" sz="1200" dirty="0" smtClean="0">
                          <a:latin typeface="Bookman Old Style" panose="02050604050505020204" pitchFamily="18" charset="0"/>
                        </a:rPr>
                        <a:t>18</a:t>
                      </a:r>
                      <a:endParaRPr lang="es-CR" sz="1200" dirty="0">
                        <a:latin typeface="Bookman Old Style" panose="02050604050505020204" pitchFamily="18" charset="0"/>
                      </a:endParaRPr>
                    </a:p>
                  </a:txBody>
                  <a:tcPr anchor="ctr"/>
                </a:tc>
              </a:tr>
            </a:tbl>
          </a:graphicData>
        </a:graphic>
      </p:graphicFrame>
    </p:spTree>
    <p:extLst>
      <p:ext uri="{BB962C8B-B14F-4D97-AF65-F5344CB8AC3E}">
        <p14:creationId xmlns:p14="http://schemas.microsoft.com/office/powerpoint/2010/main" val="3968188537"/>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24216</TotalTime>
  <Words>1732</Words>
  <Application>Microsoft Office PowerPoint</Application>
  <PresentationFormat>Presentación en pantalla (4:3)</PresentationFormat>
  <Paragraphs>544</Paragraphs>
  <Slides>44</Slides>
  <Notes>27</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44</vt:i4>
      </vt:variant>
    </vt:vector>
  </HeadingPairs>
  <TitlesOfParts>
    <vt:vector size="52" baseType="lpstr">
      <vt:lpstr>Arial</vt:lpstr>
      <vt:lpstr>Bookman Old Style</vt:lpstr>
      <vt:lpstr>Calibri</vt:lpstr>
      <vt:lpstr>Constantia</vt:lpstr>
      <vt:lpstr>Times New Roman</vt:lpstr>
      <vt:lpstr>Wingdings 2</vt:lpstr>
      <vt:lpstr>Flujo</vt:lpstr>
      <vt:lpstr>Diseño personalizado</vt:lpstr>
      <vt:lpstr> </vt:lpstr>
      <vt:lpstr>Presentación de PowerPoint</vt:lpstr>
      <vt:lpstr>     </vt:lpstr>
      <vt:lpstr>Presentación de PowerPoint</vt:lpstr>
      <vt:lpstr>Presentación de PowerPoint</vt:lpstr>
      <vt:lpstr>Presentación de PowerPoint</vt:lpstr>
      <vt:lpstr>Presentación de PowerPoint</vt:lpstr>
      <vt:lpstr>     Logros obtenidos en el 2021</vt:lpstr>
      <vt:lpstr>     Cantidad de Resoluciones dictadas</vt:lpstr>
      <vt:lpstr>     Cantidad de Audiencias,   Medidas Cautelares, Rendición Informes,  Acuerdos Despido y Amparos</vt:lpstr>
      <vt:lpstr>Presentación de PowerPoint</vt:lpstr>
      <vt:lpstr>   Gestiones de Despido 2021 LOGROS OBTENIDOS  </vt:lpstr>
      <vt:lpstr>Gestiones de Despido </vt:lpstr>
      <vt:lpstr>Gestiones de Despido</vt:lpstr>
      <vt:lpstr> CASOS RELEVANTES A CONSIDERAR</vt:lpstr>
      <vt:lpstr> GESTIONES DE DESPIDO EN TRÁMITE*</vt:lpstr>
      <vt:lpstr>         Aspecto importante </vt:lpstr>
      <vt:lpstr> Gestiones de despido</vt:lpstr>
      <vt:lpstr>            ACUERDOS DE DESPIDO EJECUTADOS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CANTIDAD DE OFICIOS REDIRECCIONANDO O SOLICITANDO INFORMACIÓN, RESPECTO A PRESUNTAS DENUNCIAS PRESENTADAS EN EL D.G.D</vt:lpstr>
      <vt:lpstr>Presentación de PowerPoint</vt:lpstr>
      <vt:lpstr>Presentación de PowerPoint</vt:lpstr>
      <vt:lpstr> CANTIDAD DE RESOLUCIONES DICTADAS POR FALTA DISCIPLINARIA.</vt:lpstr>
      <vt:lpstr>RESOLUCIONES SEGÚN SU TIPO:</vt:lpstr>
      <vt:lpstr>CANTIDAD DE GESTIONES DE DESPIDO TRAMITADAS</vt:lpstr>
      <vt:lpstr>CANTIDAD DE ACUERDOS DE DESPIDO EJECUTADOS</vt:lpstr>
      <vt:lpstr>INFORMES RENDIDOS ANTE LA DEFENSORIA DE LOS HABITANTES.</vt:lpstr>
      <vt:lpstr>INFORMES RENDIDOS ANTE LA PROCURADURIA GENERAL DE LA REPUBLICA.</vt:lpstr>
      <vt:lpstr>MEDIDAS CAUTELARES: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Nelly Lidiette Venegas Brenes</cp:lastModifiedBy>
  <cp:revision>888</cp:revision>
  <cp:lastPrinted>2021-05-28T16:42:53Z</cp:lastPrinted>
  <dcterms:created xsi:type="dcterms:W3CDTF">2011-07-08T13:19:55Z</dcterms:created>
  <dcterms:modified xsi:type="dcterms:W3CDTF">2021-10-06T23:34:27Z</dcterms:modified>
</cp:coreProperties>
</file>