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16"/>
  </p:notesMasterIdLst>
  <p:handoutMasterIdLst>
    <p:handoutMasterId r:id="rId17"/>
  </p:handoutMasterIdLst>
  <p:sldIdLst>
    <p:sldId id="272" r:id="rId3"/>
    <p:sldId id="319" r:id="rId4"/>
    <p:sldId id="257" r:id="rId5"/>
    <p:sldId id="320" r:id="rId6"/>
    <p:sldId id="321" r:id="rId7"/>
    <p:sldId id="322" r:id="rId8"/>
    <p:sldId id="328" r:id="rId9"/>
    <p:sldId id="329" r:id="rId10"/>
    <p:sldId id="327" r:id="rId11"/>
    <p:sldId id="326" r:id="rId12"/>
    <p:sldId id="325" r:id="rId13"/>
    <p:sldId id="287" r:id="rId14"/>
    <p:sldId id="312" r:id="rId15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92" d="100"/>
          <a:sy n="92" d="100"/>
        </p:scale>
        <p:origin x="19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sotot\Desktop\UGC\UGC%20informe\Anexo1_UGC_IV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sotot\Desktop\UGC\UGC%20informe\Anexo1_UGC_IV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sotot\Desktop\UGC\UGC%20informe\Anexo1_UGC_IV_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[Anexo1_UGC_IV_2020.xlsx]Pivot!TablaDinámica2</c:name>
    <c:fmtId val="32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19050">
            <a:noFill/>
          </a:ln>
          <a:effectLst/>
        </c:spPr>
      </c:pivotFmt>
      <c:pivotFmt>
        <c:idx val="3"/>
        <c:spPr>
          <a:solidFill>
            <a:schemeClr val="accent1"/>
          </a:solidFill>
          <a:ln w="19050">
            <a:noFill/>
          </a:ln>
          <a:effectLst/>
        </c:spPr>
      </c:pivotFmt>
      <c:pivotFmt>
        <c:idx val="4"/>
        <c:spPr>
          <a:solidFill>
            <a:schemeClr val="accent1"/>
          </a:solidFill>
          <a:ln w="19050"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19050">
            <a:noFill/>
          </a:ln>
          <a:effectLst/>
        </c:spPr>
      </c:pivotFmt>
      <c:pivotFmt>
        <c:idx val="6"/>
        <c:spPr>
          <a:solidFill>
            <a:schemeClr val="accent6"/>
          </a:solidFill>
          <a:ln w="19050">
            <a:noFill/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doughnutChart>
        <c:varyColors val="1"/>
        <c:ser>
          <c:idx val="0"/>
          <c:order val="0"/>
          <c:tx>
            <c:strRef>
              <c:f>Pivot!$B$3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164-4530-AFE9-5B9FDD59F5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164-4530-AFE9-5B9FDD59F5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Pivot!$A$4:$A$6</c:f>
              <c:strCache>
                <c:ptCount val="2"/>
                <c:pt idx="0">
                  <c:v>Plan de Trabajo</c:v>
                </c:pt>
                <c:pt idx="1">
                  <c:v>Adicional</c:v>
                </c:pt>
              </c:strCache>
            </c:strRef>
          </c:cat>
          <c:val>
            <c:numRef>
              <c:f>Pivot!$B$4:$B$6</c:f>
              <c:numCache>
                <c:formatCode>General</c:formatCode>
                <c:ptCount val="2"/>
                <c:pt idx="0">
                  <c:v>19</c:v>
                </c:pt>
                <c:pt idx="1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164-4530-AFE9-5B9FDD59F58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867164643743285"/>
          <c:y val="0.39212197144778826"/>
          <c:w val="0.20579498689960374"/>
          <c:h val="0.31610727054813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[Anexo1_UGC_IV_2020.xlsx]Pivot!TablaDinámica3</c:name>
    <c:fmtId val="2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6"/>
          </a:solidFill>
          <a:ln>
            <a:solidFill>
              <a:schemeClr val="accent6"/>
            </a:solidFill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dLbl>
          <c:idx val="0"/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Pivot!$J$3:$J$4</c:f>
              <c:strCache>
                <c:ptCount val="1"/>
                <c:pt idx="0">
                  <c:v>No Cumple Cronograma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Pivot!$I$5:$I$15</c:f>
              <c:multiLvlStrCache>
                <c:ptCount val="8"/>
                <c:lvl>
                  <c:pt idx="0">
                    <c:v>En Ejecución</c:v>
                  </c:pt>
                  <c:pt idx="1">
                    <c:v>Concluido</c:v>
                  </c:pt>
                  <c:pt idx="2">
                    <c:v>Suspendido</c:v>
                  </c:pt>
                  <c:pt idx="3">
                    <c:v>Cancelado</c:v>
                  </c:pt>
                  <c:pt idx="4">
                    <c:v>Fusionado / absorbido</c:v>
                  </c:pt>
                  <c:pt idx="5">
                    <c:v>En Ejecución</c:v>
                  </c:pt>
                  <c:pt idx="6">
                    <c:v>Concluido</c:v>
                  </c:pt>
                  <c:pt idx="7">
                    <c:v>Suspendido</c:v>
                  </c:pt>
                </c:lvl>
                <c:lvl>
                  <c:pt idx="0">
                    <c:v>Plan de Trabajo</c:v>
                  </c:pt>
                  <c:pt idx="5">
                    <c:v>Adicional</c:v>
                  </c:pt>
                </c:lvl>
              </c:multiLvlStrCache>
            </c:multiLvlStrRef>
          </c:cat>
          <c:val>
            <c:numRef>
              <c:f>Pivot!$J$5:$J$15</c:f>
              <c:numCache>
                <c:formatCode>General</c:formatCode>
                <c:ptCount val="8"/>
                <c:pt idx="0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69-442E-BE98-3C391657AE78}"/>
            </c:ext>
          </c:extLst>
        </c:ser>
        <c:ser>
          <c:idx val="1"/>
          <c:order val="1"/>
          <c:tx>
            <c:strRef>
              <c:f>Pivot!$K$3:$K$4</c:f>
              <c:strCache>
                <c:ptCount val="1"/>
                <c:pt idx="0">
                  <c:v>Cumple Cronograma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Pivot!$I$5:$I$15</c:f>
              <c:multiLvlStrCache>
                <c:ptCount val="8"/>
                <c:lvl>
                  <c:pt idx="0">
                    <c:v>En Ejecución</c:v>
                  </c:pt>
                  <c:pt idx="1">
                    <c:v>Concluido</c:v>
                  </c:pt>
                  <c:pt idx="2">
                    <c:v>Suspendido</c:v>
                  </c:pt>
                  <c:pt idx="3">
                    <c:v>Cancelado</c:v>
                  </c:pt>
                  <c:pt idx="4">
                    <c:v>Fusionado / absorbido</c:v>
                  </c:pt>
                  <c:pt idx="5">
                    <c:v>En Ejecución</c:v>
                  </c:pt>
                  <c:pt idx="6">
                    <c:v>Concluido</c:v>
                  </c:pt>
                  <c:pt idx="7">
                    <c:v>Suspendido</c:v>
                  </c:pt>
                </c:lvl>
                <c:lvl>
                  <c:pt idx="0">
                    <c:v>Plan de Trabajo</c:v>
                  </c:pt>
                  <c:pt idx="5">
                    <c:v>Adicional</c:v>
                  </c:pt>
                </c:lvl>
              </c:multiLvlStrCache>
            </c:multiLvlStrRef>
          </c:cat>
          <c:val>
            <c:numRef>
              <c:f>Pivot!$K$5:$K$15</c:f>
              <c:numCache>
                <c:formatCode>General</c:formatCode>
                <c:ptCount val="8"/>
                <c:pt idx="1">
                  <c:v>9</c:v>
                </c:pt>
                <c:pt idx="5">
                  <c:v>3</c:v>
                </c:pt>
                <c:pt idx="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69-442E-BE98-3C391657AE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731086528"/>
        <c:axId val="-1731080544"/>
      </c:barChart>
      <c:catAx>
        <c:axId val="-173108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731080544"/>
        <c:crosses val="autoZero"/>
        <c:auto val="1"/>
        <c:lblAlgn val="ctr"/>
        <c:lblOffset val="100"/>
        <c:noMultiLvlLbl val="0"/>
      </c:catAx>
      <c:valAx>
        <c:axId val="-173108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-173108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s-C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[Anexo1_UGC_IV_2020.xlsx]Pivot!TablaDinámica4</c:name>
    <c:fmtId val="24"/>
  </c:pivotSource>
  <c:chart>
    <c:autoTitleDeleted val="1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R"/>
            </a:p>
          </c:txPr>
          <c:showLegendKey val="0"/>
          <c:showVal val="0"/>
          <c:showCatName val="0"/>
          <c:showSerName val="0"/>
          <c:showPercent val="1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Pivot!$P$3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577-4754-9CC9-973687A07C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577-4754-9CC9-973687A07C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577-4754-9CC9-973687A07C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Pivot!$O$4:$O$7</c:f>
              <c:strCache>
                <c:ptCount val="3"/>
                <c:pt idx="0">
                  <c:v>Imprevistos</c:v>
                </c:pt>
                <c:pt idx="1">
                  <c:v>Dependencia</c:v>
                </c:pt>
                <c:pt idx="2">
                  <c:v>Carga Laboral</c:v>
                </c:pt>
              </c:strCache>
            </c:strRef>
          </c:cat>
          <c:val>
            <c:numRef>
              <c:f>Pivot!$P$4:$P$7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577-4754-9CC9-973687A07C1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194850330639585"/>
          <c:y val="0.24088441286544809"/>
          <c:w val="0.32657180603121394"/>
          <c:h val="0.37882349220633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es-C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28/04/2021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28/04/2021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267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2187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03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5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32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609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758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940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559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661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83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28/04/2021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28/04/2021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28/04/2021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28/04/2021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28/04/2021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28/04/2021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28/04/2021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28/04/2021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28/04/2021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Unidad de Gestión de la Calidad</a:t>
            </a:r>
          </a:p>
          <a:p>
            <a:pPr algn="ctr"/>
            <a:r>
              <a:rPr lang="es-CR" sz="2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Informe de Gestión 2020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14314" y="220903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Gráfico 2. Programación UGC 2020</a:t>
            </a:r>
            <a:endParaRPr lang="es-CR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466138"/>
              </p:ext>
            </p:extLst>
          </p:nvPr>
        </p:nvGraphicFramePr>
        <p:xfrm>
          <a:off x="1115616" y="2409825"/>
          <a:ext cx="6912768" cy="31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181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98682" y="2006067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Gráfico 3. Estado </a:t>
            </a:r>
            <a:r>
              <a:rPr lang="es-ES" dirty="0"/>
              <a:t>actual de las acciones operativas UGC</a:t>
            </a:r>
            <a:endParaRPr lang="es-CR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14494"/>
              </p:ext>
            </p:extLst>
          </p:nvPr>
        </p:nvGraphicFramePr>
        <p:xfrm>
          <a:off x="827584" y="2375399"/>
          <a:ext cx="7560840" cy="364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772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15616" y="124753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601416" y="1950183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Gráfico 4</a:t>
            </a:r>
            <a:r>
              <a:rPr lang="es-ES" dirty="0"/>
              <a:t>. </a:t>
            </a:r>
            <a:r>
              <a:rPr lang="es-ES" dirty="0" smtClean="0"/>
              <a:t>Clasificación de Limitantes</a:t>
            </a:r>
            <a:endParaRPr lang="es-CR" dirty="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92241"/>
              </p:ext>
            </p:extLst>
          </p:nvPr>
        </p:nvGraphicFramePr>
        <p:xfrm>
          <a:off x="971600" y="2344493"/>
          <a:ext cx="6624736" cy="3604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39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477888" y="1340768"/>
            <a:ext cx="8208912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R" dirty="0" smtClean="0"/>
              <a:t>El </a:t>
            </a:r>
            <a:r>
              <a:rPr lang="es-CR" dirty="0"/>
              <a:t>avance de las acciones operativas se ha visto impactado </a:t>
            </a:r>
            <a:r>
              <a:rPr lang="es-CR" dirty="0" smtClean="0"/>
              <a:t>por </a:t>
            </a:r>
            <a:r>
              <a:rPr lang="es-CR" dirty="0"/>
              <a:t>la carga laboral interna derivada del </a:t>
            </a:r>
            <a:r>
              <a:rPr lang="es-CR" dirty="0" smtClean="0"/>
              <a:t>aumento </a:t>
            </a:r>
            <a:r>
              <a:rPr lang="es-CR" dirty="0"/>
              <a:t>de las asignaciones </a:t>
            </a:r>
            <a:r>
              <a:rPr lang="es-CR" dirty="0" smtClean="0"/>
              <a:t>a </a:t>
            </a:r>
            <a:r>
              <a:rPr lang="es-CR" dirty="0"/>
              <a:t>la </a:t>
            </a:r>
            <a:r>
              <a:rPr lang="es-CR" dirty="0" smtClean="0"/>
              <a:t>Unidad, siendo 19 proyectos como parte del plan de trabajo a la fecha duplicados: un total de 39 al segundo cuatrimestre. Sin embargo, se ha podido incluir </a:t>
            </a:r>
            <a:r>
              <a:rPr lang="es-CR" dirty="0"/>
              <a:t>un sexto integrante.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R" dirty="0" smtClean="0"/>
              <a:t>Siendo </a:t>
            </a:r>
            <a:r>
              <a:rPr lang="es-CR" dirty="0"/>
              <a:t>que la naturaleza de los proyectos que administra la UGC son con participación de diferentes instancias tanto internas como externas a la DRH, así como internas y externas al MEP, y aunque la planificación contempla holguras en función de las dependencias, siempre se ha experimentado un impacto en tiempos de respuesta, </a:t>
            </a:r>
            <a:r>
              <a:rPr lang="es-CR" dirty="0" smtClean="0"/>
              <a:t>validaciones, participaciones </a:t>
            </a:r>
            <a:r>
              <a:rPr lang="es-CR" dirty="0"/>
              <a:t>y clarificaciones.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892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905" y="1247406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95536" y="2420888"/>
            <a:ext cx="8291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Incidir en la eficacia , eficiencia, efectividad, economía y éxito de la DRH mediante la implementación y actualización de su Sistema de Gestión Integral (SGI), la investigación, coordinación, evaluación y acompañamiento, través de proyectos relacionados con la investigación y desarrollo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CR" dirty="0">
                <a:latin typeface="Arial" panose="020B0604020202020204" pitchFamily="34" charset="0"/>
                <a:cs typeface="Arial" panose="020B0604020202020204" pitchFamily="34" charset="0"/>
              </a:rPr>
              <a:t>gestión de la DRH, generando conocimiento e inteligencia institucional como insumo para la mejora de los procesos.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81905" y="3090168"/>
            <a:ext cx="8050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397554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72486" y="701299"/>
            <a:ext cx="81143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just"/>
            <a:endParaRPr lang="es-ES" sz="1400" b="1" u="sng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just"/>
            <a:r>
              <a:rPr lang="es-CR" dirty="0" smtClean="0"/>
              <a:t>Entre </a:t>
            </a:r>
            <a:r>
              <a:rPr lang="es-CR" dirty="0"/>
              <a:t>los logros y productos durante </a:t>
            </a:r>
            <a:r>
              <a:rPr lang="es-CR" dirty="0" smtClean="0"/>
              <a:t>el 2020 </a:t>
            </a:r>
            <a:r>
              <a:rPr lang="es-CR" dirty="0"/>
              <a:t>destacamos</a:t>
            </a:r>
            <a:r>
              <a:rPr lang="es-CR" dirty="0" smtClean="0"/>
              <a:t>:</a:t>
            </a:r>
            <a:endParaRPr lang="es-C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Elaboración de Políticas </a:t>
            </a:r>
            <a:r>
              <a:rPr lang="es-CR" dirty="0"/>
              <a:t>del EDM </a:t>
            </a:r>
            <a:r>
              <a:rPr lang="es-CR" dirty="0" smtClean="0"/>
              <a:t>(Equipo </a:t>
            </a:r>
            <a:r>
              <a:rPr lang="es-CR" dirty="0"/>
              <a:t>de Desarrollo y Mejora). Avance en el diseño de la metodología de mejora colaborativa en la DRH</a:t>
            </a:r>
            <a:r>
              <a:rPr lang="es-C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Coordinación y apoyo en la implementación </a:t>
            </a:r>
            <a:r>
              <a:rPr lang="es-CR" dirty="0"/>
              <a:t>de Herramienta de Estudios de </a:t>
            </a:r>
            <a:r>
              <a:rPr lang="es-CR" dirty="0" smtClean="0"/>
              <a:t>Anuales y Carrera </a:t>
            </a:r>
            <a:r>
              <a:rPr lang="es-CR" dirty="0"/>
              <a:t>(Etapa </a:t>
            </a:r>
            <a:r>
              <a:rPr lang="es-CR" dirty="0" smtClean="0"/>
              <a:t>II</a:t>
            </a:r>
            <a:r>
              <a:rPr lang="es-CR" dirty="0"/>
              <a:t>). Coordinación y </a:t>
            </a:r>
            <a:r>
              <a:rPr lang="es-CR" dirty="0" smtClean="0"/>
              <a:t>apoyo para las pruebas de la Herramienta de Cálculos y Resoluciones (Etapa I). Ambas en </a:t>
            </a:r>
            <a:r>
              <a:rPr lang="es-CR" dirty="0"/>
              <a:t>el marco del Proyecto de mejora en la gestión de reclamos administrativos</a:t>
            </a:r>
            <a:r>
              <a:rPr lang="es-C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Coordinación y apoyo en la </a:t>
            </a:r>
            <a:r>
              <a:rPr lang="es-CR" dirty="0" smtClean="0"/>
              <a:t>implementación </a:t>
            </a:r>
            <a:r>
              <a:rPr lang="es-CR" dirty="0"/>
              <a:t>trazabilidad en el </a:t>
            </a:r>
            <a:r>
              <a:rPr lang="es-CR" dirty="0" smtClean="0"/>
              <a:t>proceso de </a:t>
            </a:r>
            <a:r>
              <a:rPr lang="es-CR" dirty="0"/>
              <a:t>gestión de reclamos </a:t>
            </a:r>
            <a:r>
              <a:rPr lang="es-CR" dirty="0" smtClean="0"/>
              <a:t>administrativos y </a:t>
            </a:r>
            <a:r>
              <a:rPr lang="es-CR" dirty="0"/>
              <a:t>procesos generales de la DRH. Inicio de fase </a:t>
            </a:r>
            <a:r>
              <a:rPr lang="es-CR" dirty="0" smtClean="0"/>
              <a:t>de mejoras, actualización </a:t>
            </a:r>
            <a:r>
              <a:rPr lang="es-CR" dirty="0"/>
              <a:t>de manuales de usuario y ajustes en configuraciones</a:t>
            </a:r>
            <a:r>
              <a:rPr lang="es-C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Colaboración en la coordinación y actualización </a:t>
            </a:r>
            <a:r>
              <a:rPr lang="es-CR" dirty="0"/>
              <a:t>del Reglamento Autónomo del </a:t>
            </a:r>
            <a:r>
              <a:rPr lang="es-CR" dirty="0" smtClean="0"/>
              <a:t>MEP (mediante Comisión).</a:t>
            </a:r>
            <a:endParaRPr lang="es-C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38631" y="831998"/>
            <a:ext cx="82296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Continuidad </a:t>
            </a:r>
            <a:r>
              <a:rPr lang="es-CR" dirty="0"/>
              <a:t>del entrenamiento del Chat </a:t>
            </a:r>
            <a:r>
              <a:rPr lang="es-CR" dirty="0" err="1"/>
              <a:t>bot</a:t>
            </a:r>
            <a:r>
              <a:rPr lang="es-CR" dirty="0"/>
              <a:t> y </a:t>
            </a:r>
            <a:r>
              <a:rPr lang="es-CR" dirty="0" smtClean="0"/>
              <a:t>pruebas en el sitio web de pruebas. </a:t>
            </a:r>
            <a:r>
              <a:rPr lang="es-CR" dirty="0"/>
              <a:t>Instalación y utilización preliminar en el sitio web oficial.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Continuidad </a:t>
            </a:r>
            <a:r>
              <a:rPr lang="es-CR" dirty="0"/>
              <a:t>en el mantenimiento del sitio web DRH 2.0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Continuidad en el acompañamiento, </a:t>
            </a:r>
            <a:r>
              <a:rPr lang="es-CR" dirty="0"/>
              <a:t>revisión y actualización del </a:t>
            </a:r>
            <a:r>
              <a:rPr lang="es-CR" dirty="0" smtClean="0"/>
              <a:t>MOGRH: manuales </a:t>
            </a:r>
            <a:r>
              <a:rPr lang="es-CR" dirty="0"/>
              <a:t>de procedimientos </a:t>
            </a:r>
            <a:r>
              <a:rPr lang="es-CR" dirty="0" smtClean="0"/>
              <a:t>de las diferentes instancias de la DRH, </a:t>
            </a:r>
            <a:r>
              <a:rPr lang="es-CR" dirty="0"/>
              <a:t>provisión de códigos, asesoramiento en la interpretación de la guía, mejora de procesos, reuniones y sesiones de trabajo para </a:t>
            </a:r>
            <a:r>
              <a:rPr lang="es-CR" dirty="0" smtClean="0"/>
              <a:t>creación y actualización </a:t>
            </a:r>
            <a:r>
              <a:rPr lang="es-CR" dirty="0"/>
              <a:t>de manuales. Actualmente a la espera de las aclaraciones solicitadas a la DPI</a:t>
            </a:r>
            <a:r>
              <a:rPr lang="es-C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Fortalecimiento </a:t>
            </a:r>
            <a:r>
              <a:rPr lang="es-CR" dirty="0"/>
              <a:t>integral de proceso de gestión de cobros administrativos: Avance en el diseño del nuevo proyecto con DIG (</a:t>
            </a:r>
            <a:r>
              <a:rPr lang="es-CR" dirty="0" err="1"/>
              <a:t>RepCon</a:t>
            </a:r>
            <a:r>
              <a:rPr lang="es-CR" dirty="0"/>
              <a:t>-UCA) originado a raíz del SIMEG</a:t>
            </a:r>
            <a:r>
              <a:rPr lang="es-CR" dirty="0" smtClean="0"/>
              <a:t>. </a:t>
            </a:r>
            <a:r>
              <a:rPr lang="es-CR" dirty="0"/>
              <a:t>Avances en la elaboración de los instructivos.</a:t>
            </a: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1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38631" y="722355"/>
            <a:ext cx="822960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Actualización del portal de transparencia con información de recursos humanos. Se avanzó en la campaña de posicionamiento-divulgación del equipo EIDA.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Presentación </a:t>
            </a:r>
            <a:r>
              <a:rPr lang="es-CR" dirty="0"/>
              <a:t>y actualización de los documentos correspondientes al Control Interno de la </a:t>
            </a:r>
            <a:r>
              <a:rPr lang="es-CR" dirty="0" smtClean="0"/>
              <a:t>UGC, lineamientos SCI-DRH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Sesiones de devolución de informes </a:t>
            </a:r>
            <a:r>
              <a:rPr lang="es-CR" dirty="0" smtClean="0"/>
              <a:t>de </a:t>
            </a:r>
            <a:r>
              <a:rPr lang="es-CR" dirty="0"/>
              <a:t>estudio de clima </a:t>
            </a:r>
            <a:r>
              <a:rPr lang="es-CR" dirty="0" smtClean="0"/>
              <a:t>organizacional </a:t>
            </a:r>
            <a:r>
              <a:rPr lang="es-CR" dirty="0"/>
              <a:t>a las </a:t>
            </a:r>
            <a:r>
              <a:rPr lang="es-CR" dirty="0" smtClean="0"/>
              <a:t>jefaturas DRH.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Apoyo en la </a:t>
            </a:r>
            <a:r>
              <a:rPr lang="es-CR" dirty="0" smtClean="0"/>
              <a:t>implementación del </a:t>
            </a:r>
            <a:r>
              <a:rPr lang="es-CR" dirty="0"/>
              <a:t>proceso de Gestión de la Planificación de Recursos Humanos del MEP en la DRH, según lo dispuesto por la DGSC. Entrega del diagnóstico a la DGSC. Contraparte técnica en la práctica profesional de 4 estudiantes de Administración Pública</a:t>
            </a:r>
            <a:r>
              <a:rPr lang="es-C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4 Cápsulas tecnológicas sobre aprovechamiento de recursos/herramientas </a:t>
            </a:r>
            <a:r>
              <a:rPr lang="es-CR" dirty="0" smtClean="0"/>
              <a:t>informáticas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R" dirty="0"/>
          </a:p>
          <a:p>
            <a:pPr algn="just"/>
            <a:endParaRPr lang="es-C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2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72486" y="822955"/>
            <a:ext cx="82296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Propuesta de implementación del Decreto 42087-MP-PLAN Evaluación de Desempeño. Planificación y programación de fases Título II. Coordinaciones DRH-VMA-DGSC-MIDEPLAN en los esfuerzos de desarrollo de instrumentos. Base inicial de requerimientos para herramienta.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Rediseño </a:t>
            </a:r>
            <a:r>
              <a:rPr lang="es-CR" dirty="0"/>
              <a:t>de procesos en la Unidad de Presupuesto del Departamento de Remuneraciones, </a:t>
            </a:r>
            <a:r>
              <a:rPr lang="es-CR" dirty="0" smtClean="0"/>
              <a:t>controles </a:t>
            </a:r>
            <a:r>
              <a:rPr lang="es-CR" dirty="0"/>
              <a:t>de calidad e </a:t>
            </a:r>
            <a:r>
              <a:rPr lang="es-CR" dirty="0" smtClean="0"/>
              <a:t>indicadores, manuales de procedimientos, </a:t>
            </a:r>
            <a:r>
              <a:rPr lang="es-CR" dirty="0"/>
              <a:t>archivo para el registro de actividades laborales y carga de trabajo. Presentación de avances a la DRH y la Dirección Financiera </a:t>
            </a:r>
            <a:r>
              <a:rPr lang="es-CR" dirty="0" smtClean="0"/>
              <a:t>MEP.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Colaboración en el desarrollo de una investigación en la implementación del teletrabajo, desde el punto de vista del control interno. Procesamiento de los datos</a:t>
            </a:r>
            <a:r>
              <a:rPr lang="es-C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Apoyo al Departamento de Asignación del Recurso Humano en el procedimiento de traslados por </a:t>
            </a:r>
            <a:r>
              <a:rPr lang="es-CR" dirty="0" smtClean="0"/>
              <a:t>excepción.</a:t>
            </a:r>
            <a:endParaRPr lang="es-C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321459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72486" y="692696"/>
            <a:ext cx="82296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Apoyo </a:t>
            </a:r>
            <a:r>
              <a:rPr lang="es-CR" dirty="0"/>
              <a:t>a la comunicación de la DRH (</a:t>
            </a:r>
            <a:r>
              <a:rPr lang="es-CR" dirty="0" err="1"/>
              <a:t>DRH_Comunicaciones</a:t>
            </a:r>
            <a:r>
              <a:rPr lang="es-CR" dirty="0"/>
              <a:t>: correo electrónico, canal de </a:t>
            </a:r>
            <a:r>
              <a:rPr lang="es-CR" dirty="0" err="1"/>
              <a:t>Youtube</a:t>
            </a:r>
            <a:r>
              <a:rPr lang="es-CR" dirty="0"/>
              <a:t>, pensionados</a:t>
            </a:r>
            <a:r>
              <a:rPr lang="es-CR" dirty="0" smtClean="0"/>
              <a:t>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Apoyo en el proyecto de Reorganización de la estructura de la DRH. Reuniones de acercamiento y definición de </a:t>
            </a:r>
            <a:r>
              <a:rPr lang="es-CR" dirty="0" smtClean="0"/>
              <a:t>requerimientos. Elaboración </a:t>
            </a:r>
            <a:r>
              <a:rPr lang="es-CR" dirty="0"/>
              <a:t>de cuadros comparativos de funciones propuestas y las establecidas en el Decreto actual</a:t>
            </a:r>
            <a:r>
              <a:rPr lang="es-CR" dirty="0" smtClean="0"/>
              <a:t>. Sesiones </a:t>
            </a:r>
            <a:r>
              <a:rPr lang="es-CR" dirty="0"/>
              <a:t>de trabajo con las jefaturas para validación de funciones y realización de correcciones a las propuestas</a:t>
            </a:r>
            <a:r>
              <a:rPr lang="es-C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Apoyo en la elaboración de Protocolos de atención </a:t>
            </a:r>
            <a:r>
              <a:rPr lang="es-CR" dirty="0" smtClean="0"/>
              <a:t>COVID-19 Oficinas </a:t>
            </a:r>
            <a:r>
              <a:rPr lang="es-CR" dirty="0"/>
              <a:t>Centrales. 3 protocolos </a:t>
            </a:r>
            <a:r>
              <a:rPr lang="es-CR" dirty="0" smtClean="0"/>
              <a:t>elaborados.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Colaboración con materiales para el proceso de Inducción/Reinducción. Avances en manual de procedimiento, guía y dos </a:t>
            </a:r>
            <a:r>
              <a:rPr lang="es-CR" dirty="0" smtClean="0"/>
              <a:t>videos.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Constitución </a:t>
            </a:r>
            <a:r>
              <a:rPr lang="es-CR" dirty="0"/>
              <a:t>administrativa del proyecto Mercadeo Interno de la </a:t>
            </a:r>
            <a:r>
              <a:rPr lang="es-CR" dirty="0" smtClean="0"/>
              <a:t>DRH. Elaboración de </a:t>
            </a:r>
            <a:r>
              <a:rPr lang="es-CR" dirty="0"/>
              <a:t>la </a:t>
            </a:r>
            <a:r>
              <a:rPr lang="es-CR" dirty="0" smtClean="0"/>
              <a:t>encuesta inicial. </a:t>
            </a:r>
            <a:r>
              <a:rPr lang="es-CR" dirty="0"/>
              <a:t>Análisis preliminar de resultados.</a:t>
            </a:r>
          </a:p>
        </p:txBody>
      </p:sp>
    </p:spTree>
    <p:extLst>
      <p:ext uri="{BB962C8B-B14F-4D97-AF65-F5344CB8AC3E}">
        <p14:creationId xmlns:p14="http://schemas.microsoft.com/office/powerpoint/2010/main" val="255648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72486" y="692696"/>
            <a:ext cx="8229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Resultados</a:t>
            </a:r>
          </a:p>
          <a:p>
            <a:pPr algn="ctr">
              <a:lnSpc>
                <a:spcPct val="150000"/>
              </a:lnSpc>
            </a:pPr>
            <a:endParaRPr lang="es-ES" sz="1400" b="1" u="sng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 smtClean="0"/>
              <a:t>Representación de la DRH en el equipo de enlace DRH-DRE y seguimiento de acciones.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Apoyo a la Unidad Administrativa en la agilización del proceso de </a:t>
            </a:r>
            <a:r>
              <a:rPr lang="es-CR" dirty="0" smtClean="0"/>
              <a:t>recargos. Capacitación </a:t>
            </a:r>
            <a:r>
              <a:rPr lang="es-CR" dirty="0"/>
              <a:t>de elaboración de videos, revisión del procedimiento, propuestas de reformulación del procedimiento. Nuevo formulario para el registro de recargos por Centro Educativo y Dirección Regional.</a:t>
            </a:r>
            <a:endParaRPr lang="es-C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R" dirty="0"/>
              <a:t>Funcionarios de </a:t>
            </a:r>
            <a:r>
              <a:rPr lang="es-CR" dirty="0" smtClean="0"/>
              <a:t>la Unidad </a:t>
            </a:r>
            <a:r>
              <a:rPr lang="es-CR" dirty="0"/>
              <a:t>de Reclutamiento y Selección de Personal y Departamento de Investigación Educativa capacitados en el uso de formularios </a:t>
            </a:r>
            <a:r>
              <a:rPr lang="es-CR" dirty="0" smtClean="0"/>
              <a:t>web.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3600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1187624" y="90872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y estadísticas de la gestión</a:t>
            </a:r>
            <a:endParaRPr lang="es-C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59832" y="1804013"/>
            <a:ext cx="25526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6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Gráfico 1. MOGRH-DRH </a:t>
            </a:r>
            <a:endParaRPr lang="es-CR" dirty="0"/>
          </a:p>
        </p:txBody>
      </p:sp>
      <p:pic>
        <p:nvPicPr>
          <p:cNvPr id="1026" name="Picture 2" descr="0580059e-f408-4bcd-83ee-eb2bf6882db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42566"/>
            <a:ext cx="7841187" cy="4183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3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23382</TotalTime>
  <Words>1055</Words>
  <Application>Microsoft Office PowerPoint</Application>
  <PresentationFormat>Presentación en pantalla (4:3)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Jesus Mora Rodriguez</cp:lastModifiedBy>
  <cp:revision>859</cp:revision>
  <cp:lastPrinted>2014-11-26T16:11:40Z</cp:lastPrinted>
  <dcterms:created xsi:type="dcterms:W3CDTF">2011-07-08T13:19:55Z</dcterms:created>
  <dcterms:modified xsi:type="dcterms:W3CDTF">2021-04-28T13:55:40Z</dcterms:modified>
</cp:coreProperties>
</file>