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application/vnd.openxmlformats-officedocument.spreadsheetml.sheet" Extension="xlsx"/>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5.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6.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drawingml.chart+xml" PartName="/ppt/charts/chart1.xml"/>
  <Override ContentType="application/vnd.ms-office.chartstyle+xml" PartName="/ppt/charts/style1.xml"/>
  <Override ContentType="application/vnd.ms-office.chartcolorstyle+xml" PartName="/ppt/charts/colors1.xml"/>
  <Override ContentType="application/vnd.openxmlformats-officedocument.drawingml.chart+xml" PartName="/ppt/charts/chart2.xml"/>
  <Override ContentType="application/vnd.ms-office.chartstyle+xml" PartName="/ppt/charts/style2.xml"/>
  <Override ContentType="application/vnd.ms-office.chartcolorstyle+xml" PartName="/ppt/charts/colors2.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notesSlide+xml" PartName="/ppt/notesSlides/notesSlide2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notesSlide+xml" PartName="/ppt/notesSlides/notesSlide39.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57"/>
  </p:notesMasterIdLst>
  <p:handoutMasterIdLst>
    <p:handoutMasterId r:id="rId58"/>
  </p:handoutMasterIdLst>
  <p:sldIdLst>
    <p:sldId id="272" r:id="rId3"/>
    <p:sldId id="318" r:id="rId4"/>
    <p:sldId id="320" r:id="rId5"/>
    <p:sldId id="319" r:id="rId6"/>
    <p:sldId id="417" r:id="rId7"/>
    <p:sldId id="363" r:id="rId8"/>
    <p:sldId id="321" r:id="rId9"/>
    <p:sldId id="416" r:id="rId10"/>
    <p:sldId id="312" r:id="rId11"/>
    <p:sldId id="322" r:id="rId12"/>
    <p:sldId id="364" r:id="rId13"/>
    <p:sldId id="389" r:id="rId14"/>
    <p:sldId id="323" r:id="rId15"/>
    <p:sldId id="418" r:id="rId16"/>
    <p:sldId id="419" r:id="rId17"/>
    <p:sldId id="324" r:id="rId18"/>
    <p:sldId id="325" r:id="rId19"/>
    <p:sldId id="326" r:id="rId20"/>
    <p:sldId id="368" r:id="rId21"/>
    <p:sldId id="426" r:id="rId22"/>
    <p:sldId id="430" r:id="rId23"/>
    <p:sldId id="429" r:id="rId24"/>
    <p:sldId id="370" r:id="rId25"/>
    <p:sldId id="401" r:id="rId26"/>
    <p:sldId id="403" r:id="rId27"/>
    <p:sldId id="382" r:id="rId28"/>
    <p:sldId id="412" r:id="rId29"/>
    <p:sldId id="425" r:id="rId30"/>
    <p:sldId id="402" r:id="rId31"/>
    <p:sldId id="350" r:id="rId32"/>
    <p:sldId id="377" r:id="rId33"/>
    <p:sldId id="351" r:id="rId34"/>
    <p:sldId id="337" r:id="rId35"/>
    <p:sldId id="378" r:id="rId36"/>
    <p:sldId id="385" r:id="rId37"/>
    <p:sldId id="392" r:id="rId38"/>
    <p:sldId id="393" r:id="rId39"/>
    <p:sldId id="397" r:id="rId40"/>
    <p:sldId id="396" r:id="rId41"/>
    <p:sldId id="356" r:id="rId42"/>
    <p:sldId id="387" r:id="rId43"/>
    <p:sldId id="413" r:id="rId44"/>
    <p:sldId id="420" r:id="rId45"/>
    <p:sldId id="358" r:id="rId46"/>
    <p:sldId id="421" r:id="rId47"/>
    <p:sldId id="422" r:id="rId48"/>
    <p:sldId id="359" r:id="rId49"/>
    <p:sldId id="357" r:id="rId50"/>
    <p:sldId id="423" r:id="rId51"/>
    <p:sldId id="424" r:id="rId52"/>
    <p:sldId id="388" r:id="rId53"/>
    <p:sldId id="362" r:id="rId54"/>
    <p:sldId id="415" r:id="rId55"/>
    <p:sldId id="414" r:id="rId56"/>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3759" autoAdjust="0"/>
  </p:normalViewPr>
  <p:slideViewPr>
    <p:cSldViewPr snapToObjects="1">
      <p:cViewPr varScale="1">
        <p:scale>
          <a:sx n="86" d="100"/>
          <a:sy n="86" d="100"/>
        </p:scale>
        <p:origin x="144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3" Target="NULL" TargetMode="External" Type="http://schemas.openxmlformats.org/officeDocument/2006/relationships/oleObject"/><Relationship Id="rId2" Target="colors1.xml" Type="http://schemas.microsoft.com/office/2011/relationships/chartColorStyle"/><Relationship Id="rId1" Target="style1.xml" Type="http://schemas.microsoft.com/office/2011/relationships/chartStyle"/></Relationships>
</file>

<file path=ppt/charts/_rels/chart2.xml.rels><?xml version="1.0" encoding="UTF-8" standalone="yes" ?><Relationships xmlns="http://schemas.openxmlformats.org/package/2006/relationships"><Relationship Id="rId3" Target="NULL" TargetMode="External" Type="http://schemas.openxmlformats.org/officeDocument/2006/relationships/oleObject"/><Relationship Id="rId2" Target="colors2.xml" Type="http://schemas.microsoft.com/office/2011/relationships/chartColorStyle"/><Relationship Id="rId1" Target="style2.xml" Type="http://schemas.microsoft.com/office/2011/relationships/chartStyle"/></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solidFill>
              <a:schemeClr val="accent1"/>
            </a:solidFill>
            <a:ln>
              <a:noFill/>
            </a:ln>
            <a:effectLst/>
            <a:sp3d/>
          </c:spPr>
          <c:invertIfNegative val="0"/>
          <c:dLbls>
            <c:dLbl>
              <c:idx val="1"/>
              <c:layout>
                <c:manualLayout>
                  <c:x val="1.9444444444444445E-2"/>
                  <c:y val="-3.70370370370371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s-C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Hoja1!$A$4:$A$5</c:f>
              <c:strCache>
                <c:ptCount val="2"/>
                <c:pt idx="0">
                  <c:v>Auditoria Interna</c:v>
                </c:pt>
                <c:pt idx="1">
                  <c:v>Despacho Viceministerio Administrativo</c:v>
                </c:pt>
              </c:strCache>
            </c:strRef>
          </c:cat>
          <c:val>
            <c:numRef>
              <c:f>Hoja1!$B$4:$B$5</c:f>
              <c:numCache>
                <c:formatCode>General</c:formatCode>
                <c:ptCount val="2"/>
                <c:pt idx="0">
                  <c:v>57</c:v>
                </c:pt>
                <c:pt idx="1">
                  <c:v>3</c:v>
                </c:pt>
              </c:numCache>
            </c:numRef>
          </c:val>
        </c:ser>
        <c:dLbls>
          <c:showLegendKey val="0"/>
          <c:showVal val="0"/>
          <c:showCatName val="0"/>
          <c:showSerName val="0"/>
          <c:showPercent val="0"/>
          <c:showBubbleSize val="0"/>
        </c:dLbls>
        <c:gapWidth val="150"/>
        <c:shape val="box"/>
        <c:axId val="1194992176"/>
        <c:axId val="1194984560"/>
        <c:axId val="0"/>
      </c:bar3DChart>
      <c:catAx>
        <c:axId val="11949921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194984560"/>
        <c:crosses val="autoZero"/>
        <c:auto val="1"/>
        <c:lblAlgn val="ctr"/>
        <c:lblOffset val="100"/>
        <c:noMultiLvlLbl val="0"/>
      </c:catAx>
      <c:valAx>
        <c:axId val="1194984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19499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spPr>
            <a:solidFill>
              <a:schemeClr val="accent1"/>
            </a:solidFill>
            <a:ln>
              <a:noFill/>
            </a:ln>
            <a:effectLst/>
            <a:sp3d/>
          </c:spPr>
          <c:invertIfNegative val="0"/>
          <c:dLbls>
            <c:dLbl>
              <c:idx val="7"/>
              <c:layout>
                <c:manualLayout>
                  <c:x val="-3.9926397101657952E-3"/>
                  <c:y val="-1.923459925772621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Hoja8!$B$21:$B$28</c:f>
              <c:strCache>
                <c:ptCount val="8"/>
                <c:pt idx="0">
                  <c:v>Denuncia</c:v>
                </c:pt>
                <c:pt idx="1">
                  <c:v>Encuesta </c:v>
                </c:pt>
                <c:pt idx="2">
                  <c:v>Prórroga</c:v>
                </c:pt>
                <c:pt idx="3">
                  <c:v>Relación de hechos </c:v>
                </c:pt>
                <c:pt idx="4">
                  <c:v>Informativo</c:v>
                </c:pt>
                <c:pt idx="5">
                  <c:v>Consulta</c:v>
                </c:pt>
                <c:pt idx="6">
                  <c:v>Estudio</c:v>
                </c:pt>
                <c:pt idx="7">
                  <c:v>Informe </c:v>
                </c:pt>
              </c:strCache>
            </c:strRef>
          </c:cat>
          <c:val>
            <c:numRef>
              <c:f>Hoja8!$C$21:$C$28</c:f>
              <c:numCache>
                <c:formatCode>General</c:formatCode>
                <c:ptCount val="8"/>
                <c:pt idx="0">
                  <c:v>1</c:v>
                </c:pt>
                <c:pt idx="1">
                  <c:v>1</c:v>
                </c:pt>
                <c:pt idx="2">
                  <c:v>1</c:v>
                </c:pt>
                <c:pt idx="3">
                  <c:v>1</c:v>
                </c:pt>
                <c:pt idx="4">
                  <c:v>2</c:v>
                </c:pt>
                <c:pt idx="5">
                  <c:v>4</c:v>
                </c:pt>
                <c:pt idx="6">
                  <c:v>6</c:v>
                </c:pt>
                <c:pt idx="7">
                  <c:v>44</c:v>
                </c:pt>
              </c:numCache>
            </c:numRef>
          </c:val>
        </c:ser>
        <c:dLbls>
          <c:showLegendKey val="0"/>
          <c:showVal val="0"/>
          <c:showCatName val="0"/>
          <c:showSerName val="0"/>
          <c:showPercent val="0"/>
          <c:showBubbleSize val="0"/>
        </c:dLbls>
        <c:gapWidth val="150"/>
        <c:shape val="box"/>
        <c:axId val="1194987824"/>
        <c:axId val="1194990544"/>
        <c:axId val="0"/>
      </c:bar3DChart>
      <c:catAx>
        <c:axId val="11949878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194990544"/>
        <c:crosses val="autoZero"/>
        <c:auto val="1"/>
        <c:lblAlgn val="ctr"/>
        <c:lblOffset val="100"/>
        <c:noMultiLvlLbl val="0"/>
      </c:catAx>
      <c:valAx>
        <c:axId val="1194990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194987824"/>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s-C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DACCA-0E09-42D3-8DB1-8BE0446E4A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R"/>
        </a:p>
      </dgm:t>
    </dgm:pt>
    <dgm:pt modelId="{A4D0DC2D-D3B9-4A23-ABA1-F370351FCD9C}">
      <dgm:prSet phldrT="[Texto]" custT="1"/>
      <dgm:spPr>
        <a:solidFill>
          <a:schemeClr val="bg2">
            <a:lumMod val="50000"/>
          </a:schemeClr>
        </a:solidFill>
      </dgm:spPr>
      <dgm:t>
        <a:bodyPr/>
        <a:lstStyle/>
        <a:p>
          <a:r>
            <a:rPr lang="es-CR" sz="1500" dirty="0" smtClean="0">
              <a:latin typeface="Arial" panose="020B0604020202020204" pitchFamily="34" charset="0"/>
              <a:cs typeface="Arial" panose="020B0604020202020204" pitchFamily="34" charset="0"/>
            </a:rPr>
            <a:t>Elaboración, revisión y trámite de cargas  y prorrogas  de contrato</a:t>
          </a:r>
        </a:p>
        <a:p>
          <a:endParaRPr lang="es-CR" sz="1500" dirty="0">
            <a:latin typeface="Arial" panose="020B0604020202020204" pitchFamily="34" charset="0"/>
            <a:cs typeface="Arial" panose="020B0604020202020204" pitchFamily="34" charset="0"/>
          </a:endParaRPr>
        </a:p>
      </dgm:t>
    </dgm:pt>
    <dgm:pt modelId="{A3516007-93FF-4AB3-BA5D-7E411B47DF32}" type="parTrans" cxnId="{AD7263A8-4AF0-4B95-8E82-16C5445CB7D8}">
      <dgm:prSet/>
      <dgm:spPr/>
      <dgm:t>
        <a:bodyPr/>
        <a:lstStyle/>
        <a:p>
          <a:endParaRPr lang="es-CR"/>
        </a:p>
      </dgm:t>
    </dgm:pt>
    <dgm:pt modelId="{86EC1526-7174-4A40-AD76-B0CE9771A138}" type="sibTrans" cxnId="{AD7263A8-4AF0-4B95-8E82-16C5445CB7D8}">
      <dgm:prSet/>
      <dgm:spPr/>
      <dgm:t>
        <a:bodyPr/>
        <a:lstStyle/>
        <a:p>
          <a:endParaRPr lang="es-CR"/>
        </a:p>
      </dgm:t>
    </dgm:pt>
    <dgm:pt modelId="{0D16AFCE-0E1F-4414-A212-9069C68E9A84}">
      <dgm:prSet phldrT="[Texto]" custT="1"/>
      <dgm:spPr/>
      <dgm:t>
        <a:bodyPr/>
        <a:lstStyle/>
        <a:p>
          <a:r>
            <a:rPr lang="es-CR" sz="1500" dirty="0" smtClean="0">
              <a:latin typeface="Arial" panose="020B0604020202020204" pitchFamily="34" charset="0"/>
              <a:cs typeface="Arial" panose="020B0604020202020204" pitchFamily="34" charset="0"/>
            </a:rPr>
            <a:t>Elaboración, revisión y trámite de solicitud de visado y acta de recepción definitiva de facturas.</a:t>
          </a:r>
          <a:endParaRPr lang="es-CR" sz="1500" dirty="0">
            <a:latin typeface="Arial" panose="020B0604020202020204" pitchFamily="34" charset="0"/>
            <a:cs typeface="Arial" panose="020B0604020202020204" pitchFamily="34" charset="0"/>
          </a:endParaRPr>
        </a:p>
      </dgm:t>
    </dgm:pt>
    <dgm:pt modelId="{57D34F53-9546-4747-99D6-AA9953AC9526}" type="parTrans" cxnId="{640B9468-5990-405B-A123-B2F635271A48}">
      <dgm:prSet/>
      <dgm:spPr/>
      <dgm:t>
        <a:bodyPr/>
        <a:lstStyle/>
        <a:p>
          <a:endParaRPr lang="es-CR"/>
        </a:p>
      </dgm:t>
    </dgm:pt>
    <dgm:pt modelId="{8FE6F474-2771-445D-84B2-905784FF1307}" type="sibTrans" cxnId="{640B9468-5990-405B-A123-B2F635271A48}">
      <dgm:prSet/>
      <dgm:spPr/>
      <dgm:t>
        <a:bodyPr/>
        <a:lstStyle/>
        <a:p>
          <a:endParaRPr lang="es-CR"/>
        </a:p>
      </dgm:t>
    </dgm:pt>
    <dgm:pt modelId="{6F12E338-BD87-42F7-8105-82E8F5B07C5A}">
      <dgm:prSet phldrT="[Texto]" custT="1"/>
      <dgm:spPr>
        <a:solidFill>
          <a:schemeClr val="accent5">
            <a:lumMod val="75000"/>
          </a:schemeClr>
        </a:solidFill>
      </dgm:spPr>
      <dgm:t>
        <a:bodyPr/>
        <a:lstStyle/>
        <a:p>
          <a:r>
            <a:rPr lang="es-CR" sz="1500" dirty="0" smtClean="0">
              <a:latin typeface="Arial" panose="020B0604020202020204" pitchFamily="34" charset="0"/>
              <a:cs typeface="Arial" panose="020B0604020202020204" pitchFamily="34" charset="0"/>
            </a:rPr>
            <a:t>Elaboración del Manual de procedimiento </a:t>
          </a:r>
          <a:endParaRPr lang="es-CR" sz="1500" dirty="0">
            <a:latin typeface="Arial" panose="020B0604020202020204" pitchFamily="34" charset="0"/>
            <a:cs typeface="Arial" panose="020B0604020202020204" pitchFamily="34" charset="0"/>
          </a:endParaRPr>
        </a:p>
      </dgm:t>
    </dgm:pt>
    <dgm:pt modelId="{B735EE51-4166-41A0-AE03-9BD249961E3F}" type="parTrans" cxnId="{BC43F5FB-FA81-4E12-B78E-AA596EC0D15D}">
      <dgm:prSet/>
      <dgm:spPr/>
      <dgm:t>
        <a:bodyPr/>
        <a:lstStyle/>
        <a:p>
          <a:endParaRPr lang="es-CR"/>
        </a:p>
      </dgm:t>
    </dgm:pt>
    <dgm:pt modelId="{20D1CC00-E189-4C29-A490-F03606424AA1}" type="sibTrans" cxnId="{BC43F5FB-FA81-4E12-B78E-AA596EC0D15D}">
      <dgm:prSet/>
      <dgm:spPr/>
      <dgm:t>
        <a:bodyPr/>
        <a:lstStyle/>
        <a:p>
          <a:endParaRPr lang="es-CR"/>
        </a:p>
      </dgm:t>
    </dgm:pt>
    <dgm:pt modelId="{5C4A3F3A-F5BD-4544-98F6-DE3CE5839227}">
      <dgm:prSet phldrT="[Texto]" custT="1"/>
      <dgm:spPr>
        <a:solidFill>
          <a:srgbClr val="002060"/>
        </a:solidFill>
      </dgm:spPr>
      <dgm:t>
        <a:bodyPr/>
        <a:lstStyle/>
        <a:p>
          <a:r>
            <a:rPr lang="es-CR" sz="1500" dirty="0" smtClean="0">
              <a:latin typeface="Arial" panose="020B0604020202020204" pitchFamily="34" charset="0"/>
              <a:cs typeface="Arial" panose="020B0604020202020204" pitchFamily="34" charset="0"/>
            </a:rPr>
            <a:t>Elaboración de clausula penal y análisis de cambios de productos de contrataciones de prioridad 2</a:t>
          </a:r>
          <a:endParaRPr lang="es-CR" sz="1500" dirty="0">
            <a:latin typeface="Arial" panose="020B0604020202020204" pitchFamily="34" charset="0"/>
            <a:cs typeface="Arial" panose="020B0604020202020204" pitchFamily="34" charset="0"/>
          </a:endParaRPr>
        </a:p>
      </dgm:t>
    </dgm:pt>
    <dgm:pt modelId="{B6D690D0-BA87-489F-913D-2DF288CCD984}" type="parTrans" cxnId="{C34F1782-F942-4CD9-9CAF-90123D5CDAB1}">
      <dgm:prSet/>
      <dgm:spPr/>
      <dgm:t>
        <a:bodyPr/>
        <a:lstStyle/>
        <a:p>
          <a:endParaRPr lang="es-CR"/>
        </a:p>
      </dgm:t>
    </dgm:pt>
    <dgm:pt modelId="{01842A9A-2E8E-4AB0-B1F9-AA4861045416}" type="sibTrans" cxnId="{C34F1782-F942-4CD9-9CAF-90123D5CDAB1}">
      <dgm:prSet/>
      <dgm:spPr/>
      <dgm:t>
        <a:bodyPr/>
        <a:lstStyle/>
        <a:p>
          <a:endParaRPr lang="es-CR"/>
        </a:p>
      </dgm:t>
    </dgm:pt>
    <dgm:pt modelId="{346676B1-25D9-4ECB-AC31-9740C7B7913B}">
      <dgm:prSet custT="1"/>
      <dgm:spPr>
        <a:solidFill>
          <a:schemeClr val="accent4">
            <a:lumMod val="75000"/>
          </a:schemeClr>
        </a:solidFill>
      </dgm:spPr>
      <dgm:t>
        <a:bodyPr/>
        <a:lstStyle/>
        <a:p>
          <a:r>
            <a:rPr lang="es-CR" sz="1500" dirty="0" smtClean="0">
              <a:latin typeface="Arial" panose="020B0604020202020204" pitchFamily="34" charset="0"/>
              <a:cs typeface="Arial" panose="020B0604020202020204" pitchFamily="34" charset="0"/>
            </a:rPr>
            <a:t>Coordinación para la creación de reserva para el respectivo pago de la resolución de correos de Costa Rica Nª1191-2020-MEP.</a:t>
          </a:r>
          <a:endParaRPr lang="es-CR" sz="1500" dirty="0">
            <a:latin typeface="Arial" panose="020B0604020202020204" pitchFamily="34" charset="0"/>
            <a:cs typeface="Arial" panose="020B0604020202020204" pitchFamily="34" charset="0"/>
          </a:endParaRPr>
        </a:p>
      </dgm:t>
    </dgm:pt>
    <dgm:pt modelId="{7F0E7DEC-699F-4C62-B58F-62365B0081D0}" type="parTrans" cxnId="{6059CA80-5468-45F4-AD1C-07AF9CA4FDA5}">
      <dgm:prSet/>
      <dgm:spPr/>
      <dgm:t>
        <a:bodyPr/>
        <a:lstStyle/>
        <a:p>
          <a:endParaRPr lang="es-CR"/>
        </a:p>
      </dgm:t>
    </dgm:pt>
    <dgm:pt modelId="{F01D5D68-6F33-43FA-9157-E259EDF8E0A2}" type="sibTrans" cxnId="{6059CA80-5468-45F4-AD1C-07AF9CA4FDA5}">
      <dgm:prSet/>
      <dgm:spPr/>
      <dgm:t>
        <a:bodyPr/>
        <a:lstStyle/>
        <a:p>
          <a:endParaRPr lang="es-CR"/>
        </a:p>
      </dgm:t>
    </dgm:pt>
    <dgm:pt modelId="{551F7900-F4A5-495A-BE75-E81E0153D7BB}">
      <dgm:prSet phldrT="[Texto]" custT="1"/>
      <dgm:spPr>
        <a:solidFill>
          <a:schemeClr val="bg2">
            <a:lumMod val="10000"/>
          </a:schemeClr>
        </a:solidFill>
      </dgm:spPr>
      <dgm:t>
        <a:bodyPr/>
        <a:lstStyle/>
        <a:p>
          <a:r>
            <a:rPr lang="es-CR" sz="1500" dirty="0" smtClean="0">
              <a:latin typeface="Arial" panose="020B0604020202020204" pitchFamily="34" charset="0"/>
              <a:cs typeface="Arial" panose="020B0604020202020204" pitchFamily="34" charset="0"/>
            </a:rPr>
            <a:t>Adquisiciones de Convenio Marco</a:t>
          </a:r>
          <a:endParaRPr lang="es-CR" sz="1500" dirty="0">
            <a:latin typeface="Arial" panose="020B0604020202020204" pitchFamily="34" charset="0"/>
            <a:cs typeface="Arial" panose="020B0604020202020204" pitchFamily="34" charset="0"/>
          </a:endParaRPr>
        </a:p>
      </dgm:t>
    </dgm:pt>
    <dgm:pt modelId="{F0657E7D-485C-48C9-8D1D-CFDF9C4C42C4}" type="parTrans" cxnId="{33AD94AA-1870-4C0F-9008-079E697FEEB0}">
      <dgm:prSet/>
      <dgm:spPr/>
      <dgm:t>
        <a:bodyPr/>
        <a:lstStyle/>
        <a:p>
          <a:endParaRPr lang="es-CR"/>
        </a:p>
      </dgm:t>
    </dgm:pt>
    <dgm:pt modelId="{5F6193DB-7A14-40A2-BB8C-BD05ED34DB5B}" type="sibTrans" cxnId="{33AD94AA-1870-4C0F-9008-079E697FEEB0}">
      <dgm:prSet/>
      <dgm:spPr/>
      <dgm:t>
        <a:bodyPr/>
        <a:lstStyle/>
        <a:p>
          <a:endParaRPr lang="es-CR"/>
        </a:p>
      </dgm:t>
    </dgm:pt>
    <dgm:pt modelId="{9674283D-FF3B-4722-A622-B3A0588BCD2A}" type="pres">
      <dgm:prSet presAssocID="{8EDDACCA-0E09-42D3-8DB1-8BE0446E4AA0}" presName="diagram" presStyleCnt="0">
        <dgm:presLayoutVars>
          <dgm:dir/>
          <dgm:resizeHandles val="exact"/>
        </dgm:presLayoutVars>
      </dgm:prSet>
      <dgm:spPr/>
      <dgm:t>
        <a:bodyPr/>
        <a:lstStyle/>
        <a:p>
          <a:endParaRPr lang="es-CR"/>
        </a:p>
      </dgm:t>
    </dgm:pt>
    <dgm:pt modelId="{256200E0-6309-4514-8ED4-CAC2BA7C539B}" type="pres">
      <dgm:prSet presAssocID="{A4D0DC2D-D3B9-4A23-ABA1-F370351FCD9C}" presName="node" presStyleLbl="node1" presStyleIdx="0" presStyleCnt="6">
        <dgm:presLayoutVars>
          <dgm:bulletEnabled val="1"/>
        </dgm:presLayoutVars>
      </dgm:prSet>
      <dgm:spPr/>
      <dgm:t>
        <a:bodyPr/>
        <a:lstStyle/>
        <a:p>
          <a:endParaRPr lang="es-CR"/>
        </a:p>
      </dgm:t>
    </dgm:pt>
    <dgm:pt modelId="{4C8EBD3E-5276-46F8-9018-2C3042E4BB02}" type="pres">
      <dgm:prSet presAssocID="{86EC1526-7174-4A40-AD76-B0CE9771A138}" presName="sibTrans" presStyleCnt="0"/>
      <dgm:spPr/>
    </dgm:pt>
    <dgm:pt modelId="{228BC391-6BE2-4783-AFC4-FB16A66313BE}" type="pres">
      <dgm:prSet presAssocID="{0D16AFCE-0E1F-4414-A212-9069C68E9A84}" presName="node" presStyleLbl="node1" presStyleIdx="1" presStyleCnt="6">
        <dgm:presLayoutVars>
          <dgm:bulletEnabled val="1"/>
        </dgm:presLayoutVars>
      </dgm:prSet>
      <dgm:spPr/>
      <dgm:t>
        <a:bodyPr/>
        <a:lstStyle/>
        <a:p>
          <a:endParaRPr lang="es-CR"/>
        </a:p>
      </dgm:t>
    </dgm:pt>
    <dgm:pt modelId="{790DAD59-B574-4E9F-A37C-C1CBC3921A4F}" type="pres">
      <dgm:prSet presAssocID="{8FE6F474-2771-445D-84B2-905784FF1307}" presName="sibTrans" presStyleCnt="0"/>
      <dgm:spPr/>
    </dgm:pt>
    <dgm:pt modelId="{FCCC3EF9-CBFF-4395-9E0B-118234BB23EA}" type="pres">
      <dgm:prSet presAssocID="{346676B1-25D9-4ECB-AC31-9740C7B7913B}" presName="node" presStyleLbl="node1" presStyleIdx="2" presStyleCnt="6">
        <dgm:presLayoutVars>
          <dgm:bulletEnabled val="1"/>
        </dgm:presLayoutVars>
      </dgm:prSet>
      <dgm:spPr/>
      <dgm:t>
        <a:bodyPr/>
        <a:lstStyle/>
        <a:p>
          <a:endParaRPr lang="es-CR"/>
        </a:p>
      </dgm:t>
    </dgm:pt>
    <dgm:pt modelId="{BBD828F6-EFB9-4B9C-BA4F-2FDE2BD33F05}" type="pres">
      <dgm:prSet presAssocID="{F01D5D68-6F33-43FA-9157-E259EDF8E0A2}" presName="sibTrans" presStyleCnt="0"/>
      <dgm:spPr/>
    </dgm:pt>
    <dgm:pt modelId="{73BF39DB-4E85-47FD-A4ED-4A310DCA6196}" type="pres">
      <dgm:prSet presAssocID="{6F12E338-BD87-42F7-8105-82E8F5B07C5A}" presName="node" presStyleLbl="node1" presStyleIdx="3" presStyleCnt="6">
        <dgm:presLayoutVars>
          <dgm:bulletEnabled val="1"/>
        </dgm:presLayoutVars>
      </dgm:prSet>
      <dgm:spPr/>
      <dgm:t>
        <a:bodyPr/>
        <a:lstStyle/>
        <a:p>
          <a:endParaRPr lang="es-CR"/>
        </a:p>
      </dgm:t>
    </dgm:pt>
    <dgm:pt modelId="{8AF04231-DECF-412B-95B1-915965EADEB7}" type="pres">
      <dgm:prSet presAssocID="{20D1CC00-E189-4C29-A490-F03606424AA1}" presName="sibTrans" presStyleCnt="0"/>
      <dgm:spPr/>
    </dgm:pt>
    <dgm:pt modelId="{CFADAFE2-7FE8-4052-B56E-5AB992921125}" type="pres">
      <dgm:prSet presAssocID="{5C4A3F3A-F5BD-4544-98F6-DE3CE5839227}" presName="node" presStyleLbl="node1" presStyleIdx="4" presStyleCnt="6">
        <dgm:presLayoutVars>
          <dgm:bulletEnabled val="1"/>
        </dgm:presLayoutVars>
      </dgm:prSet>
      <dgm:spPr/>
      <dgm:t>
        <a:bodyPr/>
        <a:lstStyle/>
        <a:p>
          <a:endParaRPr lang="es-CR"/>
        </a:p>
      </dgm:t>
    </dgm:pt>
    <dgm:pt modelId="{463D0F8C-6843-453F-825B-4C965E7C5731}" type="pres">
      <dgm:prSet presAssocID="{01842A9A-2E8E-4AB0-B1F9-AA4861045416}" presName="sibTrans" presStyleCnt="0"/>
      <dgm:spPr/>
    </dgm:pt>
    <dgm:pt modelId="{39608751-F73F-44D3-BA52-E2545B682544}" type="pres">
      <dgm:prSet presAssocID="{551F7900-F4A5-495A-BE75-E81E0153D7BB}" presName="node" presStyleLbl="node1" presStyleIdx="5" presStyleCnt="6">
        <dgm:presLayoutVars>
          <dgm:bulletEnabled val="1"/>
        </dgm:presLayoutVars>
      </dgm:prSet>
      <dgm:spPr/>
      <dgm:t>
        <a:bodyPr/>
        <a:lstStyle/>
        <a:p>
          <a:endParaRPr lang="es-CR"/>
        </a:p>
      </dgm:t>
    </dgm:pt>
  </dgm:ptLst>
  <dgm:cxnLst>
    <dgm:cxn modelId="{6059CA80-5468-45F4-AD1C-07AF9CA4FDA5}" srcId="{8EDDACCA-0E09-42D3-8DB1-8BE0446E4AA0}" destId="{346676B1-25D9-4ECB-AC31-9740C7B7913B}" srcOrd="2" destOrd="0" parTransId="{7F0E7DEC-699F-4C62-B58F-62365B0081D0}" sibTransId="{F01D5D68-6F33-43FA-9157-E259EDF8E0A2}"/>
    <dgm:cxn modelId="{C34F1782-F942-4CD9-9CAF-90123D5CDAB1}" srcId="{8EDDACCA-0E09-42D3-8DB1-8BE0446E4AA0}" destId="{5C4A3F3A-F5BD-4544-98F6-DE3CE5839227}" srcOrd="4" destOrd="0" parTransId="{B6D690D0-BA87-489F-913D-2DF288CCD984}" sibTransId="{01842A9A-2E8E-4AB0-B1F9-AA4861045416}"/>
    <dgm:cxn modelId="{C44CA302-3C88-4CEB-ABE1-C4EE04AA0673}" type="presOf" srcId="{551F7900-F4A5-495A-BE75-E81E0153D7BB}" destId="{39608751-F73F-44D3-BA52-E2545B682544}" srcOrd="0" destOrd="0" presId="urn:microsoft.com/office/officeart/2005/8/layout/default"/>
    <dgm:cxn modelId="{D59CF4CA-477C-4F51-BB7C-AE26717C6AF1}" type="presOf" srcId="{0D16AFCE-0E1F-4414-A212-9069C68E9A84}" destId="{228BC391-6BE2-4783-AFC4-FB16A66313BE}" srcOrd="0" destOrd="0" presId="urn:microsoft.com/office/officeart/2005/8/layout/default"/>
    <dgm:cxn modelId="{4F09F46B-6625-4A30-8BE4-703836D5103F}" type="presOf" srcId="{6F12E338-BD87-42F7-8105-82E8F5B07C5A}" destId="{73BF39DB-4E85-47FD-A4ED-4A310DCA6196}" srcOrd="0" destOrd="0" presId="urn:microsoft.com/office/officeart/2005/8/layout/default"/>
    <dgm:cxn modelId="{26411CC7-9337-43ED-AEF3-4FE48D73F7B5}" type="presOf" srcId="{8EDDACCA-0E09-42D3-8DB1-8BE0446E4AA0}" destId="{9674283D-FF3B-4722-A622-B3A0588BCD2A}" srcOrd="0" destOrd="0" presId="urn:microsoft.com/office/officeart/2005/8/layout/default"/>
    <dgm:cxn modelId="{6E1DDF1E-82C8-4D68-B3A5-6DF367D16BC1}" type="presOf" srcId="{5C4A3F3A-F5BD-4544-98F6-DE3CE5839227}" destId="{CFADAFE2-7FE8-4052-B56E-5AB992921125}" srcOrd="0" destOrd="0" presId="urn:microsoft.com/office/officeart/2005/8/layout/default"/>
    <dgm:cxn modelId="{9B8C4D02-D573-4367-BA61-0F4AFA7B7E14}" type="presOf" srcId="{A4D0DC2D-D3B9-4A23-ABA1-F370351FCD9C}" destId="{256200E0-6309-4514-8ED4-CAC2BA7C539B}" srcOrd="0" destOrd="0" presId="urn:microsoft.com/office/officeart/2005/8/layout/default"/>
    <dgm:cxn modelId="{33AD94AA-1870-4C0F-9008-079E697FEEB0}" srcId="{8EDDACCA-0E09-42D3-8DB1-8BE0446E4AA0}" destId="{551F7900-F4A5-495A-BE75-E81E0153D7BB}" srcOrd="5" destOrd="0" parTransId="{F0657E7D-485C-48C9-8D1D-CFDF9C4C42C4}" sibTransId="{5F6193DB-7A14-40A2-BB8C-BD05ED34DB5B}"/>
    <dgm:cxn modelId="{BC43F5FB-FA81-4E12-B78E-AA596EC0D15D}" srcId="{8EDDACCA-0E09-42D3-8DB1-8BE0446E4AA0}" destId="{6F12E338-BD87-42F7-8105-82E8F5B07C5A}" srcOrd="3" destOrd="0" parTransId="{B735EE51-4166-41A0-AE03-9BD249961E3F}" sibTransId="{20D1CC00-E189-4C29-A490-F03606424AA1}"/>
    <dgm:cxn modelId="{AD7263A8-4AF0-4B95-8E82-16C5445CB7D8}" srcId="{8EDDACCA-0E09-42D3-8DB1-8BE0446E4AA0}" destId="{A4D0DC2D-D3B9-4A23-ABA1-F370351FCD9C}" srcOrd="0" destOrd="0" parTransId="{A3516007-93FF-4AB3-BA5D-7E411B47DF32}" sibTransId="{86EC1526-7174-4A40-AD76-B0CE9771A138}"/>
    <dgm:cxn modelId="{B85F1FF3-6024-4FCC-922F-C4EA41777E04}" type="presOf" srcId="{346676B1-25D9-4ECB-AC31-9740C7B7913B}" destId="{FCCC3EF9-CBFF-4395-9E0B-118234BB23EA}" srcOrd="0" destOrd="0" presId="urn:microsoft.com/office/officeart/2005/8/layout/default"/>
    <dgm:cxn modelId="{640B9468-5990-405B-A123-B2F635271A48}" srcId="{8EDDACCA-0E09-42D3-8DB1-8BE0446E4AA0}" destId="{0D16AFCE-0E1F-4414-A212-9069C68E9A84}" srcOrd="1" destOrd="0" parTransId="{57D34F53-9546-4747-99D6-AA9953AC9526}" sibTransId="{8FE6F474-2771-445D-84B2-905784FF1307}"/>
    <dgm:cxn modelId="{6D53E044-A40B-4564-BF43-E511097BAE03}" type="presParOf" srcId="{9674283D-FF3B-4722-A622-B3A0588BCD2A}" destId="{256200E0-6309-4514-8ED4-CAC2BA7C539B}" srcOrd="0" destOrd="0" presId="urn:microsoft.com/office/officeart/2005/8/layout/default"/>
    <dgm:cxn modelId="{442FE2FA-CBB5-437E-ADAB-7E67FBABA069}" type="presParOf" srcId="{9674283D-FF3B-4722-A622-B3A0588BCD2A}" destId="{4C8EBD3E-5276-46F8-9018-2C3042E4BB02}" srcOrd="1" destOrd="0" presId="urn:microsoft.com/office/officeart/2005/8/layout/default"/>
    <dgm:cxn modelId="{EC90181E-F1E7-4D47-904C-5F2A1AA1F37C}" type="presParOf" srcId="{9674283D-FF3B-4722-A622-B3A0588BCD2A}" destId="{228BC391-6BE2-4783-AFC4-FB16A66313BE}" srcOrd="2" destOrd="0" presId="urn:microsoft.com/office/officeart/2005/8/layout/default"/>
    <dgm:cxn modelId="{F1A72116-A3BE-4E59-B0A4-C13207901081}" type="presParOf" srcId="{9674283D-FF3B-4722-A622-B3A0588BCD2A}" destId="{790DAD59-B574-4E9F-A37C-C1CBC3921A4F}" srcOrd="3" destOrd="0" presId="urn:microsoft.com/office/officeart/2005/8/layout/default"/>
    <dgm:cxn modelId="{F1FE0D83-2D3C-40B5-BAC4-97C2CE968EA2}" type="presParOf" srcId="{9674283D-FF3B-4722-A622-B3A0588BCD2A}" destId="{FCCC3EF9-CBFF-4395-9E0B-118234BB23EA}" srcOrd="4" destOrd="0" presId="urn:microsoft.com/office/officeart/2005/8/layout/default"/>
    <dgm:cxn modelId="{AF48AE31-5B48-4E5C-B5C3-590B5F347DC1}" type="presParOf" srcId="{9674283D-FF3B-4722-A622-B3A0588BCD2A}" destId="{BBD828F6-EFB9-4B9C-BA4F-2FDE2BD33F05}" srcOrd="5" destOrd="0" presId="urn:microsoft.com/office/officeart/2005/8/layout/default"/>
    <dgm:cxn modelId="{614E546B-178D-451A-A44E-49646AF1835A}" type="presParOf" srcId="{9674283D-FF3B-4722-A622-B3A0588BCD2A}" destId="{73BF39DB-4E85-47FD-A4ED-4A310DCA6196}" srcOrd="6" destOrd="0" presId="urn:microsoft.com/office/officeart/2005/8/layout/default"/>
    <dgm:cxn modelId="{E82FDB7D-5A8D-49D2-9672-FE017D4D9AD0}" type="presParOf" srcId="{9674283D-FF3B-4722-A622-B3A0588BCD2A}" destId="{8AF04231-DECF-412B-95B1-915965EADEB7}" srcOrd="7" destOrd="0" presId="urn:microsoft.com/office/officeart/2005/8/layout/default"/>
    <dgm:cxn modelId="{EF5072F9-CC29-4CEE-A176-537BE9130529}" type="presParOf" srcId="{9674283D-FF3B-4722-A622-B3A0588BCD2A}" destId="{CFADAFE2-7FE8-4052-B56E-5AB992921125}" srcOrd="8" destOrd="0" presId="urn:microsoft.com/office/officeart/2005/8/layout/default"/>
    <dgm:cxn modelId="{09E6D1B6-CDF6-4D68-AD48-EB9C55D755D0}" type="presParOf" srcId="{9674283D-FF3B-4722-A622-B3A0588BCD2A}" destId="{463D0F8C-6843-453F-825B-4C965E7C5731}" srcOrd="9" destOrd="0" presId="urn:microsoft.com/office/officeart/2005/8/layout/default"/>
    <dgm:cxn modelId="{2D6C5BDE-6522-4DCC-AA28-3A5CDDBB0376}" type="presParOf" srcId="{9674283D-FF3B-4722-A622-B3A0588BCD2A}" destId="{39608751-F73F-44D3-BA52-E2545B682544}"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D429F0-BD18-48A8-A9B3-33C1043ADC5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CR"/>
        </a:p>
      </dgm:t>
    </dgm:pt>
    <dgm:pt modelId="{2AB9E0E9-340B-43CC-A5B3-D741402590E1}">
      <dgm:prSet phldrT="[Texto]" custT="1"/>
      <dgm:spPr/>
      <dgm:t>
        <a:bodyPr/>
        <a:lstStyle/>
        <a:p>
          <a:r>
            <a:rPr lang="es-CR" sz="1800" dirty="0" smtClean="0"/>
            <a:t>Compras Realizadas</a:t>
          </a:r>
          <a:endParaRPr lang="es-CR" sz="1800" dirty="0"/>
        </a:p>
      </dgm:t>
    </dgm:pt>
    <dgm:pt modelId="{F6755D4C-6494-42CE-9281-A4103B5E95AB}" type="parTrans" cxnId="{79767294-98F7-4BB3-89A5-9C142D1CB576}">
      <dgm:prSet/>
      <dgm:spPr/>
      <dgm:t>
        <a:bodyPr/>
        <a:lstStyle/>
        <a:p>
          <a:endParaRPr lang="es-CR"/>
        </a:p>
      </dgm:t>
    </dgm:pt>
    <dgm:pt modelId="{773F9A02-B195-467C-9A08-6CCD79300D3C}" type="sibTrans" cxnId="{79767294-98F7-4BB3-89A5-9C142D1CB576}">
      <dgm:prSet/>
      <dgm:spPr/>
      <dgm:t>
        <a:bodyPr/>
        <a:lstStyle/>
        <a:p>
          <a:endParaRPr lang="es-CR"/>
        </a:p>
      </dgm:t>
    </dgm:pt>
    <dgm:pt modelId="{550DBEFD-E976-4BFB-A3CF-0F1528E4F9C9}">
      <dgm:prSet phldrT="[Texto]" custT="1"/>
      <dgm:spPr/>
      <dgm:t>
        <a:bodyPr/>
        <a:lstStyle/>
        <a:p>
          <a:r>
            <a:rPr lang="es-CR" sz="1500" dirty="0" smtClean="0">
              <a:latin typeface="Arial" panose="020B0604020202020204" pitchFamily="34" charset="0"/>
              <a:cs typeface="Arial" panose="020B0604020202020204" pitchFamily="34" charset="0"/>
            </a:rPr>
            <a:t>Esfigmomanómetro portátil, estetoscopio de doble campana, cinta para glucosa, mascarilla para uso médico, guantes esterilizados y guantes no esterilizados</a:t>
          </a:r>
          <a:endParaRPr lang="es-CR" sz="1500" dirty="0">
            <a:latin typeface="Arial" panose="020B0604020202020204" pitchFamily="34" charset="0"/>
            <a:cs typeface="Arial" panose="020B0604020202020204" pitchFamily="34" charset="0"/>
          </a:endParaRPr>
        </a:p>
      </dgm:t>
    </dgm:pt>
    <dgm:pt modelId="{77F2B261-BAA3-42AC-8B23-8E3912EBE30C}" type="parTrans" cxnId="{3A829BB3-1014-4D91-A485-4413657C923D}">
      <dgm:prSet/>
      <dgm:spPr/>
      <dgm:t>
        <a:bodyPr/>
        <a:lstStyle/>
        <a:p>
          <a:endParaRPr lang="es-CR"/>
        </a:p>
      </dgm:t>
    </dgm:pt>
    <dgm:pt modelId="{71F8D6F8-3F29-4019-9780-BE5CF5D680E9}" type="sibTrans" cxnId="{3A829BB3-1014-4D91-A485-4413657C923D}">
      <dgm:prSet/>
      <dgm:spPr/>
      <dgm:t>
        <a:bodyPr/>
        <a:lstStyle/>
        <a:p>
          <a:endParaRPr lang="es-CR"/>
        </a:p>
      </dgm:t>
    </dgm:pt>
    <dgm:pt modelId="{A66BA4A9-DA5A-47C4-87C9-32643AA53366}">
      <dgm:prSet phldrT="[Texto]" custT="1"/>
      <dgm:spPr/>
      <dgm:t>
        <a:bodyPr/>
        <a:lstStyle/>
        <a:p>
          <a:r>
            <a:rPr lang="es-CR" sz="1800" dirty="0" smtClean="0">
              <a:latin typeface="Arial" panose="020B0604020202020204" pitchFamily="34" charset="0"/>
              <a:cs typeface="Arial" panose="020B0604020202020204" pitchFamily="34" charset="0"/>
            </a:rPr>
            <a:t>Compras Realizadas</a:t>
          </a:r>
          <a:endParaRPr lang="es-CR" sz="1800" dirty="0">
            <a:latin typeface="Arial" panose="020B0604020202020204" pitchFamily="34" charset="0"/>
            <a:cs typeface="Arial" panose="020B0604020202020204" pitchFamily="34" charset="0"/>
          </a:endParaRPr>
        </a:p>
      </dgm:t>
    </dgm:pt>
    <dgm:pt modelId="{6F3B036C-2A84-4B45-87DB-8BD2F1569AE7}" type="parTrans" cxnId="{D80C126D-6F6A-4541-8831-B29D91AB8A5D}">
      <dgm:prSet/>
      <dgm:spPr/>
      <dgm:t>
        <a:bodyPr/>
        <a:lstStyle/>
        <a:p>
          <a:endParaRPr lang="es-CR"/>
        </a:p>
      </dgm:t>
    </dgm:pt>
    <dgm:pt modelId="{94C4EB9E-DD9F-4BE7-AC88-E2410E20DEB9}" type="sibTrans" cxnId="{D80C126D-6F6A-4541-8831-B29D91AB8A5D}">
      <dgm:prSet/>
      <dgm:spPr/>
      <dgm:t>
        <a:bodyPr/>
        <a:lstStyle/>
        <a:p>
          <a:endParaRPr lang="es-CR"/>
        </a:p>
      </dgm:t>
    </dgm:pt>
    <dgm:pt modelId="{F014F1A3-7A60-405A-A536-E7F859914080}">
      <dgm:prSet phldrT="[Texto]" custT="1"/>
      <dgm:spPr>
        <a:solidFill>
          <a:schemeClr val="bg2">
            <a:lumMod val="10000"/>
          </a:schemeClr>
        </a:solidFill>
      </dgm:spPr>
      <dgm:t>
        <a:bodyPr/>
        <a:lstStyle/>
        <a:p>
          <a:r>
            <a:rPr lang="es-CR" sz="1500" dirty="0" smtClean="0">
              <a:latin typeface="Arial" panose="020B0604020202020204" pitchFamily="34" charset="0"/>
              <a:cs typeface="Arial" panose="020B0604020202020204" pitchFamily="34" charset="0"/>
            </a:rPr>
            <a:t>Rollos de papel térmico para el sistema de filas de espera.</a:t>
          </a:r>
          <a:endParaRPr lang="es-CR" sz="1500" dirty="0">
            <a:latin typeface="Arial" panose="020B0604020202020204" pitchFamily="34" charset="0"/>
            <a:cs typeface="Arial" panose="020B0604020202020204" pitchFamily="34" charset="0"/>
          </a:endParaRPr>
        </a:p>
      </dgm:t>
    </dgm:pt>
    <dgm:pt modelId="{31972667-B9F9-4257-9CE2-8E2AE673EE13}" type="parTrans" cxnId="{63BFFC8D-B92A-4220-99FC-99DD395CC13E}">
      <dgm:prSet/>
      <dgm:spPr/>
      <dgm:t>
        <a:bodyPr/>
        <a:lstStyle/>
        <a:p>
          <a:endParaRPr lang="es-CR"/>
        </a:p>
      </dgm:t>
    </dgm:pt>
    <dgm:pt modelId="{E1AB7E58-EC6F-424D-9528-BF08045DC551}" type="sibTrans" cxnId="{63BFFC8D-B92A-4220-99FC-99DD395CC13E}">
      <dgm:prSet/>
      <dgm:spPr/>
      <dgm:t>
        <a:bodyPr/>
        <a:lstStyle/>
        <a:p>
          <a:endParaRPr lang="es-CR"/>
        </a:p>
      </dgm:t>
    </dgm:pt>
    <dgm:pt modelId="{8CCBE8A2-9D89-4E36-BA97-EFDCD6C9B8C7}">
      <dgm:prSet phldrT="[Texto]" custT="1"/>
      <dgm:spPr>
        <a:solidFill>
          <a:schemeClr val="accent5">
            <a:lumMod val="75000"/>
          </a:schemeClr>
        </a:solidFill>
      </dgm:spPr>
      <dgm:t>
        <a:bodyPr/>
        <a:lstStyle/>
        <a:p>
          <a:r>
            <a:rPr lang="es-CR" sz="1500" dirty="0" smtClean="0">
              <a:latin typeface="Arial" panose="020B0604020202020204" pitchFamily="34" charset="0"/>
              <a:cs typeface="Arial" panose="020B0604020202020204" pitchFamily="34" charset="0"/>
            </a:rPr>
            <a:t>Adquisición de almohadillas para sellos</a:t>
          </a:r>
          <a:endParaRPr lang="es-CR" sz="1500" dirty="0">
            <a:latin typeface="Arial" panose="020B0604020202020204" pitchFamily="34" charset="0"/>
            <a:cs typeface="Arial" panose="020B0604020202020204" pitchFamily="34" charset="0"/>
          </a:endParaRPr>
        </a:p>
      </dgm:t>
    </dgm:pt>
    <dgm:pt modelId="{AD9175B0-50CA-4C99-8695-1F4C02B3F56E}" type="parTrans" cxnId="{3D335312-285A-4605-8C29-11BEC4E81040}">
      <dgm:prSet/>
      <dgm:spPr/>
      <dgm:t>
        <a:bodyPr/>
        <a:lstStyle/>
        <a:p>
          <a:endParaRPr lang="es-CR"/>
        </a:p>
      </dgm:t>
    </dgm:pt>
    <dgm:pt modelId="{2D91E63D-944E-4B0A-963A-F095E7C69CC1}" type="sibTrans" cxnId="{3D335312-285A-4605-8C29-11BEC4E81040}">
      <dgm:prSet/>
      <dgm:spPr/>
      <dgm:t>
        <a:bodyPr/>
        <a:lstStyle/>
        <a:p>
          <a:endParaRPr lang="es-CR"/>
        </a:p>
      </dgm:t>
    </dgm:pt>
    <dgm:pt modelId="{49384D07-406E-4572-A7D0-0CD970CE5968}">
      <dgm:prSet phldrT="[Texto]" custT="1"/>
      <dgm:spPr>
        <a:solidFill>
          <a:schemeClr val="bg2">
            <a:lumMod val="25000"/>
          </a:schemeClr>
        </a:solidFill>
      </dgm:spPr>
      <dgm:t>
        <a:bodyPr/>
        <a:lstStyle/>
        <a:p>
          <a:r>
            <a:rPr lang="es-CR" sz="1500" dirty="0" smtClean="0">
              <a:latin typeface="Arial" panose="020B0604020202020204" pitchFamily="34" charset="0"/>
              <a:cs typeface="Arial" panose="020B0604020202020204" pitchFamily="34" charset="0"/>
            </a:rPr>
            <a:t>Adquisición de Sellos</a:t>
          </a:r>
          <a:endParaRPr lang="es-CR" sz="1500" dirty="0">
            <a:latin typeface="Arial" panose="020B0604020202020204" pitchFamily="34" charset="0"/>
            <a:cs typeface="Arial" panose="020B0604020202020204" pitchFamily="34" charset="0"/>
          </a:endParaRPr>
        </a:p>
      </dgm:t>
    </dgm:pt>
    <dgm:pt modelId="{70805805-364C-4930-8C19-5D38F8C6A1D3}" type="sibTrans" cxnId="{4A0F4591-5AC9-465E-857A-D0C9010992EF}">
      <dgm:prSet/>
      <dgm:spPr/>
      <dgm:t>
        <a:bodyPr/>
        <a:lstStyle/>
        <a:p>
          <a:endParaRPr lang="es-CR"/>
        </a:p>
      </dgm:t>
    </dgm:pt>
    <dgm:pt modelId="{7EB41DB5-8DD2-47B8-AF9F-00F2415B748B}" type="parTrans" cxnId="{4A0F4591-5AC9-465E-857A-D0C9010992EF}">
      <dgm:prSet/>
      <dgm:spPr/>
      <dgm:t>
        <a:bodyPr/>
        <a:lstStyle/>
        <a:p>
          <a:endParaRPr lang="es-CR"/>
        </a:p>
      </dgm:t>
    </dgm:pt>
    <dgm:pt modelId="{2D5C4697-8620-475A-B9E1-41E151815A29}">
      <dgm:prSet phldrT="[Texto]" custT="1"/>
      <dgm:spPr/>
      <dgm:t>
        <a:bodyPr/>
        <a:lstStyle/>
        <a:p>
          <a:r>
            <a:rPr lang="es-CR" sz="1800" dirty="0" smtClean="0">
              <a:latin typeface="Arial" panose="020B0604020202020204" pitchFamily="34" charset="0"/>
              <a:cs typeface="Arial" panose="020B0604020202020204" pitchFamily="34" charset="0"/>
            </a:rPr>
            <a:t>Compras Realizadas</a:t>
          </a:r>
          <a:endParaRPr lang="es-CR" sz="1800" dirty="0">
            <a:latin typeface="Arial" panose="020B0604020202020204" pitchFamily="34" charset="0"/>
            <a:cs typeface="Arial" panose="020B0604020202020204" pitchFamily="34" charset="0"/>
          </a:endParaRPr>
        </a:p>
      </dgm:t>
    </dgm:pt>
    <dgm:pt modelId="{BCD69111-155B-48AB-8278-E5E5FB56C5E6}" type="sibTrans" cxnId="{F74B2CC2-37C6-4B80-96B8-05783B340E93}">
      <dgm:prSet/>
      <dgm:spPr/>
      <dgm:t>
        <a:bodyPr/>
        <a:lstStyle/>
        <a:p>
          <a:endParaRPr lang="es-CR"/>
        </a:p>
      </dgm:t>
    </dgm:pt>
    <dgm:pt modelId="{289BE25D-977C-4043-B076-CB48E0CEC13E}" type="parTrans" cxnId="{F74B2CC2-37C6-4B80-96B8-05783B340E93}">
      <dgm:prSet/>
      <dgm:spPr/>
      <dgm:t>
        <a:bodyPr/>
        <a:lstStyle/>
        <a:p>
          <a:endParaRPr lang="es-CR"/>
        </a:p>
      </dgm:t>
    </dgm:pt>
    <dgm:pt modelId="{06EC88BE-48F3-4C07-A460-0D707083312F}">
      <dgm:prSet phldrT="[Texto]" custT="1"/>
      <dgm:spPr>
        <a:solidFill>
          <a:schemeClr val="accent1">
            <a:lumMod val="75000"/>
          </a:schemeClr>
        </a:solidFill>
      </dgm:spPr>
      <dgm:t>
        <a:bodyPr/>
        <a:lstStyle/>
        <a:p>
          <a:r>
            <a:rPr lang="es-CR" sz="1500" dirty="0" smtClean="0">
              <a:latin typeface="Arial" panose="020B0604020202020204" pitchFamily="34" charset="0"/>
              <a:cs typeface="Arial" panose="020B0604020202020204" pitchFamily="34" charset="0"/>
            </a:rPr>
            <a:t>Adquisición de equipo de diagnóstico, autoclave y analizador corporal.</a:t>
          </a:r>
          <a:endParaRPr lang="es-CR" sz="1500" dirty="0">
            <a:latin typeface="Arial" panose="020B0604020202020204" pitchFamily="34" charset="0"/>
            <a:cs typeface="Arial" panose="020B0604020202020204" pitchFamily="34" charset="0"/>
          </a:endParaRPr>
        </a:p>
      </dgm:t>
    </dgm:pt>
    <dgm:pt modelId="{6228ECD7-2032-4B72-879A-4ED187E5DB10}" type="parTrans" cxnId="{0B3CA2AC-32A8-424A-8103-37D5E09132A8}">
      <dgm:prSet/>
      <dgm:spPr/>
      <dgm:t>
        <a:bodyPr/>
        <a:lstStyle/>
        <a:p>
          <a:endParaRPr lang="es-CR"/>
        </a:p>
      </dgm:t>
    </dgm:pt>
    <dgm:pt modelId="{A4485B21-C337-4677-B3D1-E5DF1D272E74}" type="sibTrans" cxnId="{0B3CA2AC-32A8-424A-8103-37D5E09132A8}">
      <dgm:prSet/>
      <dgm:spPr/>
      <dgm:t>
        <a:bodyPr/>
        <a:lstStyle/>
        <a:p>
          <a:endParaRPr lang="es-CR"/>
        </a:p>
      </dgm:t>
    </dgm:pt>
    <dgm:pt modelId="{38FED39F-C09A-4C01-9E7F-95BE98FD04CB}">
      <dgm:prSet phldrT="[Texto]" custT="1"/>
      <dgm:spPr>
        <a:solidFill>
          <a:srgbClr val="7030A0"/>
        </a:solidFill>
      </dgm:spPr>
      <dgm:t>
        <a:bodyPr/>
        <a:lstStyle/>
        <a:p>
          <a:r>
            <a:rPr lang="es-CR" sz="1500" dirty="0" smtClean="0">
              <a:latin typeface="Arial" panose="020B0604020202020204" pitchFamily="34" charset="0"/>
              <a:cs typeface="Arial" panose="020B0604020202020204" pitchFamily="34" charset="0"/>
            </a:rPr>
            <a:t>Adquisición de extensiones eléctricas</a:t>
          </a:r>
          <a:endParaRPr lang="es-CR" sz="1500" dirty="0">
            <a:latin typeface="Arial" panose="020B0604020202020204" pitchFamily="34" charset="0"/>
            <a:cs typeface="Arial" panose="020B0604020202020204" pitchFamily="34" charset="0"/>
          </a:endParaRPr>
        </a:p>
      </dgm:t>
    </dgm:pt>
    <dgm:pt modelId="{216ED787-ED85-4262-81E4-EFF7DBCF3E36}" type="parTrans" cxnId="{F481906C-62A7-4B21-BE2D-C562748E3DD6}">
      <dgm:prSet/>
      <dgm:spPr/>
      <dgm:t>
        <a:bodyPr/>
        <a:lstStyle/>
        <a:p>
          <a:endParaRPr lang="es-CR"/>
        </a:p>
      </dgm:t>
    </dgm:pt>
    <dgm:pt modelId="{CE0C583D-867C-4EE0-9912-CF22C2EC5007}" type="sibTrans" cxnId="{F481906C-62A7-4B21-BE2D-C562748E3DD6}">
      <dgm:prSet/>
      <dgm:spPr/>
      <dgm:t>
        <a:bodyPr/>
        <a:lstStyle/>
        <a:p>
          <a:endParaRPr lang="es-CR"/>
        </a:p>
      </dgm:t>
    </dgm:pt>
    <dgm:pt modelId="{97211FB9-79EF-46BB-AD93-AF9E24DCD124}">
      <dgm:prSet phldrT="[Texto]" custT="1"/>
      <dgm:spPr/>
      <dgm:t>
        <a:bodyPr/>
        <a:lstStyle/>
        <a:p>
          <a:r>
            <a:rPr lang="es-CR" sz="1500" dirty="0" smtClean="0">
              <a:latin typeface="Arial" panose="020B0604020202020204" pitchFamily="34" charset="0"/>
              <a:cs typeface="Arial" panose="020B0604020202020204" pitchFamily="34" charset="0"/>
            </a:rPr>
            <a:t>Adquisición de cintas de impresión para carnet.</a:t>
          </a:r>
          <a:endParaRPr lang="es-CR" sz="1500" dirty="0">
            <a:latin typeface="Arial" panose="020B0604020202020204" pitchFamily="34" charset="0"/>
            <a:cs typeface="Arial" panose="020B0604020202020204" pitchFamily="34" charset="0"/>
          </a:endParaRPr>
        </a:p>
      </dgm:t>
    </dgm:pt>
    <dgm:pt modelId="{EF6DB12A-C2A6-4EF5-BBD1-F9E9C4E644A5}" type="parTrans" cxnId="{BABF5EDA-2073-4480-B574-C59EFAB1AD2A}">
      <dgm:prSet/>
      <dgm:spPr/>
      <dgm:t>
        <a:bodyPr/>
        <a:lstStyle/>
        <a:p>
          <a:endParaRPr lang="es-CR"/>
        </a:p>
      </dgm:t>
    </dgm:pt>
    <dgm:pt modelId="{002612F5-0294-4966-90F9-E4A41C620F71}" type="sibTrans" cxnId="{BABF5EDA-2073-4480-B574-C59EFAB1AD2A}">
      <dgm:prSet/>
      <dgm:spPr/>
      <dgm:t>
        <a:bodyPr/>
        <a:lstStyle/>
        <a:p>
          <a:endParaRPr lang="es-CR"/>
        </a:p>
      </dgm:t>
    </dgm:pt>
    <dgm:pt modelId="{9B4FF984-03FF-4EB9-8A09-9CFEE8002FD6}" type="pres">
      <dgm:prSet presAssocID="{E9D429F0-BD18-48A8-A9B3-33C1043ADC5F}" presName="theList" presStyleCnt="0">
        <dgm:presLayoutVars>
          <dgm:dir/>
          <dgm:animLvl val="lvl"/>
          <dgm:resizeHandles val="exact"/>
        </dgm:presLayoutVars>
      </dgm:prSet>
      <dgm:spPr/>
      <dgm:t>
        <a:bodyPr/>
        <a:lstStyle/>
        <a:p>
          <a:endParaRPr lang="es-CR"/>
        </a:p>
      </dgm:t>
    </dgm:pt>
    <dgm:pt modelId="{703AF318-33DC-426E-8527-66839876A554}" type="pres">
      <dgm:prSet presAssocID="{2AB9E0E9-340B-43CC-A5B3-D741402590E1}" presName="compNode" presStyleCnt="0"/>
      <dgm:spPr/>
    </dgm:pt>
    <dgm:pt modelId="{0835FB9A-BC50-4C8A-9129-1C020A7DDD12}" type="pres">
      <dgm:prSet presAssocID="{2AB9E0E9-340B-43CC-A5B3-D741402590E1}" presName="aNode" presStyleLbl="bgShp" presStyleIdx="0" presStyleCnt="3" custLinFactNeighborX="-38" custLinFactNeighborY="4758"/>
      <dgm:spPr/>
      <dgm:t>
        <a:bodyPr/>
        <a:lstStyle/>
        <a:p>
          <a:endParaRPr lang="es-CR"/>
        </a:p>
      </dgm:t>
    </dgm:pt>
    <dgm:pt modelId="{60B526EC-4887-4C53-BEA6-86181E24753F}" type="pres">
      <dgm:prSet presAssocID="{2AB9E0E9-340B-43CC-A5B3-D741402590E1}" presName="textNode" presStyleLbl="bgShp" presStyleIdx="0" presStyleCnt="3"/>
      <dgm:spPr/>
      <dgm:t>
        <a:bodyPr/>
        <a:lstStyle/>
        <a:p>
          <a:endParaRPr lang="es-CR"/>
        </a:p>
      </dgm:t>
    </dgm:pt>
    <dgm:pt modelId="{7DDF61EF-D6F1-4612-BC3A-8BC98A532F57}" type="pres">
      <dgm:prSet presAssocID="{2AB9E0E9-340B-43CC-A5B3-D741402590E1}" presName="compChildNode" presStyleCnt="0"/>
      <dgm:spPr/>
    </dgm:pt>
    <dgm:pt modelId="{6EEA4593-D5D5-41C8-8474-CA3DC2C37365}" type="pres">
      <dgm:prSet presAssocID="{2AB9E0E9-340B-43CC-A5B3-D741402590E1}" presName="theInnerList" presStyleCnt="0"/>
      <dgm:spPr/>
    </dgm:pt>
    <dgm:pt modelId="{067F264F-E601-478D-B025-D203055AE080}" type="pres">
      <dgm:prSet presAssocID="{550DBEFD-E976-4BFB-A3CF-0F1528E4F9C9}" presName="childNode" presStyleLbl="node1" presStyleIdx="0" presStyleCnt="7" custScaleX="100242" custScaleY="115197" custLinFactNeighborX="-1307" custLinFactNeighborY="2325">
        <dgm:presLayoutVars>
          <dgm:bulletEnabled val="1"/>
        </dgm:presLayoutVars>
      </dgm:prSet>
      <dgm:spPr/>
      <dgm:t>
        <a:bodyPr/>
        <a:lstStyle/>
        <a:p>
          <a:endParaRPr lang="es-CR"/>
        </a:p>
      </dgm:t>
    </dgm:pt>
    <dgm:pt modelId="{29B39105-CCA6-4725-ACE3-4B4958E0E9F1}" type="pres">
      <dgm:prSet presAssocID="{2AB9E0E9-340B-43CC-A5B3-D741402590E1}" presName="aSpace" presStyleCnt="0"/>
      <dgm:spPr/>
    </dgm:pt>
    <dgm:pt modelId="{8F21BE04-DEA6-4A28-A500-3BB7A8106298}" type="pres">
      <dgm:prSet presAssocID="{A66BA4A9-DA5A-47C4-87C9-32643AA53366}" presName="compNode" presStyleCnt="0"/>
      <dgm:spPr/>
    </dgm:pt>
    <dgm:pt modelId="{26C8E2E2-C97D-477B-9FD4-282FC7E987DF}" type="pres">
      <dgm:prSet presAssocID="{A66BA4A9-DA5A-47C4-87C9-32643AA53366}" presName="aNode" presStyleLbl="bgShp" presStyleIdx="1" presStyleCnt="3"/>
      <dgm:spPr/>
      <dgm:t>
        <a:bodyPr/>
        <a:lstStyle/>
        <a:p>
          <a:endParaRPr lang="es-CR"/>
        </a:p>
      </dgm:t>
    </dgm:pt>
    <dgm:pt modelId="{EDC81F9C-6663-4DE9-9D7D-6711782E6BC4}" type="pres">
      <dgm:prSet presAssocID="{A66BA4A9-DA5A-47C4-87C9-32643AA53366}" presName="textNode" presStyleLbl="bgShp" presStyleIdx="1" presStyleCnt="3"/>
      <dgm:spPr/>
      <dgm:t>
        <a:bodyPr/>
        <a:lstStyle/>
        <a:p>
          <a:endParaRPr lang="es-CR"/>
        </a:p>
      </dgm:t>
    </dgm:pt>
    <dgm:pt modelId="{C3E10631-0B58-45CE-B70F-4F002BA68DE6}" type="pres">
      <dgm:prSet presAssocID="{A66BA4A9-DA5A-47C4-87C9-32643AA53366}" presName="compChildNode" presStyleCnt="0"/>
      <dgm:spPr/>
    </dgm:pt>
    <dgm:pt modelId="{0C2E1AB4-8793-4498-9A24-12740FDB4E08}" type="pres">
      <dgm:prSet presAssocID="{A66BA4A9-DA5A-47C4-87C9-32643AA53366}" presName="theInnerList" presStyleCnt="0"/>
      <dgm:spPr/>
    </dgm:pt>
    <dgm:pt modelId="{6DA2C3A3-5F0E-44F7-A6F9-8098E6195079}" type="pres">
      <dgm:prSet presAssocID="{F014F1A3-7A60-405A-A536-E7F859914080}" presName="childNode" presStyleLbl="node1" presStyleIdx="1" presStyleCnt="7">
        <dgm:presLayoutVars>
          <dgm:bulletEnabled val="1"/>
        </dgm:presLayoutVars>
      </dgm:prSet>
      <dgm:spPr/>
      <dgm:t>
        <a:bodyPr/>
        <a:lstStyle/>
        <a:p>
          <a:endParaRPr lang="es-CR"/>
        </a:p>
      </dgm:t>
    </dgm:pt>
    <dgm:pt modelId="{698310FD-9CFA-4F80-AE93-D6E293918505}" type="pres">
      <dgm:prSet presAssocID="{F014F1A3-7A60-405A-A536-E7F859914080}" presName="aSpace2" presStyleCnt="0"/>
      <dgm:spPr/>
    </dgm:pt>
    <dgm:pt modelId="{8E3EEFA1-F729-4A30-9889-69E18B3EA7F7}" type="pres">
      <dgm:prSet presAssocID="{06EC88BE-48F3-4C07-A460-0D707083312F}" presName="childNode" presStyleLbl="node1" presStyleIdx="2" presStyleCnt="7">
        <dgm:presLayoutVars>
          <dgm:bulletEnabled val="1"/>
        </dgm:presLayoutVars>
      </dgm:prSet>
      <dgm:spPr/>
      <dgm:t>
        <a:bodyPr/>
        <a:lstStyle/>
        <a:p>
          <a:endParaRPr lang="es-CR"/>
        </a:p>
      </dgm:t>
    </dgm:pt>
    <dgm:pt modelId="{9D1BFC18-831F-466D-BE14-32E11810F5E6}" type="pres">
      <dgm:prSet presAssocID="{A66BA4A9-DA5A-47C4-87C9-32643AA53366}" presName="aSpace" presStyleCnt="0"/>
      <dgm:spPr/>
    </dgm:pt>
    <dgm:pt modelId="{1AC84683-0C2D-47DA-902D-6294FBF5F4B9}" type="pres">
      <dgm:prSet presAssocID="{2D5C4697-8620-475A-B9E1-41E151815A29}" presName="compNode" presStyleCnt="0"/>
      <dgm:spPr/>
    </dgm:pt>
    <dgm:pt modelId="{FB3AE5B7-AA72-4A5C-BC96-31AF9F821AC4}" type="pres">
      <dgm:prSet presAssocID="{2D5C4697-8620-475A-B9E1-41E151815A29}" presName="aNode" presStyleLbl="bgShp" presStyleIdx="2" presStyleCnt="3"/>
      <dgm:spPr/>
      <dgm:t>
        <a:bodyPr/>
        <a:lstStyle/>
        <a:p>
          <a:endParaRPr lang="es-CR"/>
        </a:p>
      </dgm:t>
    </dgm:pt>
    <dgm:pt modelId="{5719F1EE-C81A-4AC7-BD3A-E9E592906478}" type="pres">
      <dgm:prSet presAssocID="{2D5C4697-8620-475A-B9E1-41E151815A29}" presName="textNode" presStyleLbl="bgShp" presStyleIdx="2" presStyleCnt="3"/>
      <dgm:spPr/>
      <dgm:t>
        <a:bodyPr/>
        <a:lstStyle/>
        <a:p>
          <a:endParaRPr lang="es-CR"/>
        </a:p>
      </dgm:t>
    </dgm:pt>
    <dgm:pt modelId="{B12B718A-6D6A-40F2-A4D2-5E0BB56398E2}" type="pres">
      <dgm:prSet presAssocID="{2D5C4697-8620-475A-B9E1-41E151815A29}" presName="compChildNode" presStyleCnt="0"/>
      <dgm:spPr/>
    </dgm:pt>
    <dgm:pt modelId="{658E3871-1B15-4019-A241-335F555B63FE}" type="pres">
      <dgm:prSet presAssocID="{2D5C4697-8620-475A-B9E1-41E151815A29}" presName="theInnerList" presStyleCnt="0"/>
      <dgm:spPr/>
    </dgm:pt>
    <dgm:pt modelId="{A22F439E-5485-4199-B768-BA412D3D0871}" type="pres">
      <dgm:prSet presAssocID="{8CCBE8A2-9D89-4E36-BA97-EFDCD6C9B8C7}" presName="childNode" presStyleLbl="node1" presStyleIdx="3" presStyleCnt="7">
        <dgm:presLayoutVars>
          <dgm:bulletEnabled val="1"/>
        </dgm:presLayoutVars>
      </dgm:prSet>
      <dgm:spPr/>
      <dgm:t>
        <a:bodyPr/>
        <a:lstStyle/>
        <a:p>
          <a:endParaRPr lang="es-CR"/>
        </a:p>
      </dgm:t>
    </dgm:pt>
    <dgm:pt modelId="{5A2DE79D-F923-46A1-88D1-C4AAD605CD3D}" type="pres">
      <dgm:prSet presAssocID="{8CCBE8A2-9D89-4E36-BA97-EFDCD6C9B8C7}" presName="aSpace2" presStyleCnt="0"/>
      <dgm:spPr/>
    </dgm:pt>
    <dgm:pt modelId="{5B40197A-F6AB-423A-8685-96FC913347AD}" type="pres">
      <dgm:prSet presAssocID="{49384D07-406E-4572-A7D0-0CD970CE5968}" presName="childNode" presStyleLbl="node1" presStyleIdx="4" presStyleCnt="7">
        <dgm:presLayoutVars>
          <dgm:bulletEnabled val="1"/>
        </dgm:presLayoutVars>
      </dgm:prSet>
      <dgm:spPr/>
      <dgm:t>
        <a:bodyPr/>
        <a:lstStyle/>
        <a:p>
          <a:endParaRPr lang="es-CR"/>
        </a:p>
      </dgm:t>
    </dgm:pt>
    <dgm:pt modelId="{A131C43E-DC89-4B93-8064-0590924573A5}" type="pres">
      <dgm:prSet presAssocID="{49384D07-406E-4572-A7D0-0CD970CE5968}" presName="aSpace2" presStyleCnt="0"/>
      <dgm:spPr/>
    </dgm:pt>
    <dgm:pt modelId="{E187843A-EA52-4AD7-A2B8-DF0EB4D24E32}" type="pres">
      <dgm:prSet presAssocID="{97211FB9-79EF-46BB-AD93-AF9E24DCD124}" presName="childNode" presStyleLbl="node1" presStyleIdx="5" presStyleCnt="7">
        <dgm:presLayoutVars>
          <dgm:bulletEnabled val="1"/>
        </dgm:presLayoutVars>
      </dgm:prSet>
      <dgm:spPr/>
      <dgm:t>
        <a:bodyPr/>
        <a:lstStyle/>
        <a:p>
          <a:endParaRPr lang="es-CR"/>
        </a:p>
      </dgm:t>
    </dgm:pt>
    <dgm:pt modelId="{A9CB9617-ABD3-46F9-AD8A-63ABC63FCD38}" type="pres">
      <dgm:prSet presAssocID="{97211FB9-79EF-46BB-AD93-AF9E24DCD124}" presName="aSpace2" presStyleCnt="0"/>
      <dgm:spPr/>
    </dgm:pt>
    <dgm:pt modelId="{6554DE1A-AC16-4562-87B4-AB5A93E53518}" type="pres">
      <dgm:prSet presAssocID="{38FED39F-C09A-4C01-9E7F-95BE98FD04CB}" presName="childNode" presStyleLbl="node1" presStyleIdx="6" presStyleCnt="7">
        <dgm:presLayoutVars>
          <dgm:bulletEnabled val="1"/>
        </dgm:presLayoutVars>
      </dgm:prSet>
      <dgm:spPr/>
      <dgm:t>
        <a:bodyPr/>
        <a:lstStyle/>
        <a:p>
          <a:endParaRPr lang="es-CR"/>
        </a:p>
      </dgm:t>
    </dgm:pt>
  </dgm:ptLst>
  <dgm:cxnLst>
    <dgm:cxn modelId="{BABF5EDA-2073-4480-B574-C59EFAB1AD2A}" srcId="{2D5C4697-8620-475A-B9E1-41E151815A29}" destId="{97211FB9-79EF-46BB-AD93-AF9E24DCD124}" srcOrd="2" destOrd="0" parTransId="{EF6DB12A-C2A6-4EF5-BBD1-F9E9C4E644A5}" sibTransId="{002612F5-0294-4966-90F9-E4A41C620F71}"/>
    <dgm:cxn modelId="{0B3CA2AC-32A8-424A-8103-37D5E09132A8}" srcId="{A66BA4A9-DA5A-47C4-87C9-32643AA53366}" destId="{06EC88BE-48F3-4C07-A460-0D707083312F}" srcOrd="1" destOrd="0" parTransId="{6228ECD7-2032-4B72-879A-4ED187E5DB10}" sibTransId="{A4485B21-C337-4677-B3D1-E5DF1D272E74}"/>
    <dgm:cxn modelId="{3A829BB3-1014-4D91-A485-4413657C923D}" srcId="{2AB9E0E9-340B-43CC-A5B3-D741402590E1}" destId="{550DBEFD-E976-4BFB-A3CF-0F1528E4F9C9}" srcOrd="0" destOrd="0" parTransId="{77F2B261-BAA3-42AC-8B23-8E3912EBE30C}" sibTransId="{71F8D6F8-3F29-4019-9780-BE5CF5D680E9}"/>
    <dgm:cxn modelId="{F74B2CC2-37C6-4B80-96B8-05783B340E93}" srcId="{E9D429F0-BD18-48A8-A9B3-33C1043ADC5F}" destId="{2D5C4697-8620-475A-B9E1-41E151815A29}" srcOrd="2" destOrd="0" parTransId="{289BE25D-977C-4043-B076-CB48E0CEC13E}" sibTransId="{BCD69111-155B-48AB-8278-E5E5FB56C5E6}"/>
    <dgm:cxn modelId="{806C9353-7B2F-44C3-B3D1-2A14912B0451}" type="presOf" srcId="{E9D429F0-BD18-48A8-A9B3-33C1043ADC5F}" destId="{9B4FF984-03FF-4EB9-8A09-9CFEE8002FD6}" srcOrd="0" destOrd="0" presId="urn:microsoft.com/office/officeart/2005/8/layout/lProcess2"/>
    <dgm:cxn modelId="{A220F2DD-DA2C-4F19-9DAB-F4D02C154FE1}" type="presOf" srcId="{F014F1A3-7A60-405A-A536-E7F859914080}" destId="{6DA2C3A3-5F0E-44F7-A6F9-8098E6195079}" srcOrd="0" destOrd="0" presId="urn:microsoft.com/office/officeart/2005/8/layout/lProcess2"/>
    <dgm:cxn modelId="{F603B7F5-792B-4BAA-ACAD-F4BFD38DB55D}" type="presOf" srcId="{A66BA4A9-DA5A-47C4-87C9-32643AA53366}" destId="{26C8E2E2-C97D-477B-9FD4-282FC7E987DF}" srcOrd="0" destOrd="0" presId="urn:microsoft.com/office/officeart/2005/8/layout/lProcess2"/>
    <dgm:cxn modelId="{9F4ED9C6-8B5B-4AA4-B612-29138E7A0FA6}" type="presOf" srcId="{2AB9E0E9-340B-43CC-A5B3-D741402590E1}" destId="{0835FB9A-BC50-4C8A-9129-1C020A7DDD12}" srcOrd="0" destOrd="0" presId="urn:microsoft.com/office/officeart/2005/8/layout/lProcess2"/>
    <dgm:cxn modelId="{D80C126D-6F6A-4541-8831-B29D91AB8A5D}" srcId="{E9D429F0-BD18-48A8-A9B3-33C1043ADC5F}" destId="{A66BA4A9-DA5A-47C4-87C9-32643AA53366}" srcOrd="1" destOrd="0" parTransId="{6F3B036C-2A84-4B45-87DB-8BD2F1569AE7}" sibTransId="{94C4EB9E-DD9F-4BE7-AC88-E2410E20DEB9}"/>
    <dgm:cxn modelId="{65C9D1CD-89A2-4E35-84F2-782C9291DE03}" type="presOf" srcId="{06EC88BE-48F3-4C07-A460-0D707083312F}" destId="{8E3EEFA1-F729-4A30-9889-69E18B3EA7F7}" srcOrd="0" destOrd="0" presId="urn:microsoft.com/office/officeart/2005/8/layout/lProcess2"/>
    <dgm:cxn modelId="{3D335312-285A-4605-8C29-11BEC4E81040}" srcId="{2D5C4697-8620-475A-B9E1-41E151815A29}" destId="{8CCBE8A2-9D89-4E36-BA97-EFDCD6C9B8C7}" srcOrd="0" destOrd="0" parTransId="{AD9175B0-50CA-4C99-8695-1F4C02B3F56E}" sibTransId="{2D91E63D-944E-4B0A-963A-F095E7C69CC1}"/>
    <dgm:cxn modelId="{F481906C-62A7-4B21-BE2D-C562748E3DD6}" srcId="{2D5C4697-8620-475A-B9E1-41E151815A29}" destId="{38FED39F-C09A-4C01-9E7F-95BE98FD04CB}" srcOrd="3" destOrd="0" parTransId="{216ED787-ED85-4262-81E4-EFF7DBCF3E36}" sibTransId="{CE0C583D-867C-4EE0-9912-CF22C2EC5007}"/>
    <dgm:cxn modelId="{AC2933AB-04EE-4483-867A-E177FDDDA5FB}" type="presOf" srcId="{8CCBE8A2-9D89-4E36-BA97-EFDCD6C9B8C7}" destId="{A22F439E-5485-4199-B768-BA412D3D0871}" srcOrd="0" destOrd="0" presId="urn:microsoft.com/office/officeart/2005/8/layout/lProcess2"/>
    <dgm:cxn modelId="{63BFFC8D-B92A-4220-99FC-99DD395CC13E}" srcId="{A66BA4A9-DA5A-47C4-87C9-32643AA53366}" destId="{F014F1A3-7A60-405A-A536-E7F859914080}" srcOrd="0" destOrd="0" parTransId="{31972667-B9F9-4257-9CE2-8E2AE673EE13}" sibTransId="{E1AB7E58-EC6F-424D-9528-BF08045DC551}"/>
    <dgm:cxn modelId="{529878F7-C5AE-44E4-BE82-A33E4D007686}" type="presOf" srcId="{A66BA4A9-DA5A-47C4-87C9-32643AA53366}" destId="{EDC81F9C-6663-4DE9-9D7D-6711782E6BC4}" srcOrd="1" destOrd="0" presId="urn:microsoft.com/office/officeart/2005/8/layout/lProcess2"/>
    <dgm:cxn modelId="{383E595F-DAAA-4A51-AFD0-A9A381E46CB3}" type="presOf" srcId="{2D5C4697-8620-475A-B9E1-41E151815A29}" destId="{FB3AE5B7-AA72-4A5C-BC96-31AF9F821AC4}" srcOrd="0" destOrd="0" presId="urn:microsoft.com/office/officeart/2005/8/layout/lProcess2"/>
    <dgm:cxn modelId="{2B3849CE-F306-47BB-83A3-BEC884827A39}" type="presOf" srcId="{550DBEFD-E976-4BFB-A3CF-0F1528E4F9C9}" destId="{067F264F-E601-478D-B025-D203055AE080}" srcOrd="0" destOrd="0" presId="urn:microsoft.com/office/officeart/2005/8/layout/lProcess2"/>
    <dgm:cxn modelId="{DE8591CB-A23B-4F3E-BD2C-CD0B7DA18936}" type="presOf" srcId="{2AB9E0E9-340B-43CC-A5B3-D741402590E1}" destId="{60B526EC-4887-4C53-BEA6-86181E24753F}" srcOrd="1" destOrd="0" presId="urn:microsoft.com/office/officeart/2005/8/layout/lProcess2"/>
    <dgm:cxn modelId="{0897492A-0328-4A87-AFAC-130BD9A300EB}" type="presOf" srcId="{2D5C4697-8620-475A-B9E1-41E151815A29}" destId="{5719F1EE-C81A-4AC7-BD3A-E9E592906478}" srcOrd="1" destOrd="0" presId="urn:microsoft.com/office/officeart/2005/8/layout/lProcess2"/>
    <dgm:cxn modelId="{5EAC6E95-7574-4D5A-90BF-9E4437DDFAAC}" type="presOf" srcId="{49384D07-406E-4572-A7D0-0CD970CE5968}" destId="{5B40197A-F6AB-423A-8685-96FC913347AD}" srcOrd="0" destOrd="0" presId="urn:microsoft.com/office/officeart/2005/8/layout/lProcess2"/>
    <dgm:cxn modelId="{3D8E5FF8-0F4B-4073-A6B7-7B1FD3D8693B}" type="presOf" srcId="{97211FB9-79EF-46BB-AD93-AF9E24DCD124}" destId="{E187843A-EA52-4AD7-A2B8-DF0EB4D24E32}" srcOrd="0" destOrd="0" presId="urn:microsoft.com/office/officeart/2005/8/layout/lProcess2"/>
    <dgm:cxn modelId="{BA43AE79-41EF-4532-B6F5-1BCF39EE10EF}" type="presOf" srcId="{38FED39F-C09A-4C01-9E7F-95BE98FD04CB}" destId="{6554DE1A-AC16-4562-87B4-AB5A93E53518}" srcOrd="0" destOrd="0" presId="urn:microsoft.com/office/officeart/2005/8/layout/lProcess2"/>
    <dgm:cxn modelId="{4A0F4591-5AC9-465E-857A-D0C9010992EF}" srcId="{2D5C4697-8620-475A-B9E1-41E151815A29}" destId="{49384D07-406E-4572-A7D0-0CD970CE5968}" srcOrd="1" destOrd="0" parTransId="{7EB41DB5-8DD2-47B8-AF9F-00F2415B748B}" sibTransId="{70805805-364C-4930-8C19-5D38F8C6A1D3}"/>
    <dgm:cxn modelId="{79767294-98F7-4BB3-89A5-9C142D1CB576}" srcId="{E9D429F0-BD18-48A8-A9B3-33C1043ADC5F}" destId="{2AB9E0E9-340B-43CC-A5B3-D741402590E1}" srcOrd="0" destOrd="0" parTransId="{F6755D4C-6494-42CE-9281-A4103B5E95AB}" sibTransId="{773F9A02-B195-467C-9A08-6CCD79300D3C}"/>
    <dgm:cxn modelId="{CB0BD5D8-8DB3-4E92-BC53-419354513ED8}" type="presParOf" srcId="{9B4FF984-03FF-4EB9-8A09-9CFEE8002FD6}" destId="{703AF318-33DC-426E-8527-66839876A554}" srcOrd="0" destOrd="0" presId="urn:microsoft.com/office/officeart/2005/8/layout/lProcess2"/>
    <dgm:cxn modelId="{04C2AB2A-687C-4352-9057-5E6D05D38A69}" type="presParOf" srcId="{703AF318-33DC-426E-8527-66839876A554}" destId="{0835FB9A-BC50-4C8A-9129-1C020A7DDD12}" srcOrd="0" destOrd="0" presId="urn:microsoft.com/office/officeart/2005/8/layout/lProcess2"/>
    <dgm:cxn modelId="{7D183053-1468-49E2-9391-13E566071332}" type="presParOf" srcId="{703AF318-33DC-426E-8527-66839876A554}" destId="{60B526EC-4887-4C53-BEA6-86181E24753F}" srcOrd="1" destOrd="0" presId="urn:microsoft.com/office/officeart/2005/8/layout/lProcess2"/>
    <dgm:cxn modelId="{B281F3E6-2F67-47CB-9100-E4079D0B20C5}" type="presParOf" srcId="{703AF318-33DC-426E-8527-66839876A554}" destId="{7DDF61EF-D6F1-4612-BC3A-8BC98A532F57}" srcOrd="2" destOrd="0" presId="urn:microsoft.com/office/officeart/2005/8/layout/lProcess2"/>
    <dgm:cxn modelId="{632F21E3-78DA-4C43-AC2B-C8B00F5DB225}" type="presParOf" srcId="{7DDF61EF-D6F1-4612-BC3A-8BC98A532F57}" destId="{6EEA4593-D5D5-41C8-8474-CA3DC2C37365}" srcOrd="0" destOrd="0" presId="urn:microsoft.com/office/officeart/2005/8/layout/lProcess2"/>
    <dgm:cxn modelId="{D5DB400B-E4B0-4009-BB65-E7C4CA6019C3}" type="presParOf" srcId="{6EEA4593-D5D5-41C8-8474-CA3DC2C37365}" destId="{067F264F-E601-478D-B025-D203055AE080}" srcOrd="0" destOrd="0" presId="urn:microsoft.com/office/officeart/2005/8/layout/lProcess2"/>
    <dgm:cxn modelId="{5F1E77F0-E8BE-4B78-A899-DA27397609C5}" type="presParOf" srcId="{9B4FF984-03FF-4EB9-8A09-9CFEE8002FD6}" destId="{29B39105-CCA6-4725-ACE3-4B4958E0E9F1}" srcOrd="1" destOrd="0" presId="urn:microsoft.com/office/officeart/2005/8/layout/lProcess2"/>
    <dgm:cxn modelId="{0939026A-31CF-48F1-816F-0CAD3CA166F5}" type="presParOf" srcId="{9B4FF984-03FF-4EB9-8A09-9CFEE8002FD6}" destId="{8F21BE04-DEA6-4A28-A500-3BB7A8106298}" srcOrd="2" destOrd="0" presId="urn:microsoft.com/office/officeart/2005/8/layout/lProcess2"/>
    <dgm:cxn modelId="{58BFA3A4-CFE6-4BDB-A038-0358DE9DCB2B}" type="presParOf" srcId="{8F21BE04-DEA6-4A28-A500-3BB7A8106298}" destId="{26C8E2E2-C97D-477B-9FD4-282FC7E987DF}" srcOrd="0" destOrd="0" presId="urn:microsoft.com/office/officeart/2005/8/layout/lProcess2"/>
    <dgm:cxn modelId="{D89FCF8C-5CD2-46D4-84F8-47DC531862EC}" type="presParOf" srcId="{8F21BE04-DEA6-4A28-A500-3BB7A8106298}" destId="{EDC81F9C-6663-4DE9-9D7D-6711782E6BC4}" srcOrd="1" destOrd="0" presId="urn:microsoft.com/office/officeart/2005/8/layout/lProcess2"/>
    <dgm:cxn modelId="{3D6D07AF-5D1E-4254-A7EC-0BCD8114F083}" type="presParOf" srcId="{8F21BE04-DEA6-4A28-A500-3BB7A8106298}" destId="{C3E10631-0B58-45CE-B70F-4F002BA68DE6}" srcOrd="2" destOrd="0" presId="urn:microsoft.com/office/officeart/2005/8/layout/lProcess2"/>
    <dgm:cxn modelId="{BF30975B-024D-404A-BD98-A8680EF9F71C}" type="presParOf" srcId="{C3E10631-0B58-45CE-B70F-4F002BA68DE6}" destId="{0C2E1AB4-8793-4498-9A24-12740FDB4E08}" srcOrd="0" destOrd="0" presId="urn:microsoft.com/office/officeart/2005/8/layout/lProcess2"/>
    <dgm:cxn modelId="{75835AB3-21EA-4A11-BB28-B6A483F37040}" type="presParOf" srcId="{0C2E1AB4-8793-4498-9A24-12740FDB4E08}" destId="{6DA2C3A3-5F0E-44F7-A6F9-8098E6195079}" srcOrd="0" destOrd="0" presId="urn:microsoft.com/office/officeart/2005/8/layout/lProcess2"/>
    <dgm:cxn modelId="{5C3BDE07-C763-48AC-B669-B78584BACA67}" type="presParOf" srcId="{0C2E1AB4-8793-4498-9A24-12740FDB4E08}" destId="{698310FD-9CFA-4F80-AE93-D6E293918505}" srcOrd="1" destOrd="0" presId="urn:microsoft.com/office/officeart/2005/8/layout/lProcess2"/>
    <dgm:cxn modelId="{A59527BF-5444-4ECA-AA80-A30FD65C9990}" type="presParOf" srcId="{0C2E1AB4-8793-4498-9A24-12740FDB4E08}" destId="{8E3EEFA1-F729-4A30-9889-69E18B3EA7F7}" srcOrd="2" destOrd="0" presId="urn:microsoft.com/office/officeart/2005/8/layout/lProcess2"/>
    <dgm:cxn modelId="{3E0B7B15-681A-467A-806C-C8346A7C0EAA}" type="presParOf" srcId="{9B4FF984-03FF-4EB9-8A09-9CFEE8002FD6}" destId="{9D1BFC18-831F-466D-BE14-32E11810F5E6}" srcOrd="3" destOrd="0" presId="urn:microsoft.com/office/officeart/2005/8/layout/lProcess2"/>
    <dgm:cxn modelId="{84CC8A2D-C0B1-4BE2-B2BC-F92F693A6AA3}" type="presParOf" srcId="{9B4FF984-03FF-4EB9-8A09-9CFEE8002FD6}" destId="{1AC84683-0C2D-47DA-902D-6294FBF5F4B9}" srcOrd="4" destOrd="0" presId="urn:microsoft.com/office/officeart/2005/8/layout/lProcess2"/>
    <dgm:cxn modelId="{CE4CE7A6-DDC4-40F4-9BD6-572BA9F1F7EB}" type="presParOf" srcId="{1AC84683-0C2D-47DA-902D-6294FBF5F4B9}" destId="{FB3AE5B7-AA72-4A5C-BC96-31AF9F821AC4}" srcOrd="0" destOrd="0" presId="urn:microsoft.com/office/officeart/2005/8/layout/lProcess2"/>
    <dgm:cxn modelId="{4D8207FF-292A-4527-8A49-ABEDC43B256F}" type="presParOf" srcId="{1AC84683-0C2D-47DA-902D-6294FBF5F4B9}" destId="{5719F1EE-C81A-4AC7-BD3A-E9E592906478}" srcOrd="1" destOrd="0" presId="urn:microsoft.com/office/officeart/2005/8/layout/lProcess2"/>
    <dgm:cxn modelId="{3084DDC6-D559-4A6A-A436-50CD4BA9641C}" type="presParOf" srcId="{1AC84683-0C2D-47DA-902D-6294FBF5F4B9}" destId="{B12B718A-6D6A-40F2-A4D2-5E0BB56398E2}" srcOrd="2" destOrd="0" presId="urn:microsoft.com/office/officeart/2005/8/layout/lProcess2"/>
    <dgm:cxn modelId="{E5CCC305-DCDF-402D-AD94-2C9AE405FFDF}" type="presParOf" srcId="{B12B718A-6D6A-40F2-A4D2-5E0BB56398E2}" destId="{658E3871-1B15-4019-A241-335F555B63FE}" srcOrd="0" destOrd="0" presId="urn:microsoft.com/office/officeart/2005/8/layout/lProcess2"/>
    <dgm:cxn modelId="{9772ADB4-D465-4159-8119-3285DAA2E672}" type="presParOf" srcId="{658E3871-1B15-4019-A241-335F555B63FE}" destId="{A22F439E-5485-4199-B768-BA412D3D0871}" srcOrd="0" destOrd="0" presId="urn:microsoft.com/office/officeart/2005/8/layout/lProcess2"/>
    <dgm:cxn modelId="{5CDD21CC-5C3F-4815-BF06-05ACC6B22D77}" type="presParOf" srcId="{658E3871-1B15-4019-A241-335F555B63FE}" destId="{5A2DE79D-F923-46A1-88D1-C4AAD605CD3D}" srcOrd="1" destOrd="0" presId="urn:microsoft.com/office/officeart/2005/8/layout/lProcess2"/>
    <dgm:cxn modelId="{6DE0865F-FB0D-4F43-AF24-748A20BFCB1F}" type="presParOf" srcId="{658E3871-1B15-4019-A241-335F555B63FE}" destId="{5B40197A-F6AB-423A-8685-96FC913347AD}" srcOrd="2" destOrd="0" presId="urn:microsoft.com/office/officeart/2005/8/layout/lProcess2"/>
    <dgm:cxn modelId="{BDC783FF-0A7F-4927-94C1-0BF8D0CB5D19}" type="presParOf" srcId="{658E3871-1B15-4019-A241-335F555B63FE}" destId="{A131C43E-DC89-4B93-8064-0590924573A5}" srcOrd="3" destOrd="0" presId="urn:microsoft.com/office/officeart/2005/8/layout/lProcess2"/>
    <dgm:cxn modelId="{7322BB48-E149-48E6-9546-5CCDE60F3206}" type="presParOf" srcId="{658E3871-1B15-4019-A241-335F555B63FE}" destId="{E187843A-EA52-4AD7-A2B8-DF0EB4D24E32}" srcOrd="4" destOrd="0" presId="urn:microsoft.com/office/officeart/2005/8/layout/lProcess2"/>
    <dgm:cxn modelId="{7A60173B-B563-4F51-A49F-08A742CE9F5A}" type="presParOf" srcId="{658E3871-1B15-4019-A241-335F555B63FE}" destId="{A9CB9617-ABD3-46F9-AD8A-63ABC63FCD38}" srcOrd="5" destOrd="0" presId="urn:microsoft.com/office/officeart/2005/8/layout/lProcess2"/>
    <dgm:cxn modelId="{B137A968-C481-4C8B-81C2-7DB14AC51830}" type="presParOf" srcId="{658E3871-1B15-4019-A241-335F555B63FE}" destId="{6554DE1A-AC16-4562-87B4-AB5A93E53518}" srcOrd="6"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5B2F57-4B75-4CC9-899D-45CDD7694B61}"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s-CR"/>
        </a:p>
      </dgm:t>
    </dgm:pt>
    <dgm:pt modelId="{E94E63CA-14AF-454E-84ED-29078D5DECA1}">
      <dgm:prSet custT="1"/>
      <dgm:spPr/>
      <dgm:t>
        <a:bodyPr/>
        <a:lstStyle/>
        <a:p>
          <a:pPr rtl="0"/>
          <a:r>
            <a:rPr lang="es-CR" sz="1200" b="1" dirty="0" smtClean="0">
              <a:latin typeface="Arial" panose="020B0604020202020204" pitchFamily="34" charset="0"/>
              <a:cs typeface="Arial" panose="020B0604020202020204" pitchFamily="34" charset="0"/>
            </a:rPr>
            <a:t>Sistema de administración de filas de espera                               ( </a:t>
          </a:r>
          <a:r>
            <a:rPr lang="es-CR" sz="1200" b="1" dirty="0" err="1" smtClean="0">
              <a:latin typeface="Arial" panose="020B0604020202020204" pitchFamily="34" charset="0"/>
              <a:cs typeface="Arial" panose="020B0604020202020204" pitchFamily="34" charset="0"/>
            </a:rPr>
            <a:t>Productive</a:t>
          </a:r>
          <a:r>
            <a:rPr lang="es-CR" sz="1200" b="1" dirty="0" smtClean="0">
              <a:latin typeface="Arial" panose="020B0604020202020204" pitchFamily="34" charset="0"/>
              <a:cs typeface="Arial" panose="020B0604020202020204" pitchFamily="34" charset="0"/>
            </a:rPr>
            <a:t> Business </a:t>
          </a:r>
          <a:r>
            <a:rPr lang="es-CR" sz="1200" b="1" dirty="0" err="1" smtClean="0">
              <a:latin typeface="Arial" panose="020B0604020202020204" pitchFamily="34" charset="0"/>
              <a:cs typeface="Arial" panose="020B0604020202020204" pitchFamily="34" charset="0"/>
            </a:rPr>
            <a:t>Solutions</a:t>
          </a:r>
          <a:r>
            <a:rPr lang="es-CR" sz="1200" b="1" dirty="0" smtClean="0">
              <a:latin typeface="Arial" panose="020B0604020202020204" pitchFamily="34" charset="0"/>
              <a:cs typeface="Arial" panose="020B0604020202020204" pitchFamily="34" charset="0"/>
            </a:rPr>
            <a:t> Costa Rica S.A.).</a:t>
          </a:r>
          <a:endParaRPr lang="es-CR" sz="1200" b="1" dirty="0">
            <a:latin typeface="Arial" panose="020B0604020202020204" pitchFamily="34" charset="0"/>
            <a:cs typeface="Arial" panose="020B0604020202020204" pitchFamily="34" charset="0"/>
          </a:endParaRPr>
        </a:p>
      </dgm:t>
    </dgm:pt>
    <dgm:pt modelId="{BF27C7C2-5E69-493D-8F95-E1C7237E272B}" type="parTrans" cxnId="{4E0DE400-820F-4E68-BB47-D86CA03D6FEC}">
      <dgm:prSet/>
      <dgm:spPr/>
      <dgm:t>
        <a:bodyPr/>
        <a:lstStyle/>
        <a:p>
          <a:endParaRPr lang="es-CR"/>
        </a:p>
      </dgm:t>
    </dgm:pt>
    <dgm:pt modelId="{28802E30-BB52-4D09-A05A-EAE08D30C352}" type="sibTrans" cxnId="{4E0DE400-820F-4E68-BB47-D86CA03D6FEC}">
      <dgm:prSet/>
      <dgm:spPr/>
      <dgm:t>
        <a:bodyPr/>
        <a:lstStyle/>
        <a:p>
          <a:endParaRPr lang="es-CR"/>
        </a:p>
      </dgm:t>
    </dgm:pt>
    <dgm:pt modelId="{382694D8-ABA6-495A-A43B-BCB1C08158DF}">
      <dgm:prSet custT="1"/>
      <dgm:spPr/>
      <dgm:t>
        <a:bodyPr/>
        <a:lstStyle/>
        <a:p>
          <a:pPr rtl="0"/>
          <a:r>
            <a:rPr lang="es-CR" sz="1200" b="1" dirty="0" smtClean="0">
              <a:latin typeface="Arial" panose="020B0604020202020204" pitchFamily="34" charset="0"/>
              <a:cs typeface="Arial" panose="020B0604020202020204" pitchFamily="34" charset="0"/>
            </a:rPr>
            <a:t>Servicios de Transferencia Electrónica de Información               (EFX de Costa Rica).</a:t>
          </a:r>
          <a:endParaRPr lang="es-CR" sz="1200" b="1" dirty="0">
            <a:latin typeface="Arial" panose="020B0604020202020204" pitchFamily="34" charset="0"/>
            <a:cs typeface="Arial" panose="020B0604020202020204" pitchFamily="34" charset="0"/>
          </a:endParaRPr>
        </a:p>
      </dgm:t>
    </dgm:pt>
    <dgm:pt modelId="{09173A0A-F0B6-4974-ABE8-9EF866F6B3EC}" type="parTrans" cxnId="{DD651296-916B-42A6-B733-9C125F2E1DFB}">
      <dgm:prSet/>
      <dgm:spPr/>
      <dgm:t>
        <a:bodyPr/>
        <a:lstStyle/>
        <a:p>
          <a:endParaRPr lang="es-CR"/>
        </a:p>
      </dgm:t>
    </dgm:pt>
    <dgm:pt modelId="{893635C1-914A-460B-ACC7-742F02F8F107}" type="sibTrans" cxnId="{DD651296-916B-42A6-B733-9C125F2E1DFB}">
      <dgm:prSet/>
      <dgm:spPr/>
      <dgm:t>
        <a:bodyPr/>
        <a:lstStyle/>
        <a:p>
          <a:endParaRPr lang="es-CR"/>
        </a:p>
      </dgm:t>
    </dgm:pt>
    <dgm:pt modelId="{3A09F84D-F70C-4C60-96E2-F466805B6E58}">
      <dgm:prSet custT="1"/>
      <dgm:spPr/>
      <dgm:t>
        <a:bodyPr/>
        <a:lstStyle/>
        <a:p>
          <a:pPr rtl="0"/>
          <a:r>
            <a:rPr lang="es-CR" sz="1200" b="1" dirty="0" smtClean="0">
              <a:latin typeface="Arial" panose="020B0604020202020204" pitchFamily="34" charset="0"/>
              <a:cs typeface="Arial" panose="020B0604020202020204" pitchFamily="34" charset="0"/>
            </a:rPr>
            <a:t>Sistema de Correspondencia Visión 2020                             (</a:t>
          </a:r>
          <a:r>
            <a:rPr lang="es-CR" sz="1200" b="1" dirty="0" err="1" smtClean="0">
              <a:latin typeface="Arial" panose="020B0604020202020204" pitchFamily="34" charset="0"/>
              <a:cs typeface="Arial" panose="020B0604020202020204" pitchFamily="34" charset="0"/>
            </a:rPr>
            <a:t>Three</a:t>
          </a:r>
          <a:r>
            <a:rPr lang="es-CR" sz="1200" b="1" dirty="0" smtClean="0">
              <a:latin typeface="Arial" panose="020B0604020202020204" pitchFamily="34" charset="0"/>
              <a:cs typeface="Arial" panose="020B0604020202020204" pitchFamily="34" charset="0"/>
            </a:rPr>
            <a:t> </a:t>
          </a:r>
          <a:r>
            <a:rPr lang="es-CR" sz="1200" b="1" dirty="0" err="1" smtClean="0">
              <a:latin typeface="Arial" panose="020B0604020202020204" pitchFamily="34" charset="0"/>
              <a:cs typeface="Arial" panose="020B0604020202020204" pitchFamily="34" charset="0"/>
            </a:rPr>
            <a:t>Rivers</a:t>
          </a:r>
          <a:r>
            <a:rPr lang="es-CR" sz="1200" b="1" dirty="0" smtClean="0">
              <a:latin typeface="Arial" panose="020B0604020202020204" pitchFamily="34" charset="0"/>
              <a:cs typeface="Arial" panose="020B0604020202020204" pitchFamily="34" charset="0"/>
            </a:rPr>
            <a:t> Software, S.R.L.).</a:t>
          </a:r>
          <a:endParaRPr lang="es-CR" sz="1200" b="1" dirty="0">
            <a:latin typeface="Arial" panose="020B0604020202020204" pitchFamily="34" charset="0"/>
            <a:cs typeface="Arial" panose="020B0604020202020204" pitchFamily="34" charset="0"/>
          </a:endParaRPr>
        </a:p>
      </dgm:t>
    </dgm:pt>
    <dgm:pt modelId="{CB9DCF8C-0331-4DB9-B6D0-53F923C48CCC}" type="parTrans" cxnId="{B8EEB197-72A5-4095-A4EE-CCBB49C7FE09}">
      <dgm:prSet/>
      <dgm:spPr/>
      <dgm:t>
        <a:bodyPr/>
        <a:lstStyle/>
        <a:p>
          <a:endParaRPr lang="es-CR"/>
        </a:p>
      </dgm:t>
    </dgm:pt>
    <dgm:pt modelId="{26D53DAD-B463-4CA0-87FF-9C44905B75C2}" type="sibTrans" cxnId="{B8EEB197-72A5-4095-A4EE-CCBB49C7FE09}">
      <dgm:prSet/>
      <dgm:spPr/>
      <dgm:t>
        <a:bodyPr/>
        <a:lstStyle/>
        <a:p>
          <a:endParaRPr lang="es-CR"/>
        </a:p>
      </dgm:t>
    </dgm:pt>
    <dgm:pt modelId="{58E42E72-AEC6-4CC0-9DF8-6803F4D5C0FC}">
      <dgm:prSet custT="1"/>
      <dgm:spPr/>
      <dgm:t>
        <a:bodyPr/>
        <a:lstStyle/>
        <a:p>
          <a:pPr rtl="0"/>
          <a:r>
            <a:rPr lang="es-CR" sz="1200" b="1" dirty="0" smtClean="0">
              <a:latin typeface="Arial" panose="020B0604020202020204" pitchFamily="34" charset="0"/>
              <a:cs typeface="Arial" panose="020B0604020202020204" pitchFamily="34" charset="0"/>
            </a:rPr>
            <a:t>Publicación de leyes, reglamentos, decretos y ciertos actos administrativos        (Junta Administrativa de la Imprenta Nacional).</a:t>
          </a:r>
          <a:endParaRPr lang="es-CR" sz="1200" b="1" dirty="0">
            <a:latin typeface="Arial" panose="020B0604020202020204" pitchFamily="34" charset="0"/>
            <a:cs typeface="Arial" panose="020B0604020202020204" pitchFamily="34" charset="0"/>
          </a:endParaRPr>
        </a:p>
      </dgm:t>
    </dgm:pt>
    <dgm:pt modelId="{005FD4D3-B026-4309-AC9E-DD89C06F6E1E}" type="parTrans" cxnId="{CC259F10-DED5-4466-83D8-7D0ED8123C3B}">
      <dgm:prSet/>
      <dgm:spPr/>
      <dgm:t>
        <a:bodyPr/>
        <a:lstStyle/>
        <a:p>
          <a:endParaRPr lang="es-CR"/>
        </a:p>
      </dgm:t>
    </dgm:pt>
    <dgm:pt modelId="{0EE1E8FF-190B-4BF9-896E-819244666873}" type="sibTrans" cxnId="{CC259F10-DED5-4466-83D8-7D0ED8123C3B}">
      <dgm:prSet/>
      <dgm:spPr/>
      <dgm:t>
        <a:bodyPr/>
        <a:lstStyle/>
        <a:p>
          <a:endParaRPr lang="es-CR"/>
        </a:p>
      </dgm:t>
    </dgm:pt>
    <dgm:pt modelId="{B60EA96B-4935-4174-AB75-20C4EFB72678}">
      <dgm:prSet custT="1"/>
      <dgm:spPr/>
      <dgm:t>
        <a:bodyPr/>
        <a:lstStyle/>
        <a:p>
          <a:pPr rtl="0"/>
          <a:r>
            <a:rPr lang="es-CR" sz="1200" b="1" dirty="0" smtClean="0">
              <a:latin typeface="Arial" panose="020B0604020202020204" pitchFamily="34" charset="0"/>
              <a:cs typeface="Arial" panose="020B0604020202020204" pitchFamily="34" charset="0"/>
            </a:rPr>
            <a:t>Mantenimiento preventivo y correctivo de Solución de Lectores de Huella                   (BAYSHORE TECHNOLOGIES GZT COSTA RICA SOCIEDAD ANONIMA).</a:t>
          </a:r>
          <a:endParaRPr lang="es-CR" sz="1200" b="1" dirty="0">
            <a:latin typeface="Arial" panose="020B0604020202020204" pitchFamily="34" charset="0"/>
            <a:cs typeface="Arial" panose="020B0604020202020204" pitchFamily="34" charset="0"/>
          </a:endParaRPr>
        </a:p>
      </dgm:t>
    </dgm:pt>
    <dgm:pt modelId="{A970C4B2-B7DA-4D85-8009-C64F63B5BA71}" type="parTrans" cxnId="{A98F7ECD-FDC9-40F4-8F61-1FD7B2D21925}">
      <dgm:prSet/>
      <dgm:spPr/>
      <dgm:t>
        <a:bodyPr/>
        <a:lstStyle/>
        <a:p>
          <a:endParaRPr lang="es-CR"/>
        </a:p>
      </dgm:t>
    </dgm:pt>
    <dgm:pt modelId="{EBB63644-A0F2-422E-8ED1-0CE7F4635AE7}" type="sibTrans" cxnId="{A98F7ECD-FDC9-40F4-8F61-1FD7B2D21925}">
      <dgm:prSet/>
      <dgm:spPr/>
      <dgm:t>
        <a:bodyPr/>
        <a:lstStyle/>
        <a:p>
          <a:endParaRPr lang="es-CR"/>
        </a:p>
      </dgm:t>
    </dgm:pt>
    <dgm:pt modelId="{816F6384-D9C3-47D5-A3EA-6828CA5DF78C}">
      <dgm:prSet custT="1"/>
      <dgm:spPr/>
      <dgm:t>
        <a:bodyPr/>
        <a:lstStyle/>
        <a:p>
          <a:pPr rtl="0"/>
          <a:r>
            <a:rPr lang="es-CR" sz="1200" b="1" dirty="0" smtClean="0">
              <a:latin typeface="Arial" panose="020B0604020202020204" pitchFamily="34" charset="0"/>
              <a:cs typeface="Arial" panose="020B0604020202020204" pitchFamily="34" charset="0"/>
            </a:rPr>
            <a:t>Manejo Profesional de Desechos S.A        (MANEJO PROFESIONAL DE DESECHOS S.A.).</a:t>
          </a:r>
          <a:endParaRPr lang="es-CR" sz="1200" b="1" dirty="0">
            <a:latin typeface="Arial" panose="020B0604020202020204" pitchFamily="34" charset="0"/>
            <a:cs typeface="Arial" panose="020B0604020202020204" pitchFamily="34" charset="0"/>
          </a:endParaRPr>
        </a:p>
      </dgm:t>
    </dgm:pt>
    <dgm:pt modelId="{7FDE0138-ABB3-493E-AE25-033CA1FCB6EB}" type="parTrans" cxnId="{5A5D0CC2-200A-4528-B82B-D0DBDF435339}">
      <dgm:prSet/>
      <dgm:spPr/>
      <dgm:t>
        <a:bodyPr/>
        <a:lstStyle/>
        <a:p>
          <a:endParaRPr lang="es-CR"/>
        </a:p>
      </dgm:t>
    </dgm:pt>
    <dgm:pt modelId="{BDF30AB4-91BA-4C29-97AD-511D2B3926E9}" type="sibTrans" cxnId="{5A5D0CC2-200A-4528-B82B-D0DBDF435339}">
      <dgm:prSet/>
      <dgm:spPr/>
      <dgm:t>
        <a:bodyPr/>
        <a:lstStyle/>
        <a:p>
          <a:endParaRPr lang="es-CR"/>
        </a:p>
      </dgm:t>
    </dgm:pt>
    <dgm:pt modelId="{2A546E85-A3B6-4EF2-9BBC-65E22DDE52F8}" type="pres">
      <dgm:prSet presAssocID="{7E5B2F57-4B75-4CC9-899D-45CDD7694B61}" presName="compositeShape" presStyleCnt="0">
        <dgm:presLayoutVars>
          <dgm:chMax val="7"/>
          <dgm:dir/>
          <dgm:resizeHandles val="exact"/>
        </dgm:presLayoutVars>
      </dgm:prSet>
      <dgm:spPr/>
      <dgm:t>
        <a:bodyPr/>
        <a:lstStyle/>
        <a:p>
          <a:endParaRPr lang="es-CR"/>
        </a:p>
      </dgm:t>
    </dgm:pt>
    <dgm:pt modelId="{8AEE4959-5397-413A-8324-7F299E4C0534}" type="pres">
      <dgm:prSet presAssocID="{E94E63CA-14AF-454E-84ED-29078D5DECA1}" presName="circ1" presStyleLbl="vennNode1" presStyleIdx="0" presStyleCnt="6"/>
      <dgm:spPr/>
    </dgm:pt>
    <dgm:pt modelId="{9897B3DB-ECA2-4FA2-AA78-335853DBC0E2}" type="pres">
      <dgm:prSet presAssocID="{E94E63CA-14AF-454E-84ED-29078D5DECA1}" presName="circ1Tx" presStyleLbl="revTx" presStyleIdx="0" presStyleCnt="0">
        <dgm:presLayoutVars>
          <dgm:chMax val="0"/>
          <dgm:chPref val="0"/>
          <dgm:bulletEnabled val="1"/>
        </dgm:presLayoutVars>
      </dgm:prSet>
      <dgm:spPr/>
      <dgm:t>
        <a:bodyPr/>
        <a:lstStyle/>
        <a:p>
          <a:endParaRPr lang="es-CR"/>
        </a:p>
      </dgm:t>
    </dgm:pt>
    <dgm:pt modelId="{D3665650-B519-49F6-B625-3F20C7D0FBDA}" type="pres">
      <dgm:prSet presAssocID="{382694D8-ABA6-495A-A43B-BCB1C08158DF}" presName="circ2" presStyleLbl="vennNode1" presStyleIdx="1" presStyleCnt="6"/>
      <dgm:spPr>
        <a:solidFill>
          <a:srgbClr val="7030A0">
            <a:alpha val="50000"/>
          </a:srgbClr>
        </a:solidFill>
      </dgm:spPr>
      <dgm:t>
        <a:bodyPr/>
        <a:lstStyle/>
        <a:p>
          <a:endParaRPr lang="es-CR"/>
        </a:p>
      </dgm:t>
    </dgm:pt>
    <dgm:pt modelId="{DB4B2DC5-10A4-4733-97B7-B1FAEECF4A56}" type="pres">
      <dgm:prSet presAssocID="{382694D8-ABA6-495A-A43B-BCB1C08158DF}" presName="circ2Tx" presStyleLbl="revTx" presStyleIdx="0" presStyleCnt="0">
        <dgm:presLayoutVars>
          <dgm:chMax val="0"/>
          <dgm:chPref val="0"/>
          <dgm:bulletEnabled val="1"/>
        </dgm:presLayoutVars>
      </dgm:prSet>
      <dgm:spPr/>
      <dgm:t>
        <a:bodyPr/>
        <a:lstStyle/>
        <a:p>
          <a:endParaRPr lang="es-CR"/>
        </a:p>
      </dgm:t>
    </dgm:pt>
    <dgm:pt modelId="{AD62F756-F751-4CA5-A525-7A2BC0CA298C}" type="pres">
      <dgm:prSet presAssocID="{3A09F84D-F70C-4C60-96E2-F466805B6E58}" presName="circ3" presStyleLbl="vennNode1" presStyleIdx="2" presStyleCnt="6"/>
      <dgm:spPr/>
    </dgm:pt>
    <dgm:pt modelId="{9F7DEB81-9FC0-4C8D-9619-5B2803AA4E56}" type="pres">
      <dgm:prSet presAssocID="{3A09F84D-F70C-4C60-96E2-F466805B6E58}" presName="circ3Tx" presStyleLbl="revTx" presStyleIdx="0" presStyleCnt="0" custLinFactNeighborX="24661" custLinFactNeighborY="10162">
        <dgm:presLayoutVars>
          <dgm:chMax val="0"/>
          <dgm:chPref val="0"/>
          <dgm:bulletEnabled val="1"/>
        </dgm:presLayoutVars>
      </dgm:prSet>
      <dgm:spPr/>
      <dgm:t>
        <a:bodyPr/>
        <a:lstStyle/>
        <a:p>
          <a:endParaRPr lang="es-CR"/>
        </a:p>
      </dgm:t>
    </dgm:pt>
    <dgm:pt modelId="{376BE285-BB0E-448E-A15F-4FBA249B017F}" type="pres">
      <dgm:prSet presAssocID="{58E42E72-AEC6-4CC0-9DF8-6803F4D5C0FC}" presName="circ4" presStyleLbl="vennNode1" presStyleIdx="3" presStyleCnt="6"/>
      <dgm:spPr/>
    </dgm:pt>
    <dgm:pt modelId="{D62F3A1A-2410-42DB-A0FB-C5549D6FBFAB}" type="pres">
      <dgm:prSet presAssocID="{58E42E72-AEC6-4CC0-9DF8-6803F4D5C0FC}" presName="circ4Tx" presStyleLbl="revTx" presStyleIdx="0" presStyleCnt="0">
        <dgm:presLayoutVars>
          <dgm:chMax val="0"/>
          <dgm:chPref val="0"/>
          <dgm:bulletEnabled val="1"/>
        </dgm:presLayoutVars>
      </dgm:prSet>
      <dgm:spPr/>
      <dgm:t>
        <a:bodyPr/>
        <a:lstStyle/>
        <a:p>
          <a:endParaRPr lang="es-CR"/>
        </a:p>
      </dgm:t>
    </dgm:pt>
    <dgm:pt modelId="{767DF9CF-EAC3-42DE-BCD0-A7C046272134}" type="pres">
      <dgm:prSet presAssocID="{B60EA96B-4935-4174-AB75-20C4EFB72678}" presName="circ5" presStyleLbl="vennNode1" presStyleIdx="4" presStyleCnt="6"/>
      <dgm:spPr/>
    </dgm:pt>
    <dgm:pt modelId="{3EA7B8BA-A9ED-45BF-B18A-79747E1CB9C8}" type="pres">
      <dgm:prSet presAssocID="{B60EA96B-4935-4174-AB75-20C4EFB72678}" presName="circ5Tx" presStyleLbl="revTx" presStyleIdx="0" presStyleCnt="0" custLinFactNeighborX="-25179" custLinFactNeighborY="3895">
        <dgm:presLayoutVars>
          <dgm:chMax val="0"/>
          <dgm:chPref val="0"/>
          <dgm:bulletEnabled val="1"/>
        </dgm:presLayoutVars>
      </dgm:prSet>
      <dgm:spPr/>
      <dgm:t>
        <a:bodyPr/>
        <a:lstStyle/>
        <a:p>
          <a:endParaRPr lang="es-CR"/>
        </a:p>
      </dgm:t>
    </dgm:pt>
    <dgm:pt modelId="{CDAAA31F-6316-412B-A0F7-FF437661C904}" type="pres">
      <dgm:prSet presAssocID="{816F6384-D9C3-47D5-A3EA-6828CA5DF78C}" presName="circ6" presStyleLbl="vennNode1" presStyleIdx="5" presStyleCnt="6"/>
      <dgm:spPr>
        <a:solidFill>
          <a:srgbClr val="FFFF00">
            <a:alpha val="50000"/>
          </a:srgbClr>
        </a:solidFill>
      </dgm:spPr>
      <dgm:t>
        <a:bodyPr/>
        <a:lstStyle/>
        <a:p>
          <a:endParaRPr lang="es-CR"/>
        </a:p>
      </dgm:t>
    </dgm:pt>
    <dgm:pt modelId="{837BE856-E6E8-4C0F-8A32-6FD3DAA6DC91}" type="pres">
      <dgm:prSet presAssocID="{816F6384-D9C3-47D5-A3EA-6828CA5DF78C}" presName="circ6Tx" presStyleLbl="revTx" presStyleIdx="0" presStyleCnt="0" custLinFactNeighborX="-10620" custLinFactNeighborY="-21307">
        <dgm:presLayoutVars>
          <dgm:chMax val="0"/>
          <dgm:chPref val="0"/>
          <dgm:bulletEnabled val="1"/>
        </dgm:presLayoutVars>
      </dgm:prSet>
      <dgm:spPr/>
      <dgm:t>
        <a:bodyPr/>
        <a:lstStyle/>
        <a:p>
          <a:endParaRPr lang="es-CR"/>
        </a:p>
      </dgm:t>
    </dgm:pt>
  </dgm:ptLst>
  <dgm:cxnLst>
    <dgm:cxn modelId="{F8115C2F-D861-40D5-8ADE-8D6833110906}" type="presOf" srcId="{816F6384-D9C3-47D5-A3EA-6828CA5DF78C}" destId="{837BE856-E6E8-4C0F-8A32-6FD3DAA6DC91}" srcOrd="0" destOrd="0" presId="urn:microsoft.com/office/officeart/2005/8/layout/venn1"/>
    <dgm:cxn modelId="{47C8F2E2-50DB-4721-AEDF-DEBC790CB648}" type="presOf" srcId="{3A09F84D-F70C-4C60-96E2-F466805B6E58}" destId="{9F7DEB81-9FC0-4C8D-9619-5B2803AA4E56}" srcOrd="0" destOrd="0" presId="urn:microsoft.com/office/officeart/2005/8/layout/venn1"/>
    <dgm:cxn modelId="{4E0DE400-820F-4E68-BB47-D86CA03D6FEC}" srcId="{7E5B2F57-4B75-4CC9-899D-45CDD7694B61}" destId="{E94E63CA-14AF-454E-84ED-29078D5DECA1}" srcOrd="0" destOrd="0" parTransId="{BF27C7C2-5E69-493D-8F95-E1C7237E272B}" sibTransId="{28802E30-BB52-4D09-A05A-EAE08D30C352}"/>
    <dgm:cxn modelId="{DD651296-916B-42A6-B733-9C125F2E1DFB}" srcId="{7E5B2F57-4B75-4CC9-899D-45CDD7694B61}" destId="{382694D8-ABA6-495A-A43B-BCB1C08158DF}" srcOrd="1" destOrd="0" parTransId="{09173A0A-F0B6-4974-ABE8-9EF866F6B3EC}" sibTransId="{893635C1-914A-460B-ACC7-742F02F8F107}"/>
    <dgm:cxn modelId="{19EB77B1-7A19-4078-B6A6-D7C422154988}" type="presOf" srcId="{7E5B2F57-4B75-4CC9-899D-45CDD7694B61}" destId="{2A546E85-A3B6-4EF2-9BBC-65E22DDE52F8}" srcOrd="0" destOrd="0" presId="urn:microsoft.com/office/officeart/2005/8/layout/venn1"/>
    <dgm:cxn modelId="{A98F7ECD-FDC9-40F4-8F61-1FD7B2D21925}" srcId="{7E5B2F57-4B75-4CC9-899D-45CDD7694B61}" destId="{B60EA96B-4935-4174-AB75-20C4EFB72678}" srcOrd="4" destOrd="0" parTransId="{A970C4B2-B7DA-4D85-8009-C64F63B5BA71}" sibTransId="{EBB63644-A0F2-422E-8ED1-0CE7F4635AE7}"/>
    <dgm:cxn modelId="{274AB628-C994-4CF4-A0C7-1AF7C4C36C2E}" type="presOf" srcId="{B60EA96B-4935-4174-AB75-20C4EFB72678}" destId="{3EA7B8BA-A9ED-45BF-B18A-79747E1CB9C8}" srcOrd="0" destOrd="0" presId="urn:microsoft.com/office/officeart/2005/8/layout/venn1"/>
    <dgm:cxn modelId="{DB506243-728F-4502-BBF1-FD28DC075B77}" type="presOf" srcId="{E94E63CA-14AF-454E-84ED-29078D5DECA1}" destId="{9897B3DB-ECA2-4FA2-AA78-335853DBC0E2}" srcOrd="0" destOrd="0" presId="urn:microsoft.com/office/officeart/2005/8/layout/venn1"/>
    <dgm:cxn modelId="{B8EEB197-72A5-4095-A4EE-CCBB49C7FE09}" srcId="{7E5B2F57-4B75-4CC9-899D-45CDD7694B61}" destId="{3A09F84D-F70C-4C60-96E2-F466805B6E58}" srcOrd="2" destOrd="0" parTransId="{CB9DCF8C-0331-4DB9-B6D0-53F923C48CCC}" sibTransId="{26D53DAD-B463-4CA0-87FF-9C44905B75C2}"/>
    <dgm:cxn modelId="{77D9CDC9-996A-43A8-8B63-B582EDF97F25}" type="presOf" srcId="{382694D8-ABA6-495A-A43B-BCB1C08158DF}" destId="{DB4B2DC5-10A4-4733-97B7-B1FAEECF4A56}" srcOrd="0" destOrd="0" presId="urn:microsoft.com/office/officeart/2005/8/layout/venn1"/>
    <dgm:cxn modelId="{5A5D0CC2-200A-4528-B82B-D0DBDF435339}" srcId="{7E5B2F57-4B75-4CC9-899D-45CDD7694B61}" destId="{816F6384-D9C3-47D5-A3EA-6828CA5DF78C}" srcOrd="5" destOrd="0" parTransId="{7FDE0138-ABB3-493E-AE25-033CA1FCB6EB}" sibTransId="{BDF30AB4-91BA-4C29-97AD-511D2B3926E9}"/>
    <dgm:cxn modelId="{CC259F10-DED5-4466-83D8-7D0ED8123C3B}" srcId="{7E5B2F57-4B75-4CC9-899D-45CDD7694B61}" destId="{58E42E72-AEC6-4CC0-9DF8-6803F4D5C0FC}" srcOrd="3" destOrd="0" parTransId="{005FD4D3-B026-4309-AC9E-DD89C06F6E1E}" sibTransId="{0EE1E8FF-190B-4BF9-896E-819244666873}"/>
    <dgm:cxn modelId="{5988A85D-0E75-4439-BB64-9A10E5B25533}" type="presOf" srcId="{58E42E72-AEC6-4CC0-9DF8-6803F4D5C0FC}" destId="{D62F3A1A-2410-42DB-A0FB-C5549D6FBFAB}" srcOrd="0" destOrd="0" presId="urn:microsoft.com/office/officeart/2005/8/layout/venn1"/>
    <dgm:cxn modelId="{EF3CF9F1-8978-42D5-8A79-90819BD622FD}" type="presParOf" srcId="{2A546E85-A3B6-4EF2-9BBC-65E22DDE52F8}" destId="{8AEE4959-5397-413A-8324-7F299E4C0534}" srcOrd="0" destOrd="0" presId="urn:microsoft.com/office/officeart/2005/8/layout/venn1"/>
    <dgm:cxn modelId="{FAF920B6-C024-4A0E-8D2D-77AD2A8D61EA}" type="presParOf" srcId="{2A546E85-A3B6-4EF2-9BBC-65E22DDE52F8}" destId="{9897B3DB-ECA2-4FA2-AA78-335853DBC0E2}" srcOrd="1" destOrd="0" presId="urn:microsoft.com/office/officeart/2005/8/layout/venn1"/>
    <dgm:cxn modelId="{B9C26014-E1ED-4BCD-8576-E3D37F84B97B}" type="presParOf" srcId="{2A546E85-A3B6-4EF2-9BBC-65E22DDE52F8}" destId="{D3665650-B519-49F6-B625-3F20C7D0FBDA}" srcOrd="2" destOrd="0" presId="urn:microsoft.com/office/officeart/2005/8/layout/venn1"/>
    <dgm:cxn modelId="{6E8000E5-ECF0-4D48-A5B4-6EA85CF43AD6}" type="presParOf" srcId="{2A546E85-A3B6-4EF2-9BBC-65E22DDE52F8}" destId="{DB4B2DC5-10A4-4733-97B7-B1FAEECF4A56}" srcOrd="3" destOrd="0" presId="urn:microsoft.com/office/officeart/2005/8/layout/venn1"/>
    <dgm:cxn modelId="{980B59EE-6681-4CBB-A58E-253037B358CE}" type="presParOf" srcId="{2A546E85-A3B6-4EF2-9BBC-65E22DDE52F8}" destId="{AD62F756-F751-4CA5-A525-7A2BC0CA298C}" srcOrd="4" destOrd="0" presId="urn:microsoft.com/office/officeart/2005/8/layout/venn1"/>
    <dgm:cxn modelId="{66CC633D-E22C-4E87-B79A-6162C4E46192}" type="presParOf" srcId="{2A546E85-A3B6-4EF2-9BBC-65E22DDE52F8}" destId="{9F7DEB81-9FC0-4C8D-9619-5B2803AA4E56}" srcOrd="5" destOrd="0" presId="urn:microsoft.com/office/officeart/2005/8/layout/venn1"/>
    <dgm:cxn modelId="{7957EEEE-0314-491C-853F-9FE65F4F0C13}" type="presParOf" srcId="{2A546E85-A3B6-4EF2-9BBC-65E22DDE52F8}" destId="{376BE285-BB0E-448E-A15F-4FBA249B017F}" srcOrd="6" destOrd="0" presId="urn:microsoft.com/office/officeart/2005/8/layout/venn1"/>
    <dgm:cxn modelId="{353987A8-11FA-4EB6-BF86-EF23A7EB9831}" type="presParOf" srcId="{2A546E85-A3B6-4EF2-9BBC-65E22DDE52F8}" destId="{D62F3A1A-2410-42DB-A0FB-C5549D6FBFAB}" srcOrd="7" destOrd="0" presId="urn:microsoft.com/office/officeart/2005/8/layout/venn1"/>
    <dgm:cxn modelId="{D827231D-0CAF-4873-B42F-2AF726483161}" type="presParOf" srcId="{2A546E85-A3B6-4EF2-9BBC-65E22DDE52F8}" destId="{767DF9CF-EAC3-42DE-BCD0-A7C046272134}" srcOrd="8" destOrd="0" presId="urn:microsoft.com/office/officeart/2005/8/layout/venn1"/>
    <dgm:cxn modelId="{DE68A182-7A23-43A5-88C8-E12E6C8C1F82}" type="presParOf" srcId="{2A546E85-A3B6-4EF2-9BBC-65E22DDE52F8}" destId="{3EA7B8BA-A9ED-45BF-B18A-79747E1CB9C8}" srcOrd="9" destOrd="0" presId="urn:microsoft.com/office/officeart/2005/8/layout/venn1"/>
    <dgm:cxn modelId="{660C2594-E848-43BF-8B39-6158FC40BCB8}" type="presParOf" srcId="{2A546E85-A3B6-4EF2-9BBC-65E22DDE52F8}" destId="{CDAAA31F-6316-412B-A0F7-FF437661C904}" srcOrd="10" destOrd="0" presId="urn:microsoft.com/office/officeart/2005/8/layout/venn1"/>
    <dgm:cxn modelId="{E370E38A-0B80-4FF6-8131-658984B6C766}" type="presParOf" srcId="{2A546E85-A3B6-4EF2-9BBC-65E22DDE52F8}" destId="{837BE856-E6E8-4C0F-8A32-6FD3DAA6DC91}" srcOrd="11"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1FEB39-367A-41A7-B935-A44263E9C915}" type="doc">
      <dgm:prSet loTypeId="urn:microsoft.com/office/officeart/2008/layout/PictureAccentList" loCatId="list" qsTypeId="urn:microsoft.com/office/officeart/2005/8/quickstyle/simple1" qsCatId="simple" csTypeId="urn:microsoft.com/office/officeart/2005/8/colors/colorful5" csCatId="colorful" phldr="1"/>
      <dgm:spPr/>
      <dgm:t>
        <a:bodyPr/>
        <a:lstStyle/>
        <a:p>
          <a:endParaRPr lang="es-CR"/>
        </a:p>
      </dgm:t>
    </dgm:pt>
    <dgm:pt modelId="{965F8ABB-1768-4DB0-AC12-624A8BD2AB38}">
      <dgm:prSet phldrT="[Texto]" custT="1"/>
      <dgm:spPr/>
      <dgm:t>
        <a:bodyPr/>
        <a:lstStyle/>
        <a:p>
          <a:pPr algn="just"/>
          <a:r>
            <a:rPr lang="es-CR" sz="1500" b="0" i="0" u="none" dirty="0" smtClean="0">
              <a:latin typeface="Arial" panose="020B0604020202020204" pitchFamily="34" charset="0"/>
              <a:cs typeface="Arial" panose="020B0604020202020204" pitchFamily="34" charset="0"/>
            </a:rPr>
            <a:t>Se presentó la reprogramación y pr</a:t>
          </a:r>
          <a:r>
            <a:rPr lang="es-CR" sz="1500" b="0" i="0" u="none" dirty="0" smtClean="0">
              <a:latin typeface="Arial" panose="020B0604020202020204" pitchFamily="34" charset="0"/>
              <a:ea typeface="Calibri" panose="020F0502020204030204" pitchFamily="34" charset="0"/>
              <a:cs typeface="Arial" panose="020B0604020202020204" pitchFamily="34" charset="0"/>
            </a:rPr>
            <a:t>ogramación del 2021 y sus respectivas evaluaciones semestrales.</a:t>
          </a:r>
          <a:endParaRPr lang="es-CR" sz="1500" b="0" i="0" u="none" dirty="0">
            <a:latin typeface="Arial" panose="020B0604020202020204" pitchFamily="34" charset="0"/>
            <a:cs typeface="Arial" panose="020B0604020202020204" pitchFamily="34" charset="0"/>
          </a:endParaRPr>
        </a:p>
      </dgm:t>
    </dgm:pt>
    <dgm:pt modelId="{1F813295-1BEF-4739-87BB-8F5CE8F46C10}" type="parTrans" cxnId="{0F6D96B3-906F-4C49-BEC6-E8F16BBA676F}">
      <dgm:prSet/>
      <dgm:spPr/>
      <dgm:t>
        <a:bodyPr/>
        <a:lstStyle/>
        <a:p>
          <a:pPr algn="just"/>
          <a:endParaRPr lang="es-CR" sz="1200" b="0" i="0" u="none">
            <a:solidFill>
              <a:schemeClr val="tx1"/>
            </a:solidFill>
            <a:latin typeface="Arial" panose="020B0604020202020204" pitchFamily="34" charset="0"/>
            <a:cs typeface="Arial" panose="020B0604020202020204" pitchFamily="34" charset="0"/>
          </a:endParaRPr>
        </a:p>
      </dgm:t>
    </dgm:pt>
    <dgm:pt modelId="{96ADE196-05F4-4D25-8D86-3F100E4A3609}" type="sibTrans" cxnId="{0F6D96B3-906F-4C49-BEC6-E8F16BBA676F}">
      <dgm:prSet/>
      <dgm:spPr/>
      <dgm:t>
        <a:bodyPr/>
        <a:lstStyle/>
        <a:p>
          <a:pPr algn="just"/>
          <a:endParaRPr lang="es-CR" sz="1200" b="0" i="0" u="none">
            <a:solidFill>
              <a:schemeClr val="tx1"/>
            </a:solidFill>
            <a:latin typeface="Arial" panose="020B0604020202020204" pitchFamily="34" charset="0"/>
            <a:cs typeface="Arial" panose="020B0604020202020204" pitchFamily="34" charset="0"/>
          </a:endParaRPr>
        </a:p>
      </dgm:t>
    </dgm:pt>
    <dgm:pt modelId="{950A1128-3C5B-4781-A908-CAF20F29E138}">
      <dgm:prSet phldrT="[Texto]" custT="1"/>
      <dgm:spPr>
        <a:solidFill>
          <a:schemeClr val="accent2"/>
        </a:solidFill>
      </dgm:spPr>
      <dgm:t>
        <a:bodyPr/>
        <a:lstStyle/>
        <a:p>
          <a:pPr algn="just"/>
          <a:r>
            <a:rPr lang="es-CR" sz="1500" b="0" i="0" u="none" dirty="0" smtClean="0">
              <a:latin typeface="Arial" panose="020B0604020202020204" pitchFamily="34" charset="0"/>
              <a:cs typeface="Arial" panose="020B0604020202020204" pitchFamily="34" charset="0"/>
            </a:rPr>
            <a:t>Se recibieron informes de gestión de los cuales solo 15 cumplieron con la normativa para ser publicados </a:t>
          </a:r>
          <a:endParaRPr lang="es-CR" sz="1500" b="0" i="0" u="none" dirty="0">
            <a:latin typeface="Arial" panose="020B0604020202020204" pitchFamily="34" charset="0"/>
            <a:cs typeface="Arial" panose="020B0604020202020204" pitchFamily="34" charset="0"/>
          </a:endParaRPr>
        </a:p>
      </dgm:t>
    </dgm:pt>
    <dgm:pt modelId="{089D2953-200A-4E95-922A-32A26DAE00B0}" type="sibTrans" cxnId="{C1C2F9DA-C7BC-4A2C-BE17-62F1187CC4D3}">
      <dgm:prSet/>
      <dgm:spPr/>
      <dgm:t>
        <a:bodyPr/>
        <a:lstStyle/>
        <a:p>
          <a:pPr algn="just"/>
          <a:endParaRPr lang="es-CR" sz="1200" b="0" i="0" u="none">
            <a:solidFill>
              <a:schemeClr val="tx1"/>
            </a:solidFill>
            <a:latin typeface="Arial" panose="020B0604020202020204" pitchFamily="34" charset="0"/>
            <a:cs typeface="Arial" panose="020B0604020202020204" pitchFamily="34" charset="0"/>
          </a:endParaRPr>
        </a:p>
      </dgm:t>
    </dgm:pt>
    <dgm:pt modelId="{479F77FE-3B31-4E88-A7CE-68F074528903}" type="parTrans" cxnId="{C1C2F9DA-C7BC-4A2C-BE17-62F1187CC4D3}">
      <dgm:prSet/>
      <dgm:spPr/>
      <dgm:t>
        <a:bodyPr/>
        <a:lstStyle/>
        <a:p>
          <a:pPr algn="just"/>
          <a:endParaRPr lang="es-CR" sz="1200" b="0" i="0" u="none">
            <a:solidFill>
              <a:schemeClr val="tx1"/>
            </a:solidFill>
            <a:latin typeface="Arial" panose="020B0604020202020204" pitchFamily="34" charset="0"/>
            <a:cs typeface="Arial" panose="020B0604020202020204" pitchFamily="34" charset="0"/>
          </a:endParaRPr>
        </a:p>
      </dgm:t>
    </dgm:pt>
    <dgm:pt modelId="{C563A7CC-CC1E-4C21-AFA1-C7C20DDE9864}">
      <dgm:prSet phldrT="[Texto]" custT="1"/>
      <dgm:spPr/>
      <dgm:t>
        <a:bodyPr/>
        <a:lstStyle/>
        <a:p>
          <a:pPr algn="just"/>
          <a:r>
            <a:rPr lang="es-CR" sz="1500" b="0" i="0" u="none" dirty="0" smtClean="0">
              <a:latin typeface="Arial" panose="020B0604020202020204" pitchFamily="34" charset="0"/>
              <a:cs typeface="Arial" panose="020B0604020202020204" pitchFamily="34" charset="0"/>
            </a:rPr>
            <a:t>Finalizó la revisión de la propuesta del Reglamento Autónomo del Servicio del Ministerio de Educación Pública</a:t>
          </a:r>
          <a:r>
            <a:rPr lang="es-CR" sz="1500" b="0" i="0" u="none" dirty="0" smtClean="0">
              <a:latin typeface="Arial" panose="020B0604020202020204" pitchFamily="34" charset="0"/>
              <a:ea typeface="Calibri" panose="020F0502020204030204" pitchFamily="34" charset="0"/>
              <a:cs typeface="Arial" panose="020B0604020202020204" pitchFamily="34" charset="0"/>
            </a:rPr>
            <a:t> </a:t>
          </a:r>
          <a:endParaRPr lang="es-CR" sz="1500" b="0" i="0" u="none" dirty="0">
            <a:latin typeface="Arial" panose="020B0604020202020204" pitchFamily="34" charset="0"/>
            <a:cs typeface="Arial" panose="020B0604020202020204" pitchFamily="34" charset="0"/>
          </a:endParaRPr>
        </a:p>
      </dgm:t>
    </dgm:pt>
    <dgm:pt modelId="{3B69FC84-D87B-4EB9-9EDF-5058E534F892}" type="parTrans" cxnId="{D9241750-B7A8-4ECA-AFFE-57A62096F43B}">
      <dgm:prSet/>
      <dgm:spPr/>
      <dgm:t>
        <a:bodyPr/>
        <a:lstStyle/>
        <a:p>
          <a:endParaRPr lang="es-CR"/>
        </a:p>
      </dgm:t>
    </dgm:pt>
    <dgm:pt modelId="{9788B6CA-55C8-4D4B-A5CB-5B85F666BB54}" type="sibTrans" cxnId="{D9241750-B7A8-4ECA-AFFE-57A62096F43B}">
      <dgm:prSet/>
      <dgm:spPr/>
      <dgm:t>
        <a:bodyPr/>
        <a:lstStyle/>
        <a:p>
          <a:endParaRPr lang="es-CR"/>
        </a:p>
      </dgm:t>
    </dgm:pt>
    <dgm:pt modelId="{0A370F45-7C3C-47A0-8923-51B39AE975C9}" type="pres">
      <dgm:prSet presAssocID="{331FEB39-367A-41A7-B935-A44263E9C915}" presName="layout" presStyleCnt="0">
        <dgm:presLayoutVars>
          <dgm:chMax/>
          <dgm:chPref/>
          <dgm:dir/>
          <dgm:animOne val="branch"/>
          <dgm:animLvl val="lvl"/>
          <dgm:resizeHandles/>
        </dgm:presLayoutVars>
      </dgm:prSet>
      <dgm:spPr/>
      <dgm:t>
        <a:bodyPr/>
        <a:lstStyle/>
        <a:p>
          <a:endParaRPr lang="es-CR"/>
        </a:p>
      </dgm:t>
    </dgm:pt>
    <dgm:pt modelId="{09C49422-C171-4B6D-A869-5010AC5BD5B1}" type="pres">
      <dgm:prSet presAssocID="{950A1128-3C5B-4781-A908-CAF20F29E138}" presName="root" presStyleCnt="0">
        <dgm:presLayoutVars>
          <dgm:chMax/>
          <dgm:chPref val="4"/>
        </dgm:presLayoutVars>
      </dgm:prSet>
      <dgm:spPr/>
    </dgm:pt>
    <dgm:pt modelId="{F5A4FEFF-8FC8-4D40-80C1-7B5CA253BAA2}" type="pres">
      <dgm:prSet presAssocID="{950A1128-3C5B-4781-A908-CAF20F29E138}" presName="rootComposite" presStyleCnt="0">
        <dgm:presLayoutVars/>
      </dgm:prSet>
      <dgm:spPr/>
    </dgm:pt>
    <dgm:pt modelId="{DEA7DEE7-8EA7-47B0-8B20-50B0D97EFC4E}" type="pres">
      <dgm:prSet presAssocID="{950A1128-3C5B-4781-A908-CAF20F29E138}" presName="rootText" presStyleLbl="node0" presStyleIdx="0" presStyleCnt="3" custScaleX="121384" custScaleY="1411050">
        <dgm:presLayoutVars>
          <dgm:chMax/>
          <dgm:chPref val="4"/>
        </dgm:presLayoutVars>
      </dgm:prSet>
      <dgm:spPr/>
      <dgm:t>
        <a:bodyPr/>
        <a:lstStyle/>
        <a:p>
          <a:endParaRPr lang="es-CR"/>
        </a:p>
      </dgm:t>
    </dgm:pt>
    <dgm:pt modelId="{6489C4BC-AC2A-4548-ABCF-267B23AFDE18}" type="pres">
      <dgm:prSet presAssocID="{950A1128-3C5B-4781-A908-CAF20F29E138}" presName="childShape" presStyleCnt="0">
        <dgm:presLayoutVars>
          <dgm:chMax val="0"/>
          <dgm:chPref val="0"/>
        </dgm:presLayoutVars>
      </dgm:prSet>
      <dgm:spPr/>
    </dgm:pt>
    <dgm:pt modelId="{A1B97F9E-3C8D-4D6E-B3B9-31EF84E07405}" type="pres">
      <dgm:prSet presAssocID="{965F8ABB-1768-4DB0-AC12-624A8BD2AB38}" presName="root" presStyleCnt="0">
        <dgm:presLayoutVars>
          <dgm:chMax/>
          <dgm:chPref val="4"/>
        </dgm:presLayoutVars>
      </dgm:prSet>
      <dgm:spPr/>
    </dgm:pt>
    <dgm:pt modelId="{D1A08E7D-C417-4067-A822-87FE062BA052}" type="pres">
      <dgm:prSet presAssocID="{965F8ABB-1768-4DB0-AC12-624A8BD2AB38}" presName="rootComposite" presStyleCnt="0">
        <dgm:presLayoutVars/>
      </dgm:prSet>
      <dgm:spPr/>
    </dgm:pt>
    <dgm:pt modelId="{6BFEC51A-36E4-476E-A97F-01744F8857BC}" type="pres">
      <dgm:prSet presAssocID="{965F8ABB-1768-4DB0-AC12-624A8BD2AB38}" presName="rootText" presStyleLbl="node0" presStyleIdx="1" presStyleCnt="3" custScaleX="130342" custScaleY="1457961">
        <dgm:presLayoutVars>
          <dgm:chMax/>
          <dgm:chPref val="4"/>
        </dgm:presLayoutVars>
      </dgm:prSet>
      <dgm:spPr/>
      <dgm:t>
        <a:bodyPr/>
        <a:lstStyle/>
        <a:p>
          <a:endParaRPr lang="es-CR"/>
        </a:p>
      </dgm:t>
    </dgm:pt>
    <dgm:pt modelId="{E100D8AC-5A1C-476E-A73B-4C61FE38B78F}" type="pres">
      <dgm:prSet presAssocID="{965F8ABB-1768-4DB0-AC12-624A8BD2AB38}" presName="childShape" presStyleCnt="0">
        <dgm:presLayoutVars>
          <dgm:chMax val="0"/>
          <dgm:chPref val="0"/>
        </dgm:presLayoutVars>
      </dgm:prSet>
      <dgm:spPr/>
    </dgm:pt>
    <dgm:pt modelId="{FE88ABE3-0FB8-43F1-BB97-6F38BDDC1CBB}" type="pres">
      <dgm:prSet presAssocID="{C563A7CC-CC1E-4C21-AFA1-C7C20DDE9864}" presName="root" presStyleCnt="0">
        <dgm:presLayoutVars>
          <dgm:chMax/>
          <dgm:chPref val="4"/>
        </dgm:presLayoutVars>
      </dgm:prSet>
      <dgm:spPr/>
    </dgm:pt>
    <dgm:pt modelId="{C1AD0340-15B0-49B9-A183-B2B02337AC3D}" type="pres">
      <dgm:prSet presAssocID="{C563A7CC-CC1E-4C21-AFA1-C7C20DDE9864}" presName="rootComposite" presStyleCnt="0">
        <dgm:presLayoutVars/>
      </dgm:prSet>
      <dgm:spPr/>
    </dgm:pt>
    <dgm:pt modelId="{2B799E41-32E4-4A05-AB4A-4BB2A0CA084F}" type="pres">
      <dgm:prSet presAssocID="{C563A7CC-CC1E-4C21-AFA1-C7C20DDE9864}" presName="rootText" presStyleLbl="node0" presStyleIdx="2" presStyleCnt="3" custScaleX="118867" custScaleY="1473410">
        <dgm:presLayoutVars>
          <dgm:chMax/>
          <dgm:chPref val="4"/>
        </dgm:presLayoutVars>
      </dgm:prSet>
      <dgm:spPr/>
      <dgm:t>
        <a:bodyPr/>
        <a:lstStyle/>
        <a:p>
          <a:endParaRPr lang="es-CR"/>
        </a:p>
      </dgm:t>
    </dgm:pt>
    <dgm:pt modelId="{2089B664-2854-4AF8-9CEA-3F583A499C59}" type="pres">
      <dgm:prSet presAssocID="{C563A7CC-CC1E-4C21-AFA1-C7C20DDE9864}" presName="childShape" presStyleCnt="0">
        <dgm:presLayoutVars>
          <dgm:chMax val="0"/>
          <dgm:chPref val="0"/>
        </dgm:presLayoutVars>
      </dgm:prSet>
      <dgm:spPr/>
    </dgm:pt>
  </dgm:ptLst>
  <dgm:cxnLst>
    <dgm:cxn modelId="{7B8D5CDB-A916-4B1F-9537-FE3F22957CCE}" type="presOf" srcId="{C563A7CC-CC1E-4C21-AFA1-C7C20DDE9864}" destId="{2B799E41-32E4-4A05-AB4A-4BB2A0CA084F}" srcOrd="0" destOrd="0" presId="urn:microsoft.com/office/officeart/2008/layout/PictureAccentList"/>
    <dgm:cxn modelId="{A8899F60-CC7D-41FA-ACFE-A33F1274F9BE}" type="presOf" srcId="{331FEB39-367A-41A7-B935-A44263E9C915}" destId="{0A370F45-7C3C-47A0-8923-51B39AE975C9}" srcOrd="0" destOrd="0" presId="urn:microsoft.com/office/officeart/2008/layout/PictureAccentList"/>
    <dgm:cxn modelId="{0F6D96B3-906F-4C49-BEC6-E8F16BBA676F}" srcId="{331FEB39-367A-41A7-B935-A44263E9C915}" destId="{965F8ABB-1768-4DB0-AC12-624A8BD2AB38}" srcOrd="1" destOrd="0" parTransId="{1F813295-1BEF-4739-87BB-8F5CE8F46C10}" sibTransId="{96ADE196-05F4-4D25-8D86-3F100E4A3609}"/>
    <dgm:cxn modelId="{C1C2F9DA-C7BC-4A2C-BE17-62F1187CC4D3}" srcId="{331FEB39-367A-41A7-B935-A44263E9C915}" destId="{950A1128-3C5B-4781-A908-CAF20F29E138}" srcOrd="0" destOrd="0" parTransId="{479F77FE-3B31-4E88-A7CE-68F074528903}" sibTransId="{089D2953-200A-4E95-922A-32A26DAE00B0}"/>
    <dgm:cxn modelId="{C96ED31C-4413-43B4-8BF3-FC8B1B691C7A}" type="presOf" srcId="{950A1128-3C5B-4781-A908-CAF20F29E138}" destId="{DEA7DEE7-8EA7-47B0-8B20-50B0D97EFC4E}" srcOrd="0" destOrd="0" presId="urn:microsoft.com/office/officeart/2008/layout/PictureAccentList"/>
    <dgm:cxn modelId="{D9241750-B7A8-4ECA-AFFE-57A62096F43B}" srcId="{331FEB39-367A-41A7-B935-A44263E9C915}" destId="{C563A7CC-CC1E-4C21-AFA1-C7C20DDE9864}" srcOrd="2" destOrd="0" parTransId="{3B69FC84-D87B-4EB9-9EDF-5058E534F892}" sibTransId="{9788B6CA-55C8-4D4B-A5CB-5B85F666BB54}"/>
    <dgm:cxn modelId="{02334244-2899-4E74-8913-E7477F9854DE}" type="presOf" srcId="{965F8ABB-1768-4DB0-AC12-624A8BD2AB38}" destId="{6BFEC51A-36E4-476E-A97F-01744F8857BC}" srcOrd="0" destOrd="0" presId="urn:microsoft.com/office/officeart/2008/layout/PictureAccentList"/>
    <dgm:cxn modelId="{44A3ECE3-0928-4243-B907-0A458D2707A7}" type="presParOf" srcId="{0A370F45-7C3C-47A0-8923-51B39AE975C9}" destId="{09C49422-C171-4B6D-A869-5010AC5BD5B1}" srcOrd="0" destOrd="0" presId="urn:microsoft.com/office/officeart/2008/layout/PictureAccentList"/>
    <dgm:cxn modelId="{957F9812-7BB3-4BBF-8F4B-61610AB60933}" type="presParOf" srcId="{09C49422-C171-4B6D-A869-5010AC5BD5B1}" destId="{F5A4FEFF-8FC8-4D40-80C1-7B5CA253BAA2}" srcOrd="0" destOrd="0" presId="urn:microsoft.com/office/officeart/2008/layout/PictureAccentList"/>
    <dgm:cxn modelId="{AA7A0DBC-E197-4C72-B401-D593A6BC81F6}" type="presParOf" srcId="{F5A4FEFF-8FC8-4D40-80C1-7B5CA253BAA2}" destId="{DEA7DEE7-8EA7-47B0-8B20-50B0D97EFC4E}" srcOrd="0" destOrd="0" presId="urn:microsoft.com/office/officeart/2008/layout/PictureAccentList"/>
    <dgm:cxn modelId="{AA8FCDAE-B253-4FD0-86AB-E382BFFF455D}" type="presParOf" srcId="{09C49422-C171-4B6D-A869-5010AC5BD5B1}" destId="{6489C4BC-AC2A-4548-ABCF-267B23AFDE18}" srcOrd="1" destOrd="0" presId="urn:microsoft.com/office/officeart/2008/layout/PictureAccentList"/>
    <dgm:cxn modelId="{4C0DECDF-6437-4860-A08B-C27D3755FF91}" type="presParOf" srcId="{0A370F45-7C3C-47A0-8923-51B39AE975C9}" destId="{A1B97F9E-3C8D-4D6E-B3B9-31EF84E07405}" srcOrd="1" destOrd="0" presId="urn:microsoft.com/office/officeart/2008/layout/PictureAccentList"/>
    <dgm:cxn modelId="{83E81730-3BCA-42EE-8B92-77947BB48735}" type="presParOf" srcId="{A1B97F9E-3C8D-4D6E-B3B9-31EF84E07405}" destId="{D1A08E7D-C417-4067-A822-87FE062BA052}" srcOrd="0" destOrd="0" presId="urn:microsoft.com/office/officeart/2008/layout/PictureAccentList"/>
    <dgm:cxn modelId="{F48E12B3-EFA0-4B7F-94DC-5BA8E6207E1A}" type="presParOf" srcId="{D1A08E7D-C417-4067-A822-87FE062BA052}" destId="{6BFEC51A-36E4-476E-A97F-01744F8857BC}" srcOrd="0" destOrd="0" presId="urn:microsoft.com/office/officeart/2008/layout/PictureAccentList"/>
    <dgm:cxn modelId="{9B5B94A6-4B68-4ABD-95D6-577DB094180D}" type="presParOf" srcId="{A1B97F9E-3C8D-4D6E-B3B9-31EF84E07405}" destId="{E100D8AC-5A1C-476E-A73B-4C61FE38B78F}" srcOrd="1" destOrd="0" presId="urn:microsoft.com/office/officeart/2008/layout/PictureAccentList"/>
    <dgm:cxn modelId="{A73D64FA-E584-46DA-A784-9FADAEE973B7}" type="presParOf" srcId="{0A370F45-7C3C-47A0-8923-51B39AE975C9}" destId="{FE88ABE3-0FB8-43F1-BB97-6F38BDDC1CBB}" srcOrd="2" destOrd="0" presId="urn:microsoft.com/office/officeart/2008/layout/PictureAccentList"/>
    <dgm:cxn modelId="{EB534834-D28C-4CB7-AC92-51405E61E91F}" type="presParOf" srcId="{FE88ABE3-0FB8-43F1-BB97-6F38BDDC1CBB}" destId="{C1AD0340-15B0-49B9-A183-B2B02337AC3D}" srcOrd="0" destOrd="0" presId="urn:microsoft.com/office/officeart/2008/layout/PictureAccentList"/>
    <dgm:cxn modelId="{ADA7A11E-3776-4490-BC60-3EC3748AA1F5}" type="presParOf" srcId="{C1AD0340-15B0-49B9-A183-B2B02337AC3D}" destId="{2B799E41-32E4-4A05-AB4A-4BB2A0CA084F}" srcOrd="0" destOrd="0" presId="urn:microsoft.com/office/officeart/2008/layout/PictureAccentList"/>
    <dgm:cxn modelId="{9C473392-0832-49EA-B933-62601CB9B61F}" type="presParOf" srcId="{FE88ABE3-0FB8-43F1-BB97-6F38BDDC1CBB}" destId="{2089B664-2854-4AF8-9CEA-3F583A499C59}" srcOrd="1" destOrd="0" presId="urn:microsoft.com/office/officeart/2008/layout/Picture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7525FC-DE45-45E6-B34E-607D70CE93E3}"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CR"/>
        </a:p>
      </dgm:t>
    </dgm:pt>
    <dgm:pt modelId="{74F9687B-E54D-43BE-ACB9-1DA93A8169EA}">
      <dgm:prSet phldrT="[Texto]" custT="1"/>
      <dgm:spPr/>
      <dgm:t>
        <a:bodyPr/>
        <a:lstStyle/>
        <a:p>
          <a:pPr algn="just"/>
          <a:r>
            <a:rPr lang="es-CR" sz="1500" dirty="0">
              <a:solidFill>
                <a:schemeClr val="tx1"/>
              </a:solidFill>
              <a:latin typeface="Arial" panose="020B0604020202020204" pitchFamily="34" charset="0"/>
              <a:cs typeface="Arial" panose="020B0604020202020204" pitchFamily="34" charset="0"/>
            </a:rPr>
            <a:t>Se crea una comisión integrada por la Unidad de Análisis Ocupacional, Unidad de Gestión de la Calidad y Unidad de Gestión Administrativa para la revisión y modificación de la propuesta de reorganización. </a:t>
          </a:r>
        </a:p>
      </dgm:t>
    </dgm:pt>
    <dgm:pt modelId="{1AC11533-A9AD-4513-87AA-EF2E10966531}" type="parTrans" cxnId="{9E0145CF-7771-42EF-96CC-C3E9F6B42503}">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734401AE-565B-401B-B415-F3F29B84637A}" type="sibTrans" cxnId="{9E0145CF-7771-42EF-96CC-C3E9F6B42503}">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C2F4E4A0-5C88-496C-B45A-8F0B0F9D362A}">
      <dgm:prSet phldrT="[Texto]" custT="1"/>
      <dgm:spPr/>
      <dgm:t>
        <a:bodyPr/>
        <a:lstStyle/>
        <a:p>
          <a:pPr algn="just"/>
          <a:r>
            <a:rPr lang="es-CR" sz="1500" dirty="0">
              <a:solidFill>
                <a:schemeClr val="tx1"/>
              </a:solidFill>
              <a:latin typeface="Arial" panose="020B0604020202020204" pitchFamily="34" charset="0"/>
              <a:cs typeface="Arial" panose="020B0604020202020204" pitchFamily="34" charset="0"/>
            </a:rPr>
            <a:t>Se analiza la propuesta de reorganización de la DRH propuesta por la UGC y se trabaja con la base de datos de puestos de la UAO.</a:t>
          </a:r>
        </a:p>
      </dgm:t>
    </dgm:pt>
    <dgm:pt modelId="{962A919A-1919-40EB-861A-E420F843D921}" type="sibTrans" cxnId="{E60DA74D-BE11-42AA-BEB8-5B8F14117E83}">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83179242-4EDF-4137-91C0-99118D3E3F5D}" type="parTrans" cxnId="{E60DA74D-BE11-42AA-BEB8-5B8F14117E83}">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F20F08B1-C18B-4884-9563-86B2DA9C3B8A}">
      <dgm:prSet custT="1"/>
      <dgm:spPr/>
      <dgm:t>
        <a:bodyPr/>
        <a:lstStyle/>
        <a:p>
          <a:pPr algn="just"/>
          <a:r>
            <a:rPr lang="es-CR" sz="1500" dirty="0">
              <a:solidFill>
                <a:schemeClr val="tx1"/>
              </a:solidFill>
              <a:latin typeface="Arial" panose="020B0604020202020204" pitchFamily="34" charset="0"/>
              <a:cs typeface="Arial" panose="020B0604020202020204" pitchFamily="34" charset="0"/>
            </a:rPr>
            <a:t>Revisan y modifican las secciones de marco teórico y situación institucional de la </a:t>
          </a:r>
          <a:r>
            <a:rPr lang="es-CR" sz="1500" dirty="0" smtClean="0">
              <a:solidFill>
                <a:schemeClr val="tx1"/>
              </a:solidFill>
              <a:latin typeface="Arial" panose="020B0604020202020204" pitchFamily="34" charset="0"/>
              <a:cs typeface="Arial" panose="020B0604020202020204" pitchFamily="34" charset="0"/>
            </a:rPr>
            <a:t>propuesta.</a:t>
          </a:r>
          <a:endParaRPr lang="es-CR" sz="1500" dirty="0">
            <a:solidFill>
              <a:schemeClr val="tx1"/>
            </a:solidFill>
            <a:latin typeface="Arial" panose="020B0604020202020204" pitchFamily="34" charset="0"/>
            <a:cs typeface="Arial" panose="020B0604020202020204" pitchFamily="34" charset="0"/>
          </a:endParaRPr>
        </a:p>
      </dgm:t>
    </dgm:pt>
    <dgm:pt modelId="{A2DC81E7-BD7C-4071-BCDB-D33D8BB59805}" type="parTrans" cxnId="{74FD0B45-D0B5-45DD-8863-40B6F20B5079}">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0F5F82EB-414B-4316-8090-829E3146E13C}" type="sibTrans" cxnId="{74FD0B45-D0B5-45DD-8863-40B6F20B5079}">
      <dgm:prSet/>
      <dgm:spPr/>
      <dgm:t>
        <a:bodyPr/>
        <a:lstStyle/>
        <a:p>
          <a:endParaRPr lang="es-CR" sz="4000">
            <a:solidFill>
              <a:schemeClr val="tx1"/>
            </a:solidFill>
            <a:latin typeface="Arial" panose="020B0604020202020204" pitchFamily="34" charset="0"/>
            <a:cs typeface="Arial" panose="020B0604020202020204" pitchFamily="34" charset="0"/>
          </a:endParaRPr>
        </a:p>
      </dgm:t>
    </dgm:pt>
    <dgm:pt modelId="{A160F3C8-6B07-4DCC-9D37-9E1C8EA8CB05}">
      <dgm:prSet custT="1"/>
      <dgm:spPr/>
      <dgm:t>
        <a:bodyPr/>
        <a:lstStyle/>
        <a:p>
          <a:pPr algn="just"/>
          <a:r>
            <a:rPr lang="es-CR" sz="1500" dirty="0" smtClean="0">
              <a:solidFill>
                <a:schemeClr val="tx1"/>
              </a:solidFill>
              <a:latin typeface="Calibri" panose="020F0502020204030204"/>
              <a:ea typeface="+mn-ea"/>
              <a:cs typeface="+mn-cs"/>
            </a:rPr>
            <a:t>Se realizaron reuniones con la Dirección de Planificación Institucional y MIDEPLAN, para analizar aspectos de la propuesta con base a los requerimientos del Departamento de Asignación del RH. </a:t>
          </a:r>
          <a:endParaRPr lang="es-CR" sz="1500" dirty="0">
            <a:solidFill>
              <a:schemeClr val="tx1"/>
            </a:solidFill>
            <a:latin typeface="Arial" panose="020B0604020202020204" pitchFamily="34" charset="0"/>
            <a:cs typeface="Arial" panose="020B0604020202020204" pitchFamily="34" charset="0"/>
          </a:endParaRPr>
        </a:p>
      </dgm:t>
    </dgm:pt>
    <dgm:pt modelId="{753AA793-2962-4C67-B8AF-35ECAFF87A7A}" type="parTrans" cxnId="{EAC7325A-AD15-4A2C-BCBD-B131E81E9BEE}">
      <dgm:prSet/>
      <dgm:spPr/>
      <dgm:t>
        <a:bodyPr/>
        <a:lstStyle/>
        <a:p>
          <a:endParaRPr lang="es-CR"/>
        </a:p>
      </dgm:t>
    </dgm:pt>
    <dgm:pt modelId="{73DABAA8-78A0-42A6-8453-16E13E02CDEC}" type="sibTrans" cxnId="{EAC7325A-AD15-4A2C-BCBD-B131E81E9BEE}">
      <dgm:prSet/>
      <dgm:spPr/>
      <dgm:t>
        <a:bodyPr/>
        <a:lstStyle/>
        <a:p>
          <a:endParaRPr lang="es-CR"/>
        </a:p>
      </dgm:t>
    </dgm:pt>
    <dgm:pt modelId="{379876A5-9829-47BC-A169-633865725031}" type="pres">
      <dgm:prSet presAssocID="{5C7525FC-DE45-45E6-B34E-607D70CE93E3}" presName="Name0" presStyleCnt="0">
        <dgm:presLayoutVars>
          <dgm:chMax val="7"/>
          <dgm:chPref val="7"/>
          <dgm:dir/>
        </dgm:presLayoutVars>
      </dgm:prSet>
      <dgm:spPr/>
      <dgm:t>
        <a:bodyPr/>
        <a:lstStyle/>
        <a:p>
          <a:endParaRPr lang="es-CR"/>
        </a:p>
      </dgm:t>
    </dgm:pt>
    <dgm:pt modelId="{BA2EFA67-9C8C-4DB0-91BA-820DD90AEF87}" type="pres">
      <dgm:prSet presAssocID="{5C7525FC-DE45-45E6-B34E-607D70CE93E3}" presName="Name1" presStyleCnt="0"/>
      <dgm:spPr/>
    </dgm:pt>
    <dgm:pt modelId="{455116E9-AC53-43CC-965F-82CA9B35ED7F}" type="pres">
      <dgm:prSet presAssocID="{5C7525FC-DE45-45E6-B34E-607D70CE93E3}" presName="cycle" presStyleCnt="0"/>
      <dgm:spPr/>
    </dgm:pt>
    <dgm:pt modelId="{68127B2C-F714-4E36-9993-F598300D6B89}" type="pres">
      <dgm:prSet presAssocID="{5C7525FC-DE45-45E6-B34E-607D70CE93E3}" presName="srcNode" presStyleLbl="node1" presStyleIdx="0" presStyleCnt="4"/>
      <dgm:spPr/>
    </dgm:pt>
    <dgm:pt modelId="{F426B46A-E5F3-4E35-9E7B-4DDBE442998E}" type="pres">
      <dgm:prSet presAssocID="{5C7525FC-DE45-45E6-B34E-607D70CE93E3}" presName="conn" presStyleLbl="parChTrans1D2" presStyleIdx="0" presStyleCnt="1"/>
      <dgm:spPr/>
      <dgm:t>
        <a:bodyPr/>
        <a:lstStyle/>
        <a:p>
          <a:endParaRPr lang="es-CR"/>
        </a:p>
      </dgm:t>
    </dgm:pt>
    <dgm:pt modelId="{CB46E94C-1FC8-4C63-B6D8-7CFF4E2B9647}" type="pres">
      <dgm:prSet presAssocID="{5C7525FC-DE45-45E6-B34E-607D70CE93E3}" presName="extraNode" presStyleLbl="node1" presStyleIdx="0" presStyleCnt="4"/>
      <dgm:spPr/>
    </dgm:pt>
    <dgm:pt modelId="{1ECFFD49-9368-4334-89B2-7E51896F8482}" type="pres">
      <dgm:prSet presAssocID="{5C7525FC-DE45-45E6-B34E-607D70CE93E3}" presName="dstNode" presStyleLbl="node1" presStyleIdx="0" presStyleCnt="4"/>
      <dgm:spPr/>
    </dgm:pt>
    <dgm:pt modelId="{178233EB-629D-45AF-B388-88973DE27DA5}" type="pres">
      <dgm:prSet presAssocID="{74F9687B-E54D-43BE-ACB9-1DA93A8169EA}" presName="text_1" presStyleLbl="node1" presStyleIdx="0" presStyleCnt="4" custLinFactNeighborX="818" custLinFactNeighborY="-2972">
        <dgm:presLayoutVars>
          <dgm:bulletEnabled val="1"/>
        </dgm:presLayoutVars>
      </dgm:prSet>
      <dgm:spPr/>
      <dgm:t>
        <a:bodyPr/>
        <a:lstStyle/>
        <a:p>
          <a:endParaRPr lang="es-CR"/>
        </a:p>
      </dgm:t>
    </dgm:pt>
    <dgm:pt modelId="{2F9D26C8-C14F-43CA-86DF-2B4EA594DB18}" type="pres">
      <dgm:prSet presAssocID="{74F9687B-E54D-43BE-ACB9-1DA93A8169EA}" presName="accent_1" presStyleCnt="0"/>
      <dgm:spPr/>
    </dgm:pt>
    <dgm:pt modelId="{EE6701BD-D3BD-4048-BD65-3C485E42DCCE}" type="pres">
      <dgm:prSet presAssocID="{74F9687B-E54D-43BE-ACB9-1DA93A8169EA}" presName="accentRepeatNode" presStyleLbl="solidFgAcc1" presStyleIdx="0" presStyleCnt="4"/>
      <dgm:spPr/>
    </dgm:pt>
    <dgm:pt modelId="{00926D96-5D79-4B05-848F-5B2D83A4A313}" type="pres">
      <dgm:prSet presAssocID="{C2F4E4A0-5C88-496C-B45A-8F0B0F9D362A}" presName="text_2" presStyleLbl="node1" presStyleIdx="1" presStyleCnt="4">
        <dgm:presLayoutVars>
          <dgm:bulletEnabled val="1"/>
        </dgm:presLayoutVars>
      </dgm:prSet>
      <dgm:spPr/>
      <dgm:t>
        <a:bodyPr/>
        <a:lstStyle/>
        <a:p>
          <a:endParaRPr lang="es-CR"/>
        </a:p>
      </dgm:t>
    </dgm:pt>
    <dgm:pt modelId="{2090E9F9-6D44-4E43-81DB-78F09B0A9C39}" type="pres">
      <dgm:prSet presAssocID="{C2F4E4A0-5C88-496C-B45A-8F0B0F9D362A}" presName="accent_2" presStyleCnt="0"/>
      <dgm:spPr/>
    </dgm:pt>
    <dgm:pt modelId="{28BA4704-1B03-4FC7-9325-56D5FE6E1FB2}" type="pres">
      <dgm:prSet presAssocID="{C2F4E4A0-5C88-496C-B45A-8F0B0F9D362A}" presName="accentRepeatNode" presStyleLbl="solidFgAcc1" presStyleIdx="1" presStyleCnt="4"/>
      <dgm:spPr/>
    </dgm:pt>
    <dgm:pt modelId="{90036FB7-20E0-47A9-A2EF-E0D7B8CE374E}" type="pres">
      <dgm:prSet presAssocID="{F20F08B1-C18B-4884-9563-86B2DA9C3B8A}" presName="text_3" presStyleLbl="node1" presStyleIdx="2" presStyleCnt="4">
        <dgm:presLayoutVars>
          <dgm:bulletEnabled val="1"/>
        </dgm:presLayoutVars>
      </dgm:prSet>
      <dgm:spPr/>
      <dgm:t>
        <a:bodyPr/>
        <a:lstStyle/>
        <a:p>
          <a:endParaRPr lang="es-CR"/>
        </a:p>
      </dgm:t>
    </dgm:pt>
    <dgm:pt modelId="{CDBC1FEA-F6C4-45BE-AF8C-A9EE67E6E797}" type="pres">
      <dgm:prSet presAssocID="{F20F08B1-C18B-4884-9563-86B2DA9C3B8A}" presName="accent_3" presStyleCnt="0"/>
      <dgm:spPr/>
    </dgm:pt>
    <dgm:pt modelId="{901FC878-C93F-418F-B864-4DB731E8B565}" type="pres">
      <dgm:prSet presAssocID="{F20F08B1-C18B-4884-9563-86B2DA9C3B8A}" presName="accentRepeatNode" presStyleLbl="solidFgAcc1" presStyleIdx="2" presStyleCnt="4"/>
      <dgm:spPr/>
    </dgm:pt>
    <dgm:pt modelId="{696C9E23-9C19-4AAE-9813-AE2937E9D964}" type="pres">
      <dgm:prSet presAssocID="{A160F3C8-6B07-4DCC-9D37-9E1C8EA8CB05}" presName="text_4" presStyleLbl="node1" presStyleIdx="3" presStyleCnt="4">
        <dgm:presLayoutVars>
          <dgm:bulletEnabled val="1"/>
        </dgm:presLayoutVars>
      </dgm:prSet>
      <dgm:spPr/>
      <dgm:t>
        <a:bodyPr/>
        <a:lstStyle/>
        <a:p>
          <a:endParaRPr lang="es-CR"/>
        </a:p>
      </dgm:t>
    </dgm:pt>
    <dgm:pt modelId="{71ED66D5-9F8A-41E1-82CC-CDC0CB9F0EB3}" type="pres">
      <dgm:prSet presAssocID="{A160F3C8-6B07-4DCC-9D37-9E1C8EA8CB05}" presName="accent_4" presStyleCnt="0"/>
      <dgm:spPr/>
    </dgm:pt>
    <dgm:pt modelId="{CE996259-54D4-42E7-90CF-93EBA6D3EAD4}" type="pres">
      <dgm:prSet presAssocID="{A160F3C8-6B07-4DCC-9D37-9E1C8EA8CB05}" presName="accentRepeatNode" presStyleLbl="solidFgAcc1" presStyleIdx="3" presStyleCnt="4"/>
      <dgm:spPr/>
    </dgm:pt>
  </dgm:ptLst>
  <dgm:cxnLst>
    <dgm:cxn modelId="{BD45064F-770D-4ED3-974C-5694ACBE8CF9}" type="presOf" srcId="{74F9687B-E54D-43BE-ACB9-1DA93A8169EA}" destId="{178233EB-629D-45AF-B388-88973DE27DA5}" srcOrd="0" destOrd="0" presId="urn:microsoft.com/office/officeart/2008/layout/VerticalCurvedList"/>
    <dgm:cxn modelId="{E60DA74D-BE11-42AA-BEB8-5B8F14117E83}" srcId="{5C7525FC-DE45-45E6-B34E-607D70CE93E3}" destId="{C2F4E4A0-5C88-496C-B45A-8F0B0F9D362A}" srcOrd="1" destOrd="0" parTransId="{83179242-4EDF-4137-91C0-99118D3E3F5D}" sibTransId="{962A919A-1919-40EB-861A-E420F843D921}"/>
    <dgm:cxn modelId="{0FDAF395-18BE-4AB0-AB72-809B1565483B}" type="presOf" srcId="{A160F3C8-6B07-4DCC-9D37-9E1C8EA8CB05}" destId="{696C9E23-9C19-4AAE-9813-AE2937E9D964}" srcOrd="0" destOrd="0" presId="urn:microsoft.com/office/officeart/2008/layout/VerticalCurvedList"/>
    <dgm:cxn modelId="{9E0145CF-7771-42EF-96CC-C3E9F6B42503}" srcId="{5C7525FC-DE45-45E6-B34E-607D70CE93E3}" destId="{74F9687B-E54D-43BE-ACB9-1DA93A8169EA}" srcOrd="0" destOrd="0" parTransId="{1AC11533-A9AD-4513-87AA-EF2E10966531}" sibTransId="{734401AE-565B-401B-B415-F3F29B84637A}"/>
    <dgm:cxn modelId="{1D157BA9-6CA2-43B7-A1FF-B94DE353C086}" type="presOf" srcId="{5C7525FC-DE45-45E6-B34E-607D70CE93E3}" destId="{379876A5-9829-47BC-A169-633865725031}" srcOrd="0" destOrd="0" presId="urn:microsoft.com/office/officeart/2008/layout/VerticalCurvedList"/>
    <dgm:cxn modelId="{74FD0B45-D0B5-45DD-8863-40B6F20B5079}" srcId="{5C7525FC-DE45-45E6-B34E-607D70CE93E3}" destId="{F20F08B1-C18B-4884-9563-86B2DA9C3B8A}" srcOrd="2" destOrd="0" parTransId="{A2DC81E7-BD7C-4071-BCDB-D33D8BB59805}" sibTransId="{0F5F82EB-414B-4316-8090-829E3146E13C}"/>
    <dgm:cxn modelId="{EAC7325A-AD15-4A2C-BCBD-B131E81E9BEE}" srcId="{5C7525FC-DE45-45E6-B34E-607D70CE93E3}" destId="{A160F3C8-6B07-4DCC-9D37-9E1C8EA8CB05}" srcOrd="3" destOrd="0" parTransId="{753AA793-2962-4C67-B8AF-35ECAFF87A7A}" sibTransId="{73DABAA8-78A0-42A6-8453-16E13E02CDEC}"/>
    <dgm:cxn modelId="{C9E70544-84D6-4222-A825-103EEC98FCEF}" type="presOf" srcId="{734401AE-565B-401B-B415-F3F29B84637A}" destId="{F426B46A-E5F3-4E35-9E7B-4DDBE442998E}" srcOrd="0" destOrd="0" presId="urn:microsoft.com/office/officeart/2008/layout/VerticalCurvedList"/>
    <dgm:cxn modelId="{E4370BC4-69F1-40C0-A244-9E58D29C0E5D}" type="presOf" srcId="{F20F08B1-C18B-4884-9563-86B2DA9C3B8A}" destId="{90036FB7-20E0-47A9-A2EF-E0D7B8CE374E}" srcOrd="0" destOrd="0" presId="urn:microsoft.com/office/officeart/2008/layout/VerticalCurvedList"/>
    <dgm:cxn modelId="{6A0DC4B3-684C-4EED-833F-30406B355C16}" type="presOf" srcId="{C2F4E4A0-5C88-496C-B45A-8F0B0F9D362A}" destId="{00926D96-5D79-4B05-848F-5B2D83A4A313}" srcOrd="0" destOrd="0" presId="urn:microsoft.com/office/officeart/2008/layout/VerticalCurvedList"/>
    <dgm:cxn modelId="{8CC10749-4768-408F-B12E-AB6E6A3B87B4}" type="presParOf" srcId="{379876A5-9829-47BC-A169-633865725031}" destId="{BA2EFA67-9C8C-4DB0-91BA-820DD90AEF87}" srcOrd="0" destOrd="0" presId="urn:microsoft.com/office/officeart/2008/layout/VerticalCurvedList"/>
    <dgm:cxn modelId="{44D79191-0268-41E9-B279-745AF2635549}" type="presParOf" srcId="{BA2EFA67-9C8C-4DB0-91BA-820DD90AEF87}" destId="{455116E9-AC53-43CC-965F-82CA9B35ED7F}" srcOrd="0" destOrd="0" presId="urn:microsoft.com/office/officeart/2008/layout/VerticalCurvedList"/>
    <dgm:cxn modelId="{07B7596C-F886-4DB4-ABF1-9A1667AB0114}" type="presParOf" srcId="{455116E9-AC53-43CC-965F-82CA9B35ED7F}" destId="{68127B2C-F714-4E36-9993-F598300D6B89}" srcOrd="0" destOrd="0" presId="urn:microsoft.com/office/officeart/2008/layout/VerticalCurvedList"/>
    <dgm:cxn modelId="{A87F81D1-67B4-41A5-A77A-234290019320}" type="presParOf" srcId="{455116E9-AC53-43CC-965F-82CA9B35ED7F}" destId="{F426B46A-E5F3-4E35-9E7B-4DDBE442998E}" srcOrd="1" destOrd="0" presId="urn:microsoft.com/office/officeart/2008/layout/VerticalCurvedList"/>
    <dgm:cxn modelId="{4BAAFF08-6362-40CD-A962-C3C082F10548}" type="presParOf" srcId="{455116E9-AC53-43CC-965F-82CA9B35ED7F}" destId="{CB46E94C-1FC8-4C63-B6D8-7CFF4E2B9647}" srcOrd="2" destOrd="0" presId="urn:microsoft.com/office/officeart/2008/layout/VerticalCurvedList"/>
    <dgm:cxn modelId="{D33924C3-C48D-4896-9AC1-A9949B2899B7}" type="presParOf" srcId="{455116E9-AC53-43CC-965F-82CA9B35ED7F}" destId="{1ECFFD49-9368-4334-89B2-7E51896F8482}" srcOrd="3" destOrd="0" presId="urn:microsoft.com/office/officeart/2008/layout/VerticalCurvedList"/>
    <dgm:cxn modelId="{305E9DC7-B23A-40B4-B226-9B737AF4236F}" type="presParOf" srcId="{BA2EFA67-9C8C-4DB0-91BA-820DD90AEF87}" destId="{178233EB-629D-45AF-B388-88973DE27DA5}" srcOrd="1" destOrd="0" presId="urn:microsoft.com/office/officeart/2008/layout/VerticalCurvedList"/>
    <dgm:cxn modelId="{17E98F39-2017-4429-9D2A-0A5B36CD9C4D}" type="presParOf" srcId="{BA2EFA67-9C8C-4DB0-91BA-820DD90AEF87}" destId="{2F9D26C8-C14F-43CA-86DF-2B4EA594DB18}" srcOrd="2" destOrd="0" presId="urn:microsoft.com/office/officeart/2008/layout/VerticalCurvedList"/>
    <dgm:cxn modelId="{F185ACED-FAAC-4C70-90BE-37EE440D86DD}" type="presParOf" srcId="{2F9D26C8-C14F-43CA-86DF-2B4EA594DB18}" destId="{EE6701BD-D3BD-4048-BD65-3C485E42DCCE}" srcOrd="0" destOrd="0" presId="urn:microsoft.com/office/officeart/2008/layout/VerticalCurvedList"/>
    <dgm:cxn modelId="{1693A056-3643-4370-BC7F-198F965F833A}" type="presParOf" srcId="{BA2EFA67-9C8C-4DB0-91BA-820DD90AEF87}" destId="{00926D96-5D79-4B05-848F-5B2D83A4A313}" srcOrd="3" destOrd="0" presId="urn:microsoft.com/office/officeart/2008/layout/VerticalCurvedList"/>
    <dgm:cxn modelId="{47F55986-A8F4-4FFE-AB7E-DE9D88E00C73}" type="presParOf" srcId="{BA2EFA67-9C8C-4DB0-91BA-820DD90AEF87}" destId="{2090E9F9-6D44-4E43-81DB-78F09B0A9C39}" srcOrd="4" destOrd="0" presId="urn:microsoft.com/office/officeart/2008/layout/VerticalCurvedList"/>
    <dgm:cxn modelId="{FF103A1F-DC44-484B-98E8-0849C91A12EA}" type="presParOf" srcId="{2090E9F9-6D44-4E43-81DB-78F09B0A9C39}" destId="{28BA4704-1B03-4FC7-9325-56D5FE6E1FB2}" srcOrd="0" destOrd="0" presId="urn:microsoft.com/office/officeart/2008/layout/VerticalCurvedList"/>
    <dgm:cxn modelId="{8DAB273C-0099-4D08-999C-C0E28A8DF5CF}" type="presParOf" srcId="{BA2EFA67-9C8C-4DB0-91BA-820DD90AEF87}" destId="{90036FB7-20E0-47A9-A2EF-E0D7B8CE374E}" srcOrd="5" destOrd="0" presId="urn:microsoft.com/office/officeart/2008/layout/VerticalCurvedList"/>
    <dgm:cxn modelId="{48852CEF-F42C-40DC-8BC4-52829A99ABB1}" type="presParOf" srcId="{BA2EFA67-9C8C-4DB0-91BA-820DD90AEF87}" destId="{CDBC1FEA-F6C4-45BE-AF8C-A9EE67E6E797}" srcOrd="6" destOrd="0" presId="urn:microsoft.com/office/officeart/2008/layout/VerticalCurvedList"/>
    <dgm:cxn modelId="{4579783A-12E1-4298-8B7F-FBFB571A694B}" type="presParOf" srcId="{CDBC1FEA-F6C4-45BE-AF8C-A9EE67E6E797}" destId="{901FC878-C93F-418F-B864-4DB731E8B565}" srcOrd="0" destOrd="0" presId="urn:microsoft.com/office/officeart/2008/layout/VerticalCurvedList"/>
    <dgm:cxn modelId="{BD4BD1DB-F30C-48A3-B55A-087F9861CB1C}" type="presParOf" srcId="{BA2EFA67-9C8C-4DB0-91BA-820DD90AEF87}" destId="{696C9E23-9C19-4AAE-9813-AE2937E9D964}" srcOrd="7" destOrd="0" presId="urn:microsoft.com/office/officeart/2008/layout/VerticalCurvedList"/>
    <dgm:cxn modelId="{323FC82F-ACE9-42D8-8528-D2DAFB0954D0}" type="presParOf" srcId="{BA2EFA67-9C8C-4DB0-91BA-820DD90AEF87}" destId="{71ED66D5-9F8A-41E1-82CC-CDC0CB9F0EB3}" srcOrd="8" destOrd="0" presId="urn:microsoft.com/office/officeart/2008/layout/VerticalCurvedList"/>
    <dgm:cxn modelId="{3AB9E67D-530E-405A-B458-C90905046BCB}" type="presParOf" srcId="{71ED66D5-9F8A-41E1-82CC-CDC0CB9F0EB3}" destId="{CE996259-54D4-42E7-90CF-93EBA6D3EAD4}"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19D2CA-2C4B-48FE-87F6-28C2E57AD86D}" type="doc">
      <dgm:prSet loTypeId="urn:microsoft.com/office/officeart/2005/8/layout/cycle6" loCatId="cycle" qsTypeId="urn:microsoft.com/office/officeart/2005/8/quickstyle/simple1" qsCatId="simple" csTypeId="urn:microsoft.com/office/officeart/2005/8/colors/colorful3" csCatId="colorful" phldr="1"/>
      <dgm:spPr/>
      <dgm:t>
        <a:bodyPr/>
        <a:lstStyle/>
        <a:p>
          <a:endParaRPr lang="es-ES"/>
        </a:p>
      </dgm:t>
    </dgm:pt>
    <dgm:pt modelId="{E8CA9C41-3B46-4F33-BF34-973BC6EF2758}">
      <dgm:prSet custT="1"/>
      <dgm:spPr/>
      <dgm:t>
        <a:bodyPr/>
        <a:lstStyle/>
        <a:p>
          <a:pPr algn="just"/>
          <a:r>
            <a:rPr lang="es-CR" sz="1500" dirty="0" smtClean="0">
              <a:solidFill>
                <a:schemeClr val="tx1"/>
              </a:solidFill>
              <a:latin typeface="Arial" panose="020B0604020202020204" pitchFamily="34" charset="0"/>
              <a:cs typeface="Arial" panose="020B0604020202020204" pitchFamily="34" charset="0"/>
            </a:rPr>
            <a:t>Mayor comunicación con los funcionarios caucionantes.</a:t>
          </a:r>
          <a:endParaRPr lang="es-CR" sz="1500" dirty="0">
            <a:solidFill>
              <a:schemeClr val="tx1"/>
            </a:solidFill>
          </a:endParaRPr>
        </a:p>
      </dgm:t>
    </dgm:pt>
    <dgm:pt modelId="{3B2098CE-69CB-48E1-93AE-4D911829FE0E}" type="parTrans" cxnId="{BE284CFB-5639-4E94-B892-F52A671E4613}">
      <dgm:prSet/>
      <dgm:spPr/>
      <dgm:t>
        <a:bodyPr/>
        <a:lstStyle/>
        <a:p>
          <a:pPr algn="just"/>
          <a:endParaRPr lang="es-ES" sz="1400">
            <a:solidFill>
              <a:schemeClr val="tx1"/>
            </a:solidFill>
          </a:endParaRPr>
        </a:p>
      </dgm:t>
    </dgm:pt>
    <dgm:pt modelId="{D60E1947-A21D-46BB-B364-68B3B3056A6E}" type="sibTrans" cxnId="{BE284CFB-5639-4E94-B892-F52A671E4613}">
      <dgm:prSet/>
      <dgm:spPr/>
      <dgm:t>
        <a:bodyPr/>
        <a:lstStyle/>
        <a:p>
          <a:pPr algn="just"/>
          <a:endParaRPr lang="es-ES" sz="1400">
            <a:solidFill>
              <a:schemeClr val="tx1"/>
            </a:solidFill>
          </a:endParaRPr>
        </a:p>
      </dgm:t>
    </dgm:pt>
    <dgm:pt modelId="{F0F9FB62-A341-40B9-92E9-72574D3093BD}">
      <dgm:prSet custT="1"/>
      <dgm:spPr/>
      <dgm:t>
        <a:bodyPr/>
        <a:lstStyle/>
        <a:p>
          <a:pPr algn="just"/>
          <a:r>
            <a:rPr lang="es-CR" sz="1500" dirty="0" smtClean="0">
              <a:solidFill>
                <a:schemeClr val="tx1"/>
              </a:solidFill>
              <a:latin typeface="Arial" panose="020B0604020202020204" pitchFamily="34" charset="0"/>
              <a:cs typeface="Arial" panose="020B0604020202020204" pitchFamily="34" charset="0"/>
            </a:rPr>
            <a:t>Atención de consultas y acompañamiento con el trámite del seguro o póliza de fidelidad.</a:t>
          </a:r>
          <a:endParaRPr lang="es-CR" sz="1500" dirty="0">
            <a:solidFill>
              <a:schemeClr val="tx1"/>
            </a:solidFill>
          </a:endParaRPr>
        </a:p>
      </dgm:t>
    </dgm:pt>
    <dgm:pt modelId="{A03DD095-C4ED-458A-B320-78E7C2457774}" type="parTrans" cxnId="{6371681D-F86F-4DC1-A743-A3F58F8674BA}">
      <dgm:prSet/>
      <dgm:spPr/>
      <dgm:t>
        <a:bodyPr/>
        <a:lstStyle/>
        <a:p>
          <a:pPr algn="just"/>
          <a:endParaRPr lang="es-ES" sz="1400">
            <a:solidFill>
              <a:schemeClr val="tx1"/>
            </a:solidFill>
          </a:endParaRPr>
        </a:p>
      </dgm:t>
    </dgm:pt>
    <dgm:pt modelId="{6A588612-8760-477D-8C88-9054F5735C0E}" type="sibTrans" cxnId="{6371681D-F86F-4DC1-A743-A3F58F8674BA}">
      <dgm:prSet/>
      <dgm:spPr/>
      <dgm:t>
        <a:bodyPr/>
        <a:lstStyle/>
        <a:p>
          <a:pPr algn="just"/>
          <a:endParaRPr lang="es-ES" sz="1400">
            <a:solidFill>
              <a:schemeClr val="tx1"/>
            </a:solidFill>
          </a:endParaRPr>
        </a:p>
      </dgm:t>
    </dgm:pt>
    <dgm:pt modelId="{C2E02C29-AEEC-4214-8D77-A3235A782371}">
      <dgm:prSet custT="1"/>
      <dgm:spPr/>
      <dgm:t>
        <a:bodyPr/>
        <a:lstStyle/>
        <a:p>
          <a:pPr algn="just"/>
          <a:r>
            <a:rPr lang="es-CR" sz="1500" dirty="0" smtClean="0">
              <a:solidFill>
                <a:schemeClr val="tx1"/>
              </a:solidFill>
              <a:latin typeface="Arial" panose="020B0604020202020204" pitchFamily="34" charset="0"/>
              <a:cs typeface="Arial" panose="020B0604020202020204" pitchFamily="34" charset="0"/>
            </a:rPr>
            <a:t>Montos asegurados acuerdo con la directriz vigente según el cargo.</a:t>
          </a:r>
        </a:p>
      </dgm:t>
    </dgm:pt>
    <dgm:pt modelId="{DC4A933C-8DC8-4CCF-B556-AE5C8A18E5BA}" type="parTrans" cxnId="{FF0A39EF-64ED-458B-9564-232E92791088}">
      <dgm:prSet/>
      <dgm:spPr/>
      <dgm:t>
        <a:bodyPr/>
        <a:lstStyle/>
        <a:p>
          <a:pPr algn="just"/>
          <a:endParaRPr lang="es-ES" sz="1400">
            <a:solidFill>
              <a:schemeClr val="tx1"/>
            </a:solidFill>
          </a:endParaRPr>
        </a:p>
      </dgm:t>
    </dgm:pt>
    <dgm:pt modelId="{70C4D242-C12C-4CB9-99D3-870379DC8AB1}" type="sibTrans" cxnId="{FF0A39EF-64ED-458B-9564-232E92791088}">
      <dgm:prSet/>
      <dgm:spPr/>
      <dgm:t>
        <a:bodyPr/>
        <a:lstStyle/>
        <a:p>
          <a:pPr algn="just"/>
          <a:endParaRPr lang="es-ES" sz="1400">
            <a:solidFill>
              <a:schemeClr val="tx1"/>
            </a:solidFill>
          </a:endParaRPr>
        </a:p>
      </dgm:t>
    </dgm:pt>
    <dgm:pt modelId="{3FFADEFD-50D7-456E-A5BB-A8860CB6E635}">
      <dgm:prSet custT="1"/>
      <dgm:spPr/>
      <dgm:t>
        <a:bodyPr/>
        <a:lstStyle/>
        <a:p>
          <a:pPr algn="just"/>
          <a:r>
            <a:rPr lang="es-CR" sz="1500" dirty="0" smtClean="0">
              <a:solidFill>
                <a:schemeClr val="tx1"/>
              </a:solidFill>
              <a:latin typeface="Arial" panose="020B0604020202020204" pitchFamily="34" charset="0"/>
              <a:cs typeface="Arial" panose="020B0604020202020204" pitchFamily="34" charset="0"/>
            </a:rPr>
            <a:t>Control cruzado con la base de los funcionarios de Declaraciones Juradas. </a:t>
          </a:r>
        </a:p>
      </dgm:t>
    </dgm:pt>
    <dgm:pt modelId="{EACFE707-84BD-4009-B42A-4EB98AC9EDFA}" type="parTrans" cxnId="{10EE62A9-E72A-40FD-A47A-7F21F352AB45}">
      <dgm:prSet/>
      <dgm:spPr/>
      <dgm:t>
        <a:bodyPr/>
        <a:lstStyle/>
        <a:p>
          <a:pPr algn="just"/>
          <a:endParaRPr lang="es-ES" sz="1400">
            <a:solidFill>
              <a:schemeClr val="tx1"/>
            </a:solidFill>
          </a:endParaRPr>
        </a:p>
      </dgm:t>
    </dgm:pt>
    <dgm:pt modelId="{77624484-E427-44AE-B671-F4D1B15DA61C}" type="sibTrans" cxnId="{10EE62A9-E72A-40FD-A47A-7F21F352AB45}">
      <dgm:prSet/>
      <dgm:spPr/>
      <dgm:t>
        <a:bodyPr/>
        <a:lstStyle/>
        <a:p>
          <a:pPr algn="just"/>
          <a:endParaRPr lang="es-ES" sz="1400">
            <a:solidFill>
              <a:schemeClr val="tx1"/>
            </a:solidFill>
          </a:endParaRPr>
        </a:p>
      </dgm:t>
    </dgm:pt>
    <dgm:pt modelId="{B264A893-BDA2-442E-B2BF-6006ACD2C887}">
      <dgm:prSet custT="1"/>
      <dgm:spPr/>
      <dgm:t>
        <a:bodyPr/>
        <a:lstStyle/>
        <a:p>
          <a:pPr algn="just"/>
          <a:r>
            <a:rPr lang="es-CR" sz="1500" dirty="0" smtClean="0">
              <a:solidFill>
                <a:schemeClr val="tx1"/>
              </a:solidFill>
              <a:latin typeface="Arial" panose="020B0604020202020204" pitchFamily="34" charset="0"/>
              <a:cs typeface="Arial" panose="020B0604020202020204" pitchFamily="34" charset="0"/>
            </a:rPr>
            <a:t> Aumentó el registro de seguros o pólizas de fidelidad.</a:t>
          </a:r>
        </a:p>
      </dgm:t>
    </dgm:pt>
    <dgm:pt modelId="{E37E0F29-A12B-4120-AD04-42E943ADB6E3}" type="parTrans" cxnId="{FFB6310C-3E31-4AA7-B4D5-2B5F61BE1456}">
      <dgm:prSet/>
      <dgm:spPr/>
      <dgm:t>
        <a:bodyPr/>
        <a:lstStyle/>
        <a:p>
          <a:endParaRPr lang="es-ES"/>
        </a:p>
      </dgm:t>
    </dgm:pt>
    <dgm:pt modelId="{F3AD35C1-29E0-4900-9437-703B21EE84CA}" type="sibTrans" cxnId="{FFB6310C-3E31-4AA7-B4D5-2B5F61BE1456}">
      <dgm:prSet/>
      <dgm:spPr/>
      <dgm:t>
        <a:bodyPr/>
        <a:lstStyle/>
        <a:p>
          <a:endParaRPr lang="es-ES"/>
        </a:p>
      </dgm:t>
    </dgm:pt>
    <dgm:pt modelId="{4CDBCF7E-7363-4FB0-B44C-C4B98A09E853}" type="pres">
      <dgm:prSet presAssocID="{C319D2CA-2C4B-48FE-87F6-28C2E57AD86D}" presName="cycle" presStyleCnt="0">
        <dgm:presLayoutVars>
          <dgm:dir/>
          <dgm:resizeHandles val="exact"/>
        </dgm:presLayoutVars>
      </dgm:prSet>
      <dgm:spPr/>
      <dgm:t>
        <a:bodyPr/>
        <a:lstStyle/>
        <a:p>
          <a:endParaRPr lang="es-ES"/>
        </a:p>
      </dgm:t>
    </dgm:pt>
    <dgm:pt modelId="{66F02392-287D-43DA-B428-C955C2751D8C}" type="pres">
      <dgm:prSet presAssocID="{3FFADEFD-50D7-456E-A5BB-A8860CB6E635}" presName="node" presStyleLbl="node1" presStyleIdx="0" presStyleCnt="5" custScaleX="128967" custScaleY="133901" custRadScaleRad="100128" custRadScaleInc="-1645">
        <dgm:presLayoutVars>
          <dgm:bulletEnabled val="1"/>
        </dgm:presLayoutVars>
      </dgm:prSet>
      <dgm:spPr/>
      <dgm:t>
        <a:bodyPr/>
        <a:lstStyle/>
        <a:p>
          <a:endParaRPr lang="es-ES"/>
        </a:p>
      </dgm:t>
    </dgm:pt>
    <dgm:pt modelId="{B6735843-DC9B-47BA-A186-C02B75219B41}" type="pres">
      <dgm:prSet presAssocID="{3FFADEFD-50D7-456E-A5BB-A8860CB6E635}" presName="spNode" presStyleCnt="0"/>
      <dgm:spPr/>
    </dgm:pt>
    <dgm:pt modelId="{492A91E6-1B03-47C8-AFF5-DF27119634B9}" type="pres">
      <dgm:prSet presAssocID="{77624484-E427-44AE-B671-F4D1B15DA61C}" presName="sibTrans" presStyleLbl="sibTrans1D1" presStyleIdx="0" presStyleCnt="5"/>
      <dgm:spPr/>
      <dgm:t>
        <a:bodyPr/>
        <a:lstStyle/>
        <a:p>
          <a:endParaRPr lang="es-ES"/>
        </a:p>
      </dgm:t>
    </dgm:pt>
    <dgm:pt modelId="{1F4815DF-7E52-41A1-AE90-28619FA185C1}" type="pres">
      <dgm:prSet presAssocID="{E8CA9C41-3B46-4F33-BF34-973BC6EF2758}" presName="node" presStyleLbl="node1" presStyleIdx="1" presStyleCnt="5" custScaleX="108715" custScaleY="146669" custRadScaleRad="100033" custRadScaleInc="-6466">
        <dgm:presLayoutVars>
          <dgm:bulletEnabled val="1"/>
        </dgm:presLayoutVars>
      </dgm:prSet>
      <dgm:spPr/>
      <dgm:t>
        <a:bodyPr/>
        <a:lstStyle/>
        <a:p>
          <a:endParaRPr lang="es-ES"/>
        </a:p>
      </dgm:t>
    </dgm:pt>
    <dgm:pt modelId="{0F6EF091-81CB-43E5-9315-31350E9CEBF3}" type="pres">
      <dgm:prSet presAssocID="{E8CA9C41-3B46-4F33-BF34-973BC6EF2758}" presName="spNode" presStyleCnt="0"/>
      <dgm:spPr/>
    </dgm:pt>
    <dgm:pt modelId="{0803EAD2-C5F9-4296-A246-005BAF6324DB}" type="pres">
      <dgm:prSet presAssocID="{D60E1947-A21D-46BB-B364-68B3B3056A6E}" presName="sibTrans" presStyleLbl="sibTrans1D1" presStyleIdx="1" presStyleCnt="5"/>
      <dgm:spPr/>
      <dgm:t>
        <a:bodyPr/>
        <a:lstStyle/>
        <a:p>
          <a:endParaRPr lang="es-ES"/>
        </a:p>
      </dgm:t>
    </dgm:pt>
    <dgm:pt modelId="{19C29134-5DE8-4D4B-B48F-134B7BE4932F}" type="pres">
      <dgm:prSet presAssocID="{F0F9FB62-A341-40B9-92E9-72574D3093BD}" presName="node" presStyleLbl="node1" presStyleIdx="2" presStyleCnt="5" custScaleX="139399" custScaleY="147919">
        <dgm:presLayoutVars>
          <dgm:bulletEnabled val="1"/>
        </dgm:presLayoutVars>
      </dgm:prSet>
      <dgm:spPr/>
      <dgm:t>
        <a:bodyPr/>
        <a:lstStyle/>
        <a:p>
          <a:endParaRPr lang="es-ES"/>
        </a:p>
      </dgm:t>
    </dgm:pt>
    <dgm:pt modelId="{7972B5CF-CF8C-439A-BEA8-6C5D892A7002}" type="pres">
      <dgm:prSet presAssocID="{F0F9FB62-A341-40B9-92E9-72574D3093BD}" presName="spNode" presStyleCnt="0"/>
      <dgm:spPr/>
    </dgm:pt>
    <dgm:pt modelId="{D167743C-5057-4A44-998D-1474AA3375C1}" type="pres">
      <dgm:prSet presAssocID="{6A588612-8760-477D-8C88-9054F5735C0E}" presName="sibTrans" presStyleLbl="sibTrans1D1" presStyleIdx="2" presStyleCnt="5"/>
      <dgm:spPr/>
      <dgm:t>
        <a:bodyPr/>
        <a:lstStyle/>
        <a:p>
          <a:endParaRPr lang="es-ES"/>
        </a:p>
      </dgm:t>
    </dgm:pt>
    <dgm:pt modelId="{4809DF1F-6DCB-400A-8F61-BE569C61C7F1}" type="pres">
      <dgm:prSet presAssocID="{C2E02C29-AEEC-4214-8D77-A3235A782371}" presName="node" presStyleLbl="node1" presStyleIdx="3" presStyleCnt="5" custScaleX="132252" custScaleY="144577">
        <dgm:presLayoutVars>
          <dgm:bulletEnabled val="1"/>
        </dgm:presLayoutVars>
      </dgm:prSet>
      <dgm:spPr/>
      <dgm:t>
        <a:bodyPr/>
        <a:lstStyle/>
        <a:p>
          <a:endParaRPr lang="es-ES"/>
        </a:p>
      </dgm:t>
    </dgm:pt>
    <dgm:pt modelId="{1EAB3193-3DBD-4F9B-90FE-8C441F6E79EE}" type="pres">
      <dgm:prSet presAssocID="{C2E02C29-AEEC-4214-8D77-A3235A782371}" presName="spNode" presStyleCnt="0"/>
      <dgm:spPr/>
    </dgm:pt>
    <dgm:pt modelId="{A4ADA883-918C-451C-B5B9-0D93A7AA7E2E}" type="pres">
      <dgm:prSet presAssocID="{70C4D242-C12C-4CB9-99D3-870379DC8AB1}" presName="sibTrans" presStyleLbl="sibTrans1D1" presStyleIdx="3" presStyleCnt="5"/>
      <dgm:spPr/>
      <dgm:t>
        <a:bodyPr/>
        <a:lstStyle/>
        <a:p>
          <a:endParaRPr lang="es-ES"/>
        </a:p>
      </dgm:t>
    </dgm:pt>
    <dgm:pt modelId="{73839698-8678-4C78-B44F-D603AEFB6159}" type="pres">
      <dgm:prSet presAssocID="{B264A893-BDA2-442E-B2BF-6006ACD2C887}" presName="node" presStyleLbl="node1" presStyleIdx="4" presStyleCnt="5" custScaleX="134624" custScaleY="113865">
        <dgm:presLayoutVars>
          <dgm:bulletEnabled val="1"/>
        </dgm:presLayoutVars>
      </dgm:prSet>
      <dgm:spPr/>
      <dgm:t>
        <a:bodyPr/>
        <a:lstStyle/>
        <a:p>
          <a:endParaRPr lang="es-ES"/>
        </a:p>
      </dgm:t>
    </dgm:pt>
    <dgm:pt modelId="{37688186-A913-42F0-962B-535028E1C666}" type="pres">
      <dgm:prSet presAssocID="{B264A893-BDA2-442E-B2BF-6006ACD2C887}" presName="spNode" presStyleCnt="0"/>
      <dgm:spPr/>
    </dgm:pt>
    <dgm:pt modelId="{CF9D3467-FB30-4246-B183-48F89D5C8102}" type="pres">
      <dgm:prSet presAssocID="{F3AD35C1-29E0-4900-9437-703B21EE84CA}" presName="sibTrans" presStyleLbl="sibTrans1D1" presStyleIdx="4" presStyleCnt="5"/>
      <dgm:spPr/>
      <dgm:t>
        <a:bodyPr/>
        <a:lstStyle/>
        <a:p>
          <a:endParaRPr lang="es-CR"/>
        </a:p>
      </dgm:t>
    </dgm:pt>
  </dgm:ptLst>
  <dgm:cxnLst>
    <dgm:cxn modelId="{0CA4BBCE-D2DF-4B13-BFB1-366716E29BE6}" type="presOf" srcId="{B264A893-BDA2-442E-B2BF-6006ACD2C887}" destId="{73839698-8678-4C78-B44F-D603AEFB6159}" srcOrd="0" destOrd="0" presId="urn:microsoft.com/office/officeart/2005/8/layout/cycle6"/>
    <dgm:cxn modelId="{541968E3-C979-414C-ABBB-608622474744}" type="presOf" srcId="{70C4D242-C12C-4CB9-99D3-870379DC8AB1}" destId="{A4ADA883-918C-451C-B5B9-0D93A7AA7E2E}" srcOrd="0" destOrd="0" presId="urn:microsoft.com/office/officeart/2005/8/layout/cycle6"/>
    <dgm:cxn modelId="{8207C95C-705C-4402-8765-EFF648EBDF69}" type="presOf" srcId="{C319D2CA-2C4B-48FE-87F6-28C2E57AD86D}" destId="{4CDBCF7E-7363-4FB0-B44C-C4B98A09E853}" srcOrd="0" destOrd="0" presId="urn:microsoft.com/office/officeart/2005/8/layout/cycle6"/>
    <dgm:cxn modelId="{C0B0DA21-AE78-4484-8A8A-0EC1DD200AB6}" type="presOf" srcId="{6A588612-8760-477D-8C88-9054F5735C0E}" destId="{D167743C-5057-4A44-998D-1474AA3375C1}" srcOrd="0" destOrd="0" presId="urn:microsoft.com/office/officeart/2005/8/layout/cycle6"/>
    <dgm:cxn modelId="{3C1338E4-DA6D-44EB-9038-660DE2ABC1E9}" type="presOf" srcId="{F0F9FB62-A341-40B9-92E9-72574D3093BD}" destId="{19C29134-5DE8-4D4B-B48F-134B7BE4932F}" srcOrd="0" destOrd="0" presId="urn:microsoft.com/office/officeart/2005/8/layout/cycle6"/>
    <dgm:cxn modelId="{FF0A39EF-64ED-458B-9564-232E92791088}" srcId="{C319D2CA-2C4B-48FE-87F6-28C2E57AD86D}" destId="{C2E02C29-AEEC-4214-8D77-A3235A782371}" srcOrd="3" destOrd="0" parTransId="{DC4A933C-8DC8-4CCF-B556-AE5C8A18E5BA}" sibTransId="{70C4D242-C12C-4CB9-99D3-870379DC8AB1}"/>
    <dgm:cxn modelId="{FFB6310C-3E31-4AA7-B4D5-2B5F61BE1456}" srcId="{C319D2CA-2C4B-48FE-87F6-28C2E57AD86D}" destId="{B264A893-BDA2-442E-B2BF-6006ACD2C887}" srcOrd="4" destOrd="0" parTransId="{E37E0F29-A12B-4120-AD04-42E943ADB6E3}" sibTransId="{F3AD35C1-29E0-4900-9437-703B21EE84CA}"/>
    <dgm:cxn modelId="{10EE62A9-E72A-40FD-A47A-7F21F352AB45}" srcId="{C319D2CA-2C4B-48FE-87F6-28C2E57AD86D}" destId="{3FFADEFD-50D7-456E-A5BB-A8860CB6E635}" srcOrd="0" destOrd="0" parTransId="{EACFE707-84BD-4009-B42A-4EB98AC9EDFA}" sibTransId="{77624484-E427-44AE-B671-F4D1B15DA61C}"/>
    <dgm:cxn modelId="{BE284CFB-5639-4E94-B892-F52A671E4613}" srcId="{C319D2CA-2C4B-48FE-87F6-28C2E57AD86D}" destId="{E8CA9C41-3B46-4F33-BF34-973BC6EF2758}" srcOrd="1" destOrd="0" parTransId="{3B2098CE-69CB-48E1-93AE-4D911829FE0E}" sibTransId="{D60E1947-A21D-46BB-B364-68B3B3056A6E}"/>
    <dgm:cxn modelId="{B2686CB5-3DCE-48F4-AC0A-8F00A1A95233}" type="presOf" srcId="{C2E02C29-AEEC-4214-8D77-A3235A782371}" destId="{4809DF1F-6DCB-400A-8F61-BE569C61C7F1}" srcOrd="0" destOrd="0" presId="urn:microsoft.com/office/officeart/2005/8/layout/cycle6"/>
    <dgm:cxn modelId="{35555B54-7B6E-4484-AE7E-94FE2E1E7FCB}" type="presOf" srcId="{E8CA9C41-3B46-4F33-BF34-973BC6EF2758}" destId="{1F4815DF-7E52-41A1-AE90-28619FA185C1}" srcOrd="0" destOrd="0" presId="urn:microsoft.com/office/officeart/2005/8/layout/cycle6"/>
    <dgm:cxn modelId="{023EAFC2-AE87-4927-8DBB-7C27FD9D1FEF}" type="presOf" srcId="{3FFADEFD-50D7-456E-A5BB-A8860CB6E635}" destId="{66F02392-287D-43DA-B428-C955C2751D8C}" srcOrd="0" destOrd="0" presId="urn:microsoft.com/office/officeart/2005/8/layout/cycle6"/>
    <dgm:cxn modelId="{0B36DFDF-E26C-47ED-B238-6EE98A1D7C04}" type="presOf" srcId="{D60E1947-A21D-46BB-B364-68B3B3056A6E}" destId="{0803EAD2-C5F9-4296-A246-005BAF6324DB}" srcOrd="0" destOrd="0" presId="urn:microsoft.com/office/officeart/2005/8/layout/cycle6"/>
    <dgm:cxn modelId="{45143104-15AF-4476-8C5E-C9CED4796C3A}" type="presOf" srcId="{77624484-E427-44AE-B671-F4D1B15DA61C}" destId="{492A91E6-1B03-47C8-AFF5-DF27119634B9}" srcOrd="0" destOrd="0" presId="urn:microsoft.com/office/officeart/2005/8/layout/cycle6"/>
    <dgm:cxn modelId="{458A4482-C70F-4116-825C-67813D669511}" type="presOf" srcId="{F3AD35C1-29E0-4900-9437-703B21EE84CA}" destId="{CF9D3467-FB30-4246-B183-48F89D5C8102}" srcOrd="0" destOrd="0" presId="urn:microsoft.com/office/officeart/2005/8/layout/cycle6"/>
    <dgm:cxn modelId="{6371681D-F86F-4DC1-A743-A3F58F8674BA}" srcId="{C319D2CA-2C4B-48FE-87F6-28C2E57AD86D}" destId="{F0F9FB62-A341-40B9-92E9-72574D3093BD}" srcOrd="2" destOrd="0" parTransId="{A03DD095-C4ED-458A-B320-78E7C2457774}" sibTransId="{6A588612-8760-477D-8C88-9054F5735C0E}"/>
    <dgm:cxn modelId="{175DAF74-E791-487C-9FBF-644C37B2C7F0}" type="presParOf" srcId="{4CDBCF7E-7363-4FB0-B44C-C4B98A09E853}" destId="{66F02392-287D-43DA-B428-C955C2751D8C}" srcOrd="0" destOrd="0" presId="urn:microsoft.com/office/officeart/2005/8/layout/cycle6"/>
    <dgm:cxn modelId="{1C86634D-C456-417B-BE8D-E5C0C6E63C73}" type="presParOf" srcId="{4CDBCF7E-7363-4FB0-B44C-C4B98A09E853}" destId="{B6735843-DC9B-47BA-A186-C02B75219B41}" srcOrd="1" destOrd="0" presId="urn:microsoft.com/office/officeart/2005/8/layout/cycle6"/>
    <dgm:cxn modelId="{195D8D58-9767-4255-B256-20BA3DCE6A02}" type="presParOf" srcId="{4CDBCF7E-7363-4FB0-B44C-C4B98A09E853}" destId="{492A91E6-1B03-47C8-AFF5-DF27119634B9}" srcOrd="2" destOrd="0" presId="urn:microsoft.com/office/officeart/2005/8/layout/cycle6"/>
    <dgm:cxn modelId="{EA5AEE21-9990-44C0-B601-BDBF80975CD9}" type="presParOf" srcId="{4CDBCF7E-7363-4FB0-B44C-C4B98A09E853}" destId="{1F4815DF-7E52-41A1-AE90-28619FA185C1}" srcOrd="3" destOrd="0" presId="urn:microsoft.com/office/officeart/2005/8/layout/cycle6"/>
    <dgm:cxn modelId="{5B7ED6CC-C5DB-437B-A77A-1849268B3574}" type="presParOf" srcId="{4CDBCF7E-7363-4FB0-B44C-C4B98A09E853}" destId="{0F6EF091-81CB-43E5-9315-31350E9CEBF3}" srcOrd="4" destOrd="0" presId="urn:microsoft.com/office/officeart/2005/8/layout/cycle6"/>
    <dgm:cxn modelId="{F5DADA6F-6AB4-4F60-BCFA-5510C86B6FF8}" type="presParOf" srcId="{4CDBCF7E-7363-4FB0-B44C-C4B98A09E853}" destId="{0803EAD2-C5F9-4296-A246-005BAF6324DB}" srcOrd="5" destOrd="0" presId="urn:microsoft.com/office/officeart/2005/8/layout/cycle6"/>
    <dgm:cxn modelId="{1E157ECE-BAEA-46AF-93FE-B7627F0E2DFB}" type="presParOf" srcId="{4CDBCF7E-7363-4FB0-B44C-C4B98A09E853}" destId="{19C29134-5DE8-4D4B-B48F-134B7BE4932F}" srcOrd="6" destOrd="0" presId="urn:microsoft.com/office/officeart/2005/8/layout/cycle6"/>
    <dgm:cxn modelId="{A13DDDE7-4315-41EB-814F-63EB1AF70D85}" type="presParOf" srcId="{4CDBCF7E-7363-4FB0-B44C-C4B98A09E853}" destId="{7972B5CF-CF8C-439A-BEA8-6C5D892A7002}" srcOrd="7" destOrd="0" presId="urn:microsoft.com/office/officeart/2005/8/layout/cycle6"/>
    <dgm:cxn modelId="{C211BA3F-3D48-41AE-A0E7-D99B1F789D50}" type="presParOf" srcId="{4CDBCF7E-7363-4FB0-B44C-C4B98A09E853}" destId="{D167743C-5057-4A44-998D-1474AA3375C1}" srcOrd="8" destOrd="0" presId="urn:microsoft.com/office/officeart/2005/8/layout/cycle6"/>
    <dgm:cxn modelId="{8368522A-2EC6-48AA-B230-7FEC5B68B389}" type="presParOf" srcId="{4CDBCF7E-7363-4FB0-B44C-C4B98A09E853}" destId="{4809DF1F-6DCB-400A-8F61-BE569C61C7F1}" srcOrd="9" destOrd="0" presId="urn:microsoft.com/office/officeart/2005/8/layout/cycle6"/>
    <dgm:cxn modelId="{2F387730-82E5-4C2D-B25F-3DEC0001ECF1}" type="presParOf" srcId="{4CDBCF7E-7363-4FB0-B44C-C4B98A09E853}" destId="{1EAB3193-3DBD-4F9B-90FE-8C441F6E79EE}" srcOrd="10" destOrd="0" presId="urn:microsoft.com/office/officeart/2005/8/layout/cycle6"/>
    <dgm:cxn modelId="{31346ECE-9C8A-4F44-9D41-D12E36D8DD83}" type="presParOf" srcId="{4CDBCF7E-7363-4FB0-B44C-C4B98A09E853}" destId="{A4ADA883-918C-451C-B5B9-0D93A7AA7E2E}" srcOrd="11" destOrd="0" presId="urn:microsoft.com/office/officeart/2005/8/layout/cycle6"/>
    <dgm:cxn modelId="{F3E5DE8E-59C5-4C66-8AC5-0CDC003597FB}" type="presParOf" srcId="{4CDBCF7E-7363-4FB0-B44C-C4B98A09E853}" destId="{73839698-8678-4C78-B44F-D603AEFB6159}" srcOrd="12" destOrd="0" presId="urn:microsoft.com/office/officeart/2005/8/layout/cycle6"/>
    <dgm:cxn modelId="{0662592B-B9CB-45D5-BE36-53F246636884}" type="presParOf" srcId="{4CDBCF7E-7363-4FB0-B44C-C4B98A09E853}" destId="{37688186-A913-42F0-962B-535028E1C666}" srcOrd="13" destOrd="0" presId="urn:microsoft.com/office/officeart/2005/8/layout/cycle6"/>
    <dgm:cxn modelId="{643F1245-1451-4DE3-AF9B-A36CA57D2D66}" type="presParOf" srcId="{4CDBCF7E-7363-4FB0-B44C-C4B98A09E853}" destId="{CF9D3467-FB30-4246-B183-48F89D5C8102}"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555B4E-5327-41DC-9AD5-2DB7A77B3617}" type="doc">
      <dgm:prSet loTypeId="urn:microsoft.com/office/officeart/2005/8/layout/chevron1" loCatId="process" qsTypeId="urn:microsoft.com/office/officeart/2005/8/quickstyle/simple1" qsCatId="simple" csTypeId="urn:microsoft.com/office/officeart/2005/8/colors/colorful5" csCatId="colorful" phldr="1"/>
      <dgm:spPr/>
    </dgm:pt>
    <dgm:pt modelId="{0BEF3192-0A27-4C48-B950-10763A35FF61}">
      <dgm:prSet phldrT="[Texto]"/>
      <dgm:spPr/>
      <dgm:t>
        <a:bodyPr/>
        <a:lstStyle/>
        <a:p>
          <a:r>
            <a:rPr lang="es-ES" dirty="0" smtClean="0">
              <a:solidFill>
                <a:schemeClr val="tx1"/>
              </a:solidFill>
              <a:latin typeface="Arial" panose="020B0604020202020204" pitchFamily="34" charset="0"/>
              <a:cs typeface="Arial" panose="020B0604020202020204" pitchFamily="34" charset="0"/>
            </a:rPr>
            <a:t>Canales de Comunicación activos </a:t>
          </a:r>
          <a:endParaRPr lang="es-ES" dirty="0">
            <a:solidFill>
              <a:schemeClr val="tx1"/>
            </a:solidFill>
            <a:latin typeface="Arial" panose="020B0604020202020204" pitchFamily="34" charset="0"/>
            <a:cs typeface="Arial" panose="020B0604020202020204" pitchFamily="34" charset="0"/>
          </a:endParaRPr>
        </a:p>
      </dgm:t>
    </dgm:pt>
    <dgm:pt modelId="{8141BFC2-7803-4C4A-B36C-677D14330EE6}" type="parTrans" cxnId="{F3F8E9A8-A954-4138-9181-B17610FC237D}">
      <dgm:prSet/>
      <dgm:spPr/>
      <dgm:t>
        <a:bodyPr/>
        <a:lstStyle/>
        <a:p>
          <a:endParaRPr lang="es-ES"/>
        </a:p>
      </dgm:t>
    </dgm:pt>
    <dgm:pt modelId="{010234EC-EBE3-49F0-9863-31A281C6CA82}" type="sibTrans" cxnId="{F3F8E9A8-A954-4138-9181-B17610FC237D}">
      <dgm:prSet/>
      <dgm:spPr/>
      <dgm:t>
        <a:bodyPr/>
        <a:lstStyle/>
        <a:p>
          <a:endParaRPr lang="es-ES"/>
        </a:p>
      </dgm:t>
    </dgm:pt>
    <dgm:pt modelId="{E8FFBC73-AF7C-4DB6-BC64-AEB58BACAEE7}">
      <dgm:prSet phldrT="[Texto]"/>
      <dgm:spPr>
        <a:solidFill>
          <a:srgbClr val="D09B4C"/>
        </a:solidFill>
      </dgm:spPr>
      <dgm:t>
        <a:bodyPr/>
        <a:lstStyle/>
        <a:p>
          <a:r>
            <a:rPr lang="es-ES" dirty="0" smtClean="0">
              <a:solidFill>
                <a:schemeClr val="tx1"/>
              </a:solidFill>
              <a:latin typeface="Arial" panose="020B0604020202020204" pitchFamily="34" charset="0"/>
              <a:cs typeface="Arial" panose="020B0604020202020204" pitchFamily="34" charset="0"/>
            </a:rPr>
            <a:t>La Administración comprometida con el deber  </a:t>
          </a:r>
          <a:endParaRPr lang="es-ES" dirty="0">
            <a:solidFill>
              <a:schemeClr val="tx1"/>
            </a:solidFill>
            <a:latin typeface="Arial" panose="020B0604020202020204" pitchFamily="34" charset="0"/>
            <a:cs typeface="Arial" panose="020B0604020202020204" pitchFamily="34" charset="0"/>
          </a:endParaRPr>
        </a:p>
      </dgm:t>
    </dgm:pt>
    <dgm:pt modelId="{584FEC47-EBF0-479D-AF2D-FD6E306F8CED}" type="parTrans" cxnId="{F1835CCD-BE7A-4427-836A-E1F9095B31B4}">
      <dgm:prSet/>
      <dgm:spPr/>
      <dgm:t>
        <a:bodyPr/>
        <a:lstStyle/>
        <a:p>
          <a:endParaRPr lang="es-ES"/>
        </a:p>
      </dgm:t>
    </dgm:pt>
    <dgm:pt modelId="{2B485313-502A-483E-945F-C143EC350529}" type="sibTrans" cxnId="{F1835CCD-BE7A-4427-836A-E1F9095B31B4}">
      <dgm:prSet/>
      <dgm:spPr/>
      <dgm:t>
        <a:bodyPr/>
        <a:lstStyle/>
        <a:p>
          <a:endParaRPr lang="es-ES"/>
        </a:p>
      </dgm:t>
    </dgm:pt>
    <dgm:pt modelId="{7C9E46E2-55C9-479F-AD4C-52C9BF29F3DE}">
      <dgm:prSet phldrT="[Texto]"/>
      <dgm:spPr/>
      <dgm:t>
        <a:bodyPr/>
        <a:lstStyle/>
        <a:p>
          <a:r>
            <a:rPr lang="es-ES" dirty="0" smtClean="0">
              <a:solidFill>
                <a:schemeClr val="tx1"/>
              </a:solidFill>
              <a:latin typeface="Arial" panose="020B0604020202020204" pitchFamily="34" charset="0"/>
              <a:cs typeface="Arial" panose="020B0604020202020204" pitchFamily="34" charset="0"/>
            </a:rPr>
            <a:t>Registros confiables y actualizados </a:t>
          </a:r>
          <a:endParaRPr lang="es-ES" dirty="0">
            <a:solidFill>
              <a:schemeClr val="tx1"/>
            </a:solidFill>
            <a:latin typeface="Arial" panose="020B0604020202020204" pitchFamily="34" charset="0"/>
            <a:cs typeface="Arial" panose="020B0604020202020204" pitchFamily="34" charset="0"/>
          </a:endParaRPr>
        </a:p>
      </dgm:t>
    </dgm:pt>
    <dgm:pt modelId="{4FB17818-82C9-4621-A892-6855510B46A1}" type="parTrans" cxnId="{6402C1B5-A0D2-4BB7-869F-D87432E58F41}">
      <dgm:prSet/>
      <dgm:spPr/>
      <dgm:t>
        <a:bodyPr/>
        <a:lstStyle/>
        <a:p>
          <a:endParaRPr lang="es-ES"/>
        </a:p>
      </dgm:t>
    </dgm:pt>
    <dgm:pt modelId="{47A3AFFD-9DCA-490F-A4D9-1EAE31D4BA18}" type="sibTrans" cxnId="{6402C1B5-A0D2-4BB7-869F-D87432E58F41}">
      <dgm:prSet/>
      <dgm:spPr/>
      <dgm:t>
        <a:bodyPr/>
        <a:lstStyle/>
        <a:p>
          <a:endParaRPr lang="es-ES"/>
        </a:p>
      </dgm:t>
    </dgm:pt>
    <dgm:pt modelId="{697483A2-03C8-4D68-83E9-B672EAD66CD5}" type="pres">
      <dgm:prSet presAssocID="{ED555B4E-5327-41DC-9AD5-2DB7A77B3617}" presName="Name0" presStyleCnt="0">
        <dgm:presLayoutVars>
          <dgm:dir/>
          <dgm:animLvl val="lvl"/>
          <dgm:resizeHandles val="exact"/>
        </dgm:presLayoutVars>
      </dgm:prSet>
      <dgm:spPr/>
    </dgm:pt>
    <dgm:pt modelId="{1BAFA519-C1FF-4CE5-9D81-6450215B8780}" type="pres">
      <dgm:prSet presAssocID="{0BEF3192-0A27-4C48-B950-10763A35FF61}" presName="parTxOnly" presStyleLbl="node1" presStyleIdx="0" presStyleCnt="3">
        <dgm:presLayoutVars>
          <dgm:chMax val="0"/>
          <dgm:chPref val="0"/>
          <dgm:bulletEnabled val="1"/>
        </dgm:presLayoutVars>
      </dgm:prSet>
      <dgm:spPr/>
      <dgm:t>
        <a:bodyPr/>
        <a:lstStyle/>
        <a:p>
          <a:endParaRPr lang="es-ES"/>
        </a:p>
      </dgm:t>
    </dgm:pt>
    <dgm:pt modelId="{4AC5B13E-A4C6-45C9-A8B9-5D5067F7D420}" type="pres">
      <dgm:prSet presAssocID="{010234EC-EBE3-49F0-9863-31A281C6CA82}" presName="parTxOnlySpace" presStyleCnt="0"/>
      <dgm:spPr/>
    </dgm:pt>
    <dgm:pt modelId="{07637445-BF5C-4ED9-94DF-313FC22F9D66}" type="pres">
      <dgm:prSet presAssocID="{E8FFBC73-AF7C-4DB6-BC64-AEB58BACAEE7}" presName="parTxOnly" presStyleLbl="node1" presStyleIdx="1" presStyleCnt="3">
        <dgm:presLayoutVars>
          <dgm:chMax val="0"/>
          <dgm:chPref val="0"/>
          <dgm:bulletEnabled val="1"/>
        </dgm:presLayoutVars>
      </dgm:prSet>
      <dgm:spPr/>
      <dgm:t>
        <a:bodyPr/>
        <a:lstStyle/>
        <a:p>
          <a:endParaRPr lang="es-ES"/>
        </a:p>
      </dgm:t>
    </dgm:pt>
    <dgm:pt modelId="{7056F2C6-07CD-44AE-966D-BD0296EA28D4}" type="pres">
      <dgm:prSet presAssocID="{2B485313-502A-483E-945F-C143EC350529}" presName="parTxOnlySpace" presStyleCnt="0"/>
      <dgm:spPr/>
    </dgm:pt>
    <dgm:pt modelId="{97B430A4-7AF4-4F7B-AE10-292404074CF1}" type="pres">
      <dgm:prSet presAssocID="{7C9E46E2-55C9-479F-AD4C-52C9BF29F3DE}" presName="parTxOnly" presStyleLbl="node1" presStyleIdx="2" presStyleCnt="3">
        <dgm:presLayoutVars>
          <dgm:chMax val="0"/>
          <dgm:chPref val="0"/>
          <dgm:bulletEnabled val="1"/>
        </dgm:presLayoutVars>
      </dgm:prSet>
      <dgm:spPr/>
      <dgm:t>
        <a:bodyPr/>
        <a:lstStyle/>
        <a:p>
          <a:endParaRPr lang="es-ES"/>
        </a:p>
      </dgm:t>
    </dgm:pt>
  </dgm:ptLst>
  <dgm:cxnLst>
    <dgm:cxn modelId="{6402C1B5-A0D2-4BB7-869F-D87432E58F41}" srcId="{ED555B4E-5327-41DC-9AD5-2DB7A77B3617}" destId="{7C9E46E2-55C9-479F-AD4C-52C9BF29F3DE}" srcOrd="2" destOrd="0" parTransId="{4FB17818-82C9-4621-A892-6855510B46A1}" sibTransId="{47A3AFFD-9DCA-490F-A4D9-1EAE31D4BA18}"/>
    <dgm:cxn modelId="{EEF9C8D1-655D-49F0-AAAC-6E5BC7EAA630}" type="presOf" srcId="{E8FFBC73-AF7C-4DB6-BC64-AEB58BACAEE7}" destId="{07637445-BF5C-4ED9-94DF-313FC22F9D66}" srcOrd="0" destOrd="0" presId="urn:microsoft.com/office/officeart/2005/8/layout/chevron1"/>
    <dgm:cxn modelId="{8244703C-6AD9-4591-88FE-573077C9D088}" type="presOf" srcId="{0BEF3192-0A27-4C48-B950-10763A35FF61}" destId="{1BAFA519-C1FF-4CE5-9D81-6450215B8780}" srcOrd="0" destOrd="0" presId="urn:microsoft.com/office/officeart/2005/8/layout/chevron1"/>
    <dgm:cxn modelId="{1B336D7D-7B8A-4D6B-9979-70389E60A121}" type="presOf" srcId="{7C9E46E2-55C9-479F-AD4C-52C9BF29F3DE}" destId="{97B430A4-7AF4-4F7B-AE10-292404074CF1}" srcOrd="0" destOrd="0" presId="urn:microsoft.com/office/officeart/2005/8/layout/chevron1"/>
    <dgm:cxn modelId="{F3F8E9A8-A954-4138-9181-B17610FC237D}" srcId="{ED555B4E-5327-41DC-9AD5-2DB7A77B3617}" destId="{0BEF3192-0A27-4C48-B950-10763A35FF61}" srcOrd="0" destOrd="0" parTransId="{8141BFC2-7803-4C4A-B36C-677D14330EE6}" sibTransId="{010234EC-EBE3-49F0-9863-31A281C6CA82}"/>
    <dgm:cxn modelId="{F1835CCD-BE7A-4427-836A-E1F9095B31B4}" srcId="{ED555B4E-5327-41DC-9AD5-2DB7A77B3617}" destId="{E8FFBC73-AF7C-4DB6-BC64-AEB58BACAEE7}" srcOrd="1" destOrd="0" parTransId="{584FEC47-EBF0-479D-AF2D-FD6E306F8CED}" sibTransId="{2B485313-502A-483E-945F-C143EC350529}"/>
    <dgm:cxn modelId="{01371180-A6D7-457B-B40D-80BA5D9E58D0}" type="presOf" srcId="{ED555B4E-5327-41DC-9AD5-2DB7A77B3617}" destId="{697483A2-03C8-4D68-83E9-B672EAD66CD5}" srcOrd="0" destOrd="0" presId="urn:microsoft.com/office/officeart/2005/8/layout/chevron1"/>
    <dgm:cxn modelId="{9637B0DE-EFAB-4B5E-87AF-48BD6FF95BFF}" type="presParOf" srcId="{697483A2-03C8-4D68-83E9-B672EAD66CD5}" destId="{1BAFA519-C1FF-4CE5-9D81-6450215B8780}" srcOrd="0" destOrd="0" presId="urn:microsoft.com/office/officeart/2005/8/layout/chevron1"/>
    <dgm:cxn modelId="{4300CB7B-87FD-46D4-B551-FD6C64C18DEC}" type="presParOf" srcId="{697483A2-03C8-4D68-83E9-B672EAD66CD5}" destId="{4AC5B13E-A4C6-45C9-A8B9-5D5067F7D420}" srcOrd="1" destOrd="0" presId="urn:microsoft.com/office/officeart/2005/8/layout/chevron1"/>
    <dgm:cxn modelId="{B4B20589-C19F-4026-929E-4396AFC7723F}" type="presParOf" srcId="{697483A2-03C8-4D68-83E9-B672EAD66CD5}" destId="{07637445-BF5C-4ED9-94DF-313FC22F9D66}" srcOrd="2" destOrd="0" presId="urn:microsoft.com/office/officeart/2005/8/layout/chevron1"/>
    <dgm:cxn modelId="{4C211683-27F4-433D-8449-ACACC2F1B8DC}" type="presParOf" srcId="{697483A2-03C8-4D68-83E9-B672EAD66CD5}" destId="{7056F2C6-07CD-44AE-966D-BD0296EA28D4}" srcOrd="3" destOrd="0" presId="urn:microsoft.com/office/officeart/2005/8/layout/chevron1"/>
    <dgm:cxn modelId="{96764AD4-C055-49E4-A073-5F8B9B85CB0D}" type="presParOf" srcId="{697483A2-03C8-4D68-83E9-B672EAD66CD5}" destId="{97B430A4-7AF4-4F7B-AE10-292404074CF1}"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28/04/2021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28/04/2021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10</a:t>
            </a:fld>
            <a:endParaRPr lang="es-ES"/>
          </a:p>
        </p:txBody>
      </p:sp>
    </p:spTree>
    <p:extLst>
      <p:ext uri="{BB962C8B-B14F-4D97-AF65-F5344CB8AC3E}">
        <p14:creationId xmlns:p14="http://schemas.microsoft.com/office/powerpoint/2010/main" val="2089833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11</a:t>
            </a:fld>
            <a:endParaRPr lang="es-ES"/>
          </a:p>
        </p:txBody>
      </p:sp>
    </p:spTree>
    <p:extLst>
      <p:ext uri="{BB962C8B-B14F-4D97-AF65-F5344CB8AC3E}">
        <p14:creationId xmlns:p14="http://schemas.microsoft.com/office/powerpoint/2010/main" val="3246248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12</a:t>
            </a:fld>
            <a:endParaRPr lang="es-ES"/>
          </a:p>
        </p:txBody>
      </p:sp>
    </p:spTree>
    <p:extLst>
      <p:ext uri="{BB962C8B-B14F-4D97-AF65-F5344CB8AC3E}">
        <p14:creationId xmlns:p14="http://schemas.microsoft.com/office/powerpoint/2010/main" val="337433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13</a:t>
            </a:fld>
            <a:endParaRPr lang="es-ES"/>
          </a:p>
        </p:txBody>
      </p:sp>
    </p:spTree>
    <p:extLst>
      <p:ext uri="{BB962C8B-B14F-4D97-AF65-F5344CB8AC3E}">
        <p14:creationId xmlns:p14="http://schemas.microsoft.com/office/powerpoint/2010/main" val="2547257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14</a:t>
            </a:fld>
            <a:endParaRPr lang="es-ES"/>
          </a:p>
        </p:txBody>
      </p:sp>
    </p:spTree>
    <p:extLst>
      <p:ext uri="{BB962C8B-B14F-4D97-AF65-F5344CB8AC3E}">
        <p14:creationId xmlns:p14="http://schemas.microsoft.com/office/powerpoint/2010/main" val="3257929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15</a:t>
            </a:fld>
            <a:endParaRPr lang="es-ES"/>
          </a:p>
        </p:txBody>
      </p:sp>
    </p:spTree>
    <p:extLst>
      <p:ext uri="{BB962C8B-B14F-4D97-AF65-F5344CB8AC3E}">
        <p14:creationId xmlns:p14="http://schemas.microsoft.com/office/powerpoint/2010/main" val="4284475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16</a:t>
            </a:fld>
            <a:endParaRPr lang="es-ES"/>
          </a:p>
        </p:txBody>
      </p:sp>
    </p:spTree>
    <p:extLst>
      <p:ext uri="{BB962C8B-B14F-4D97-AF65-F5344CB8AC3E}">
        <p14:creationId xmlns:p14="http://schemas.microsoft.com/office/powerpoint/2010/main" val="494912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17</a:t>
            </a:fld>
            <a:endParaRPr lang="es-ES"/>
          </a:p>
        </p:txBody>
      </p:sp>
    </p:spTree>
    <p:extLst>
      <p:ext uri="{BB962C8B-B14F-4D97-AF65-F5344CB8AC3E}">
        <p14:creationId xmlns:p14="http://schemas.microsoft.com/office/powerpoint/2010/main" val="1791101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4291886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424654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2259659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21</a:t>
            </a:fld>
            <a:endParaRPr lang="es-ES"/>
          </a:p>
        </p:txBody>
      </p:sp>
    </p:spTree>
    <p:extLst>
      <p:ext uri="{BB962C8B-B14F-4D97-AF65-F5344CB8AC3E}">
        <p14:creationId xmlns:p14="http://schemas.microsoft.com/office/powerpoint/2010/main" val="2015706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22</a:t>
            </a:fld>
            <a:endParaRPr lang="es-ES"/>
          </a:p>
        </p:txBody>
      </p:sp>
    </p:spTree>
    <p:extLst>
      <p:ext uri="{BB962C8B-B14F-4D97-AF65-F5344CB8AC3E}">
        <p14:creationId xmlns:p14="http://schemas.microsoft.com/office/powerpoint/2010/main" val="1634437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23</a:t>
            </a:fld>
            <a:endParaRPr lang="es-ES"/>
          </a:p>
        </p:txBody>
      </p:sp>
    </p:spTree>
    <p:extLst>
      <p:ext uri="{BB962C8B-B14F-4D97-AF65-F5344CB8AC3E}">
        <p14:creationId xmlns:p14="http://schemas.microsoft.com/office/powerpoint/2010/main" val="2395832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24</a:t>
            </a:fld>
            <a:endParaRPr lang="es-ES"/>
          </a:p>
        </p:txBody>
      </p:sp>
    </p:spTree>
    <p:extLst>
      <p:ext uri="{BB962C8B-B14F-4D97-AF65-F5344CB8AC3E}">
        <p14:creationId xmlns:p14="http://schemas.microsoft.com/office/powerpoint/2010/main" val="7664351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25</a:t>
            </a:fld>
            <a:endParaRPr lang="es-ES"/>
          </a:p>
        </p:txBody>
      </p:sp>
    </p:spTree>
    <p:extLst>
      <p:ext uri="{BB962C8B-B14F-4D97-AF65-F5344CB8AC3E}">
        <p14:creationId xmlns:p14="http://schemas.microsoft.com/office/powerpoint/2010/main" val="2263941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26</a:t>
            </a:fld>
            <a:endParaRPr lang="es-ES"/>
          </a:p>
        </p:txBody>
      </p:sp>
    </p:spTree>
    <p:extLst>
      <p:ext uri="{BB962C8B-B14F-4D97-AF65-F5344CB8AC3E}">
        <p14:creationId xmlns:p14="http://schemas.microsoft.com/office/powerpoint/2010/main" val="504973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27</a:t>
            </a:fld>
            <a:endParaRPr lang="es-ES"/>
          </a:p>
        </p:txBody>
      </p:sp>
    </p:spTree>
    <p:extLst>
      <p:ext uri="{BB962C8B-B14F-4D97-AF65-F5344CB8AC3E}">
        <p14:creationId xmlns:p14="http://schemas.microsoft.com/office/powerpoint/2010/main" val="1419780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28</a:t>
            </a:fld>
            <a:endParaRPr lang="es-ES"/>
          </a:p>
        </p:txBody>
      </p:sp>
    </p:spTree>
    <p:extLst>
      <p:ext uri="{BB962C8B-B14F-4D97-AF65-F5344CB8AC3E}">
        <p14:creationId xmlns:p14="http://schemas.microsoft.com/office/powerpoint/2010/main" val="40212396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29</a:t>
            </a:fld>
            <a:endParaRPr lang="es-ES"/>
          </a:p>
        </p:txBody>
      </p:sp>
    </p:spTree>
    <p:extLst>
      <p:ext uri="{BB962C8B-B14F-4D97-AF65-F5344CB8AC3E}">
        <p14:creationId xmlns:p14="http://schemas.microsoft.com/office/powerpoint/2010/main" val="191784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884764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30</a:t>
            </a:fld>
            <a:endParaRPr lang="es-ES"/>
          </a:p>
        </p:txBody>
      </p:sp>
    </p:spTree>
    <p:extLst>
      <p:ext uri="{BB962C8B-B14F-4D97-AF65-F5344CB8AC3E}">
        <p14:creationId xmlns:p14="http://schemas.microsoft.com/office/powerpoint/2010/main" val="509047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31</a:t>
            </a:fld>
            <a:endParaRPr lang="es-ES"/>
          </a:p>
        </p:txBody>
      </p:sp>
    </p:spTree>
    <p:extLst>
      <p:ext uri="{BB962C8B-B14F-4D97-AF65-F5344CB8AC3E}">
        <p14:creationId xmlns:p14="http://schemas.microsoft.com/office/powerpoint/2010/main" val="2395713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32</a:t>
            </a:fld>
            <a:endParaRPr lang="es-ES"/>
          </a:p>
        </p:txBody>
      </p:sp>
    </p:spTree>
    <p:extLst>
      <p:ext uri="{BB962C8B-B14F-4D97-AF65-F5344CB8AC3E}">
        <p14:creationId xmlns:p14="http://schemas.microsoft.com/office/powerpoint/2010/main" val="926286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33</a:t>
            </a:fld>
            <a:endParaRPr lang="es-ES"/>
          </a:p>
        </p:txBody>
      </p:sp>
    </p:spTree>
    <p:extLst>
      <p:ext uri="{BB962C8B-B14F-4D97-AF65-F5344CB8AC3E}">
        <p14:creationId xmlns:p14="http://schemas.microsoft.com/office/powerpoint/2010/main" val="40707228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34</a:t>
            </a:fld>
            <a:endParaRPr lang="es-ES"/>
          </a:p>
        </p:txBody>
      </p:sp>
    </p:spTree>
    <p:extLst>
      <p:ext uri="{BB962C8B-B14F-4D97-AF65-F5344CB8AC3E}">
        <p14:creationId xmlns:p14="http://schemas.microsoft.com/office/powerpoint/2010/main" val="14020697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25664283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36</a:t>
            </a:fld>
            <a:endParaRPr lang="es-ES"/>
          </a:p>
        </p:txBody>
      </p:sp>
    </p:spTree>
    <p:extLst>
      <p:ext uri="{BB962C8B-B14F-4D97-AF65-F5344CB8AC3E}">
        <p14:creationId xmlns:p14="http://schemas.microsoft.com/office/powerpoint/2010/main" val="2253270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37</a:t>
            </a:fld>
            <a:endParaRPr lang="es-ES"/>
          </a:p>
        </p:txBody>
      </p:sp>
    </p:spTree>
    <p:extLst>
      <p:ext uri="{BB962C8B-B14F-4D97-AF65-F5344CB8AC3E}">
        <p14:creationId xmlns:p14="http://schemas.microsoft.com/office/powerpoint/2010/main" val="2444097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38</a:t>
            </a:fld>
            <a:endParaRPr lang="es-ES"/>
          </a:p>
        </p:txBody>
      </p:sp>
    </p:spTree>
    <p:extLst>
      <p:ext uri="{BB962C8B-B14F-4D97-AF65-F5344CB8AC3E}">
        <p14:creationId xmlns:p14="http://schemas.microsoft.com/office/powerpoint/2010/main" val="38818761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39</a:t>
            </a:fld>
            <a:endParaRPr lang="es-ES"/>
          </a:p>
        </p:txBody>
      </p:sp>
    </p:spTree>
    <p:extLst>
      <p:ext uri="{BB962C8B-B14F-4D97-AF65-F5344CB8AC3E}">
        <p14:creationId xmlns:p14="http://schemas.microsoft.com/office/powerpoint/2010/main" val="2795441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2406597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40</a:t>
            </a:fld>
            <a:endParaRPr lang="es-ES"/>
          </a:p>
        </p:txBody>
      </p:sp>
    </p:spTree>
    <p:extLst>
      <p:ext uri="{BB962C8B-B14F-4D97-AF65-F5344CB8AC3E}">
        <p14:creationId xmlns:p14="http://schemas.microsoft.com/office/powerpoint/2010/main" val="1358523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41</a:t>
            </a:fld>
            <a:endParaRPr lang="es-ES"/>
          </a:p>
        </p:txBody>
      </p:sp>
    </p:spTree>
    <p:extLst>
      <p:ext uri="{BB962C8B-B14F-4D97-AF65-F5344CB8AC3E}">
        <p14:creationId xmlns:p14="http://schemas.microsoft.com/office/powerpoint/2010/main" val="38001496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42</a:t>
            </a:fld>
            <a:endParaRPr lang="es-ES"/>
          </a:p>
        </p:txBody>
      </p:sp>
    </p:spTree>
    <p:extLst>
      <p:ext uri="{BB962C8B-B14F-4D97-AF65-F5344CB8AC3E}">
        <p14:creationId xmlns:p14="http://schemas.microsoft.com/office/powerpoint/2010/main" val="10587514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43</a:t>
            </a:fld>
            <a:endParaRPr lang="es-ES"/>
          </a:p>
        </p:txBody>
      </p:sp>
    </p:spTree>
    <p:extLst>
      <p:ext uri="{BB962C8B-B14F-4D97-AF65-F5344CB8AC3E}">
        <p14:creationId xmlns:p14="http://schemas.microsoft.com/office/powerpoint/2010/main" val="25847616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44</a:t>
            </a:fld>
            <a:endParaRPr lang="es-ES"/>
          </a:p>
        </p:txBody>
      </p:sp>
    </p:spTree>
    <p:extLst>
      <p:ext uri="{BB962C8B-B14F-4D97-AF65-F5344CB8AC3E}">
        <p14:creationId xmlns:p14="http://schemas.microsoft.com/office/powerpoint/2010/main" val="10683133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45</a:t>
            </a:fld>
            <a:endParaRPr lang="es-ES"/>
          </a:p>
        </p:txBody>
      </p:sp>
    </p:spTree>
    <p:extLst>
      <p:ext uri="{BB962C8B-B14F-4D97-AF65-F5344CB8AC3E}">
        <p14:creationId xmlns:p14="http://schemas.microsoft.com/office/powerpoint/2010/main" val="14023637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46</a:t>
            </a:fld>
            <a:endParaRPr lang="es-ES"/>
          </a:p>
        </p:txBody>
      </p:sp>
    </p:spTree>
    <p:extLst>
      <p:ext uri="{BB962C8B-B14F-4D97-AF65-F5344CB8AC3E}">
        <p14:creationId xmlns:p14="http://schemas.microsoft.com/office/powerpoint/2010/main" val="39135919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47</a:t>
            </a:fld>
            <a:endParaRPr lang="es-ES"/>
          </a:p>
        </p:txBody>
      </p:sp>
    </p:spTree>
    <p:extLst>
      <p:ext uri="{BB962C8B-B14F-4D97-AF65-F5344CB8AC3E}">
        <p14:creationId xmlns:p14="http://schemas.microsoft.com/office/powerpoint/2010/main" val="34824308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48</a:t>
            </a:fld>
            <a:endParaRPr lang="es-ES"/>
          </a:p>
        </p:txBody>
      </p:sp>
    </p:spTree>
    <p:extLst>
      <p:ext uri="{BB962C8B-B14F-4D97-AF65-F5344CB8AC3E}">
        <p14:creationId xmlns:p14="http://schemas.microsoft.com/office/powerpoint/2010/main" val="30342817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49</a:t>
            </a:fld>
            <a:endParaRPr lang="es-ES"/>
          </a:p>
        </p:txBody>
      </p:sp>
    </p:spTree>
    <p:extLst>
      <p:ext uri="{BB962C8B-B14F-4D97-AF65-F5344CB8AC3E}">
        <p14:creationId xmlns:p14="http://schemas.microsoft.com/office/powerpoint/2010/main" val="347955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1752693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50</a:t>
            </a:fld>
            <a:endParaRPr lang="es-ES"/>
          </a:p>
        </p:txBody>
      </p:sp>
    </p:spTree>
    <p:extLst>
      <p:ext uri="{BB962C8B-B14F-4D97-AF65-F5344CB8AC3E}">
        <p14:creationId xmlns:p14="http://schemas.microsoft.com/office/powerpoint/2010/main" val="14395646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51</a:t>
            </a:fld>
            <a:endParaRPr lang="es-ES"/>
          </a:p>
        </p:txBody>
      </p:sp>
    </p:spTree>
    <p:extLst>
      <p:ext uri="{BB962C8B-B14F-4D97-AF65-F5344CB8AC3E}">
        <p14:creationId xmlns:p14="http://schemas.microsoft.com/office/powerpoint/2010/main" val="2635774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52</a:t>
            </a:fld>
            <a:endParaRPr lang="es-ES"/>
          </a:p>
        </p:txBody>
      </p:sp>
    </p:spTree>
    <p:extLst>
      <p:ext uri="{BB962C8B-B14F-4D97-AF65-F5344CB8AC3E}">
        <p14:creationId xmlns:p14="http://schemas.microsoft.com/office/powerpoint/2010/main" val="2930210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53</a:t>
            </a:fld>
            <a:endParaRPr lang="es-ES"/>
          </a:p>
        </p:txBody>
      </p:sp>
    </p:spTree>
    <p:extLst>
      <p:ext uri="{BB962C8B-B14F-4D97-AF65-F5344CB8AC3E}">
        <p14:creationId xmlns:p14="http://schemas.microsoft.com/office/powerpoint/2010/main" val="37048339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54</a:t>
            </a:fld>
            <a:endParaRPr lang="es-ES"/>
          </a:p>
        </p:txBody>
      </p:sp>
    </p:spTree>
    <p:extLst>
      <p:ext uri="{BB962C8B-B14F-4D97-AF65-F5344CB8AC3E}">
        <p14:creationId xmlns:p14="http://schemas.microsoft.com/office/powerpoint/2010/main" val="361316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310415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3817279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2149583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91165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28/04/2021</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28/04/2021</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28/04/2021</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28/04/2021</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28/04/2021</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28/04/2021</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28/04/2021</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28/04/2021</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28/04/2021</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28/04/2021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28/04/2021</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28/04/2021</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28/04/2021</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28/04/2021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arget="../media/image2.png" Type="http://schemas.openxmlformats.org/officeDocument/2006/relationships/image"/><Relationship Id="rId2" Target="../notesSlides/notesSlide17.xml" Type="http://schemas.openxmlformats.org/officeDocument/2006/relationships/notesSlide"/><Relationship Id="rId1" Target="../slideLayouts/slideLayout6.xml" Type="http://schemas.openxmlformats.org/officeDocument/2006/relationships/slideLayout"/><Relationship Id="rId5" Target="../media/image10.jpeg" Type="http://schemas.openxmlformats.org/officeDocument/2006/relationships/image"/><Relationship Id="rId4" Target="https://www.google.com/url?sa=i&amp;url=http://reaperu.com/?page_id%3D1166&amp;psig=AOvVaw2ZpZOxsLPFLXbqsrt0Cebl&amp;ust=1611928492618000&amp;source=images&amp;cd=vfe&amp;ved=0CAIQjRxqFwoTCPCY0azjvu4CFQAAAAAdAAAAABAN" TargetMode="External" Type="http://schemas.openxmlformats.org/officeDocument/2006/relationships/hyperlink"/></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chart" Target="../charts/chart2.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hyperlink" Target="https://www.mep.go.cr/transparencia-institucional/informes-institucionales" TargetMode="External"/><Relationship Id="rId4" Type="http://schemas.openxmlformats.org/officeDocument/2006/relationships/hyperlink" Target="mailto:ugal.drh@mep.g.cr"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15.jpeg"/></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6.jpeg"/><Relationship Id="rId7" Type="http://schemas.openxmlformats.org/officeDocument/2006/relationships/diagramQuickStyle" Target="../diagrams/quickStyle5.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25.xml.rels><?xml version="1.0" encoding="UTF-8" standalone="yes" ?><Relationships xmlns="http://schemas.openxmlformats.org/package/2006/relationships"><Relationship Id="rId3" Target="../media/image2.png" Type="http://schemas.openxmlformats.org/officeDocument/2006/relationships/image"/><Relationship Id="rId2" Target="../notesSlides/notesSlide25.xml" Type="http://schemas.openxmlformats.org/officeDocument/2006/relationships/notesSlide"/><Relationship Id="rId1" Target="../slideLayouts/slideLayout6.xml" Type="http://schemas.openxmlformats.org/officeDocument/2006/relationships/slideLayout"/><Relationship Id="rId5" Target="../media/image18.jpeg" Type="http://schemas.openxmlformats.org/officeDocument/2006/relationships/image"/><Relationship Id="rId4" Target="../media/image17.png" Type="http://schemas.openxmlformats.org/officeDocument/2006/relationships/image"/></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9.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20.jpg"/></Relationships>
</file>

<file path=ppt/slides/_rels/slide28.xml.rels><?xml version="1.0" encoding="UTF-8" standalone="yes"?>
<Relationships xmlns="http://schemas.openxmlformats.org/package/2006/relationships"><Relationship Id="rId8" Type="http://schemas.openxmlformats.org/officeDocument/2006/relationships/hyperlink" Target="https://www.youtube.com/watch?v=N66pUx9HgsA" TargetMode="External"/><Relationship Id="rId3" Type="http://schemas.openxmlformats.org/officeDocument/2006/relationships/image" Target="../media/image2.png"/><Relationship Id="rId7" Type="http://schemas.openxmlformats.org/officeDocument/2006/relationships/hyperlink" Target="https://www.youtube.com/watch?v=dviJA-Z0cIA"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hyperlink" Target="https://www.youtube.com/watch?v=LHg1cei16qs&amp;t=23s" TargetMode="External"/><Relationship Id="rId5" Type="http://schemas.openxmlformats.org/officeDocument/2006/relationships/hyperlink" Target="https://www.youtube.com/watch?v=lneMXVz7reE&amp;t=28s" TargetMode="External"/><Relationship Id="rId4" Type="http://schemas.openxmlformats.org/officeDocument/2006/relationships/hyperlink" Target="https://www.youtube.com/watch?v=3icoeCMXXIE" TargetMode="External"/><Relationship Id="rId9" Type="http://schemas.openxmlformats.org/officeDocument/2006/relationships/image" Target="../media/image21.jpg"/></Relationships>
</file>

<file path=ppt/slides/_rels/slide29.xml.rels><?xml version="1.0" encoding="UTF-8" standalone="yes" ?><Relationships xmlns="http://schemas.openxmlformats.org/package/2006/relationships"><Relationship Id="rId3" Target="../media/image2.png" Type="http://schemas.openxmlformats.org/officeDocument/2006/relationships/image"/><Relationship Id="rId2" Target="../notesSlides/notesSlide29.xml" Type="http://schemas.openxmlformats.org/officeDocument/2006/relationships/notesSlide"/><Relationship Id="rId1" Target="../slideLayouts/slideLayout6.xml" Type="http://schemas.openxmlformats.org/officeDocument/2006/relationships/slideLayout"/><Relationship Id="rId5" Target="../media/image23.png" Type="http://schemas.openxmlformats.org/officeDocument/2006/relationships/image"/><Relationship Id="rId4" Target="../media/image22.jpeg" Type="http://schemas.openxmlformats.org/officeDocument/2006/relationships/image"/></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24.jpeg"/></Relationships>
</file>

<file path=ppt/slides/_rels/slide31.xml.rels><?xml version="1.0" encoding="UTF-8" standalone="yes" ?><Relationships xmlns="http://schemas.openxmlformats.org/package/2006/relationships"><Relationship Id="rId3" Target="../media/image2.png" Type="http://schemas.openxmlformats.org/officeDocument/2006/relationships/image"/><Relationship Id="rId2" Target="../notesSlides/notesSlide31.xml" Type="http://schemas.openxmlformats.org/officeDocument/2006/relationships/notesSlide"/><Relationship Id="rId1" Target="../slideLayouts/slideLayout6.xml" Type="http://schemas.openxmlformats.org/officeDocument/2006/relationships/slideLayout"/><Relationship Id="rId4" Target="../media/image25.jpeg" Type="http://schemas.openxmlformats.org/officeDocument/2006/relationships/image"/></Relationships>
</file>

<file path=ppt/slides/_rels/slide32.xml.rels><?xml version="1.0" encoding="UTF-8" standalone="yes" ?><Relationships xmlns="http://schemas.openxmlformats.org/package/2006/relationships"><Relationship Id="rId3" Target="../media/image2.png" Type="http://schemas.openxmlformats.org/officeDocument/2006/relationships/image"/><Relationship Id="rId2" Target="../notesSlides/notesSlide32.xml" Type="http://schemas.openxmlformats.org/officeDocument/2006/relationships/notesSlide"/><Relationship Id="rId1" Target="../slideLayouts/slideLayout6.xml" Type="http://schemas.openxmlformats.org/officeDocument/2006/relationships/slideLayout"/><Relationship Id="rId4" Target="../media/image26.jpeg" Type="http://schemas.openxmlformats.org/officeDocument/2006/relationships/image"/></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27.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image" Target="../media/image28.jpeg"/></Relationships>
</file>

<file path=ppt/slides/_rels/slide35.xml.rels><?xml version="1.0" encoding="UTF-8" standalone="yes" ?><Relationships xmlns="http://schemas.openxmlformats.org/package/2006/relationships"><Relationship Id="rId3" Target="../media/image2.png" Type="http://schemas.openxmlformats.org/officeDocument/2006/relationships/image"/><Relationship Id="rId2" Target="../notesSlides/notesSlide35.xml" Type="http://schemas.openxmlformats.org/officeDocument/2006/relationships/notesSlide"/><Relationship Id="rId1" Target="../slideLayouts/slideLayout6.xml" Type="http://schemas.openxmlformats.org/officeDocument/2006/relationships/slideLayout"/><Relationship Id="rId4" Target="../media/image29.jpeg" Type="http://schemas.openxmlformats.org/officeDocument/2006/relationships/image"/></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30.jpeg"/><Relationship Id="rId4" Type="http://schemas.openxmlformats.org/officeDocument/2006/relationships/hyperlink" Target="https://www.google.com/url?sa=i&amp;url=http://www.laregionaldeseguros.com/lrds/poliza-de-fidelidad-de-empleados/&amp;psig=AOvVaw2Av-lmfEb-nVNOnrKEp_FF&amp;ust=1611930744522000&amp;source=images&amp;cd=vfe&amp;ved=0CAIQjRxqFwoTCIj3wuHrvu4CFQAAAAAdAAAAABAZ"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31.jpg"/></Relationships>
</file>

<file path=ppt/slides/_rels/slide3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3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6.xml"/><Relationship Id="rId4" Type="http://schemas.openxmlformats.org/officeDocument/2006/relationships/image" Target="../media/image33.jp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34.jpg"/></Relationships>
</file>

<file path=ppt/slides/_rels/slide44.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image" Target="../media/image36.jpg"/></Relationships>
</file>

<file path=ppt/slides/_rels/slide46.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6.xml"/><Relationship Id="rId4" Type="http://schemas.openxmlformats.org/officeDocument/2006/relationships/image" Target="../media/image38.jp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6.xml"/><Relationship Id="rId4" Type="http://schemas.openxmlformats.org/officeDocument/2006/relationships/hyperlink" Target="https://sites.google.com/cgr.go.cr/curso-control-interno/p%C3%A1gina-principal"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6.xml"/><Relationship Id="rId4" Type="http://schemas.openxmlformats.org/officeDocument/2006/relationships/image" Target="../media/image39.jp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6.xml"/><Relationship Id="rId4" Type="http://schemas.openxmlformats.org/officeDocument/2006/relationships/image" Target="../media/image40.jpe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6.xml"/><Relationship Id="rId4" Type="http://schemas.openxmlformats.org/officeDocument/2006/relationships/image" Target="../media/image36.jp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hyperlink" Target="https://www.google.com/url?sa=i&amp;url=http://www.mujeresdeempresa.com/como-superar-los-obstaculos-en-tu-networking/&amp;psig=AOvVaw3GwF3aw371Bpd7AMr8tCcg&amp;ust=1611928303635000&amp;source=images&amp;cd=vfe&amp;ved=0CAIQjRxqFwoTCMDNqdTivu4CFQAAAAAdAAAAAB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sz="1600" dirty="0">
                <a:latin typeface="Arial" panose="020B0604020202020204" pitchFamily="34" charset="0"/>
                <a:cs typeface="Arial" panose="020B0604020202020204" pitchFamily="34" charset="0"/>
              </a:endParaRPr>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sz="1600" dirty="0">
                <a:latin typeface="Arial" panose="020B0604020202020204" pitchFamily="34" charset="0"/>
                <a:cs typeface="Arial" panose="020B0604020202020204" pitchFamily="34" charset="0"/>
              </a:endParaRPr>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100" b="1" dirty="0" smtClean="0">
                <a:latin typeface="Arial" panose="020B0604020202020204" pitchFamily="34" charset="0"/>
                <a:ea typeface="+mj-ea"/>
                <a:cs typeface="Arial" panose="020B0604020202020204" pitchFamily="34" charset="0"/>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27584" y="2492896"/>
            <a:ext cx="7636271" cy="1569660"/>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2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Gestión </a:t>
            </a:r>
            <a:r>
              <a:rPr lang="es-CR" sz="32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Administrativa y Logística</a:t>
            </a:r>
            <a:endParaRPr lang="es-CR" sz="32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32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a:t>
            </a:r>
            <a:r>
              <a:rPr lang="es-CR" sz="32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Anual 2020</a:t>
            </a:r>
            <a:endParaRPr lang="es-CR" sz="32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z="1600" smtClean="0">
                <a:latin typeface="Arial" panose="020B0604020202020204" pitchFamily="34" charset="0"/>
                <a:cs typeface="Arial" panose="020B0604020202020204" pitchFamily="34" charset="0"/>
              </a:rPr>
              <a:pPr/>
              <a:t>1</a:t>
            </a:fld>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290794" y="1409948"/>
            <a:ext cx="2659702" cy="369332"/>
          </a:xfrm>
          <a:prstGeom prst="rect">
            <a:avLst/>
          </a:prstGeom>
        </p:spPr>
        <p:txBody>
          <a:bodyPr wrap="none">
            <a:spAutoFit/>
          </a:bodyPr>
          <a:lstStyle/>
          <a:p>
            <a:r>
              <a:rPr lang="es-CR" b="1" u="sng" dirty="0">
                <a:solidFill>
                  <a:srgbClr val="04617B"/>
                </a:solidFill>
                <a:latin typeface="Arial" panose="020B0604020202020204" pitchFamily="34" charset="0"/>
              </a:rPr>
              <a:t>Objetivos y resultados</a:t>
            </a:r>
            <a:endParaRPr lang="es-CR" dirty="0"/>
          </a:p>
        </p:txBody>
      </p:sp>
      <p:sp>
        <p:nvSpPr>
          <p:cNvPr id="8" name="Rectángulo 7"/>
          <p:cNvSpPr/>
          <p:nvPr/>
        </p:nvSpPr>
        <p:spPr>
          <a:xfrm>
            <a:off x="1497753" y="772604"/>
            <a:ext cx="6608339" cy="400110"/>
          </a:xfrm>
          <a:prstGeom prst="rect">
            <a:avLst/>
          </a:prstGeom>
        </p:spPr>
        <p:txBody>
          <a:bodyPr wrap="square">
            <a:spAutoFit/>
          </a:bodyPr>
          <a:lstStyle/>
          <a:p>
            <a:pPr algn="ctr"/>
            <a:r>
              <a:rPr lang="es-CR" sz="2000" b="1" u="sng" dirty="0" smtClean="0">
                <a:solidFill>
                  <a:schemeClr val="accent1">
                    <a:lumMod val="75000"/>
                  </a:schemeClr>
                </a:solidFill>
                <a:latin typeface="Arial" panose="020B0604020202020204" pitchFamily="34" charset="0"/>
                <a:cs typeface="Arial" panose="020B0604020202020204" pitchFamily="34" charset="0"/>
              </a:rPr>
              <a:t>2. Capacitación</a:t>
            </a:r>
            <a:endParaRPr lang="es-CR" sz="2000" dirty="0"/>
          </a:p>
        </p:txBody>
      </p:sp>
      <p:sp>
        <p:nvSpPr>
          <p:cNvPr id="9" name="Rectángulo 8"/>
          <p:cNvSpPr/>
          <p:nvPr/>
        </p:nvSpPr>
        <p:spPr>
          <a:xfrm>
            <a:off x="465774" y="2235177"/>
            <a:ext cx="4610282" cy="2923877"/>
          </a:xfrm>
          <a:prstGeom prst="rect">
            <a:avLst/>
          </a:prstGeom>
        </p:spPr>
        <p:txBody>
          <a:bodyPr wrap="square">
            <a:spAutoFit/>
          </a:bodyPr>
          <a:lstStyle/>
          <a:p>
            <a:pPr algn="ctr">
              <a:lnSpc>
                <a:spcPct val="150000"/>
              </a:lnSpc>
            </a:pPr>
            <a:endParaRPr lang="es-ES" sz="2800" b="1" u="sng" dirty="0" smtClean="0">
              <a:solidFill>
                <a:schemeClr val="tx2"/>
              </a:solidFill>
              <a:latin typeface="Arial" panose="020B0604020202020204" pitchFamily="34" charset="0"/>
            </a:endParaRPr>
          </a:p>
          <a:p>
            <a:pPr algn="just"/>
            <a:r>
              <a:rPr lang="es-ES" sz="1500" b="1" dirty="0" smtClean="0">
                <a:solidFill>
                  <a:srgbClr val="002060"/>
                </a:solidFill>
                <a:latin typeface="Arial" panose="020B0604020202020204" pitchFamily="34" charset="0"/>
                <a:cs typeface="Arial" panose="020B0604020202020204" pitchFamily="34" charset="0"/>
              </a:rPr>
              <a:t>Objetivo</a:t>
            </a:r>
            <a:r>
              <a:rPr lang="es-ES" sz="1500" dirty="0" smtClean="0">
                <a:solidFill>
                  <a:srgbClr val="002060"/>
                </a:solidFill>
                <a:latin typeface="Arial" panose="020B0604020202020204" pitchFamily="34" charset="0"/>
                <a:cs typeface="Arial" panose="020B0604020202020204" pitchFamily="34" charset="0"/>
              </a:rPr>
              <a:t>: </a:t>
            </a:r>
            <a:r>
              <a:rPr lang="es-CR" sz="1500" dirty="0">
                <a:solidFill>
                  <a:srgbClr val="002060"/>
                </a:solidFill>
                <a:latin typeface="Arial" panose="020B0604020202020204" pitchFamily="34" charset="0"/>
                <a:cs typeface="Arial" panose="020B0604020202020204" pitchFamily="34" charset="0"/>
              </a:rPr>
              <a:t>Coordinar </a:t>
            </a:r>
            <a:r>
              <a:rPr lang="es-CR" sz="1500" dirty="0" smtClean="0">
                <a:solidFill>
                  <a:srgbClr val="002060"/>
                </a:solidFill>
                <a:latin typeface="Arial" panose="020B0604020202020204" pitchFamily="34" charset="0"/>
                <a:cs typeface="Arial" panose="020B0604020202020204" pitchFamily="34" charset="0"/>
              </a:rPr>
              <a:t>durante </a:t>
            </a:r>
            <a:r>
              <a:rPr lang="es-CR" sz="1500" dirty="0">
                <a:solidFill>
                  <a:srgbClr val="002060"/>
                </a:solidFill>
                <a:latin typeface="Arial" panose="020B0604020202020204" pitchFamily="34" charset="0"/>
                <a:cs typeface="Arial" panose="020B0604020202020204" pitchFamily="34" charset="0"/>
              </a:rPr>
              <a:t>el año </a:t>
            </a:r>
            <a:r>
              <a:rPr lang="es-CR" sz="1500" dirty="0" smtClean="0">
                <a:solidFill>
                  <a:srgbClr val="002060"/>
                </a:solidFill>
                <a:latin typeface="Arial" panose="020B0604020202020204" pitchFamily="34" charset="0"/>
                <a:cs typeface="Arial" panose="020B0604020202020204" pitchFamily="34" charset="0"/>
              </a:rPr>
              <a:t>2020, actividades </a:t>
            </a:r>
            <a:r>
              <a:rPr lang="es-CR" sz="1500" dirty="0">
                <a:solidFill>
                  <a:srgbClr val="002060"/>
                </a:solidFill>
                <a:latin typeface="Arial" panose="020B0604020202020204" pitchFamily="34" charset="0"/>
                <a:cs typeface="Arial" panose="020B0604020202020204" pitchFamily="34" charset="0"/>
              </a:rPr>
              <a:t>de capacitación </a:t>
            </a:r>
            <a:r>
              <a:rPr lang="es-CR" sz="1500" dirty="0" smtClean="0">
                <a:solidFill>
                  <a:srgbClr val="002060"/>
                </a:solidFill>
                <a:latin typeface="Arial" panose="020B0604020202020204" pitchFamily="34" charset="0"/>
                <a:cs typeface="Arial" panose="020B0604020202020204" pitchFamily="34" charset="0"/>
              </a:rPr>
              <a:t>según </a:t>
            </a:r>
            <a:r>
              <a:rPr lang="es-CR" sz="1500" dirty="0">
                <a:solidFill>
                  <a:srgbClr val="002060"/>
                </a:solidFill>
                <a:latin typeface="Arial" panose="020B0604020202020204" pitchFamily="34" charset="0"/>
                <a:cs typeface="Arial" panose="020B0604020202020204" pitchFamily="34" charset="0"/>
              </a:rPr>
              <a:t>las necesidades estratégicas detectadas, </a:t>
            </a:r>
            <a:r>
              <a:rPr lang="es-CR" sz="1500" dirty="0" smtClean="0">
                <a:solidFill>
                  <a:srgbClr val="002060"/>
                </a:solidFill>
                <a:latin typeface="Arial" panose="020B0604020202020204" pitchFamily="34" charset="0"/>
                <a:cs typeface="Arial" panose="020B0604020202020204" pitchFamily="34" charset="0"/>
              </a:rPr>
              <a:t>con el fin de fortalecer </a:t>
            </a:r>
            <a:r>
              <a:rPr lang="es-CR" sz="1500" dirty="0">
                <a:solidFill>
                  <a:srgbClr val="002060"/>
                </a:solidFill>
                <a:latin typeface="Arial" panose="020B0604020202020204" pitchFamily="34" charset="0"/>
                <a:cs typeface="Arial" panose="020B0604020202020204" pitchFamily="34" charset="0"/>
              </a:rPr>
              <a:t>la gestión administrativa en el personal de la Dirección de Recursos Humanos; contribuyendo así con el eje estratégico de la DRH "Impulso al recurso humano de la DRH y al crecimiento </a:t>
            </a:r>
            <a:r>
              <a:rPr lang="es-CR" sz="1500" dirty="0" smtClean="0">
                <a:solidFill>
                  <a:srgbClr val="002060"/>
                </a:solidFill>
                <a:latin typeface="Arial" panose="020B0604020202020204" pitchFamily="34" charset="0"/>
                <a:cs typeface="Arial" panose="020B0604020202020204" pitchFamily="34" charset="0"/>
              </a:rPr>
              <a:t>organizacional“.</a:t>
            </a:r>
          </a:p>
          <a:p>
            <a:endParaRPr lang="es-CR" sz="1600" dirty="0">
              <a:solidFill>
                <a:srgbClr val="002060"/>
              </a:solidFill>
              <a:latin typeface="Arial" panose="020B0604020202020204" pitchFamily="34" charset="0"/>
              <a:cs typeface="Arial" panose="020B0604020202020204" pitchFamily="34" charset="0"/>
            </a:endParaRPr>
          </a:p>
          <a:p>
            <a:pPr>
              <a:lnSpc>
                <a:spcPct val="150000"/>
              </a:lnSpc>
            </a:pPr>
            <a:endParaRPr lang="es-CR" sz="1400" dirty="0" smtClean="0">
              <a:latin typeface="Euphemia" panose="020B0503040102020104" pitchFamily="34" charset="0"/>
              <a:cs typeface="Arial" panose="020B0604020202020204" pitchFamily="34"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2823617"/>
            <a:ext cx="3445330" cy="2100940"/>
          </a:xfrm>
          <a:prstGeom prst="rect">
            <a:avLst/>
          </a:prstGeom>
        </p:spPr>
      </p:pic>
    </p:spTree>
    <p:extLst>
      <p:ext uri="{BB962C8B-B14F-4D97-AF65-F5344CB8AC3E}">
        <p14:creationId xmlns:p14="http://schemas.microsoft.com/office/powerpoint/2010/main" val="62192961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491880" y="915347"/>
            <a:ext cx="2595582" cy="369332"/>
          </a:xfrm>
          <a:prstGeom prst="rect">
            <a:avLst/>
          </a:prstGeom>
        </p:spPr>
        <p:txBody>
          <a:bodyPr wrap="none">
            <a:spAutoFit/>
          </a:bodyPr>
          <a:lstStyle/>
          <a:p>
            <a:r>
              <a:rPr lang="es-CR" b="1" u="sng" dirty="0" smtClean="0">
                <a:solidFill>
                  <a:srgbClr val="04617B"/>
                </a:solidFill>
                <a:latin typeface="Arial" panose="020B0604020202020204" pitchFamily="34" charset="0"/>
              </a:rPr>
              <a:t>Resultados obtenidos</a:t>
            </a:r>
            <a:endParaRPr lang="es-CR" dirty="0"/>
          </a:p>
        </p:txBody>
      </p:sp>
      <p:sp>
        <p:nvSpPr>
          <p:cNvPr id="8" name="Rectángulo 7"/>
          <p:cNvSpPr/>
          <p:nvPr/>
        </p:nvSpPr>
        <p:spPr>
          <a:xfrm>
            <a:off x="174314" y="1475988"/>
            <a:ext cx="5011897" cy="5062924"/>
          </a:xfrm>
          <a:prstGeom prst="rect">
            <a:avLst/>
          </a:prstGeom>
        </p:spPr>
        <p:txBody>
          <a:bodyPr wrap="square">
            <a:spAutoFit/>
          </a:bodyPr>
          <a:lstStyle/>
          <a:p>
            <a:pPr algn="just">
              <a:lnSpc>
                <a:spcPct val="115000"/>
              </a:lnSpc>
              <a:spcAft>
                <a:spcPts val="0"/>
              </a:spcAft>
            </a:pPr>
            <a:endParaRPr lang="es-CR" sz="1400" dirty="0" smtClean="0">
              <a:solidFill>
                <a:srgbClr val="002060"/>
              </a:solidFill>
              <a:latin typeface="+mj-lt"/>
              <a:ea typeface="SimSun" panose="02010600030101010101" pitchFamily="2" charset="-122"/>
              <a:cs typeface="Times New Roman" panose="02020603050405020304" pitchFamily="18" charset="0"/>
            </a:endParaRPr>
          </a:p>
          <a:p>
            <a:pPr marL="285750" indent="-285750" algn="just">
              <a:lnSpc>
                <a:spcPct val="115000"/>
              </a:lnSpc>
              <a:spcAft>
                <a:spcPts val="0"/>
              </a:spcAft>
              <a:buFont typeface="Wingdings" panose="05000000000000000000" pitchFamily="2" charset="2"/>
              <a:buChar char="v"/>
            </a:pP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En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el año </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2020, se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alcanzó un total de </a:t>
            </a:r>
            <a:r>
              <a:rPr lang="es-CR" sz="1500" b="1" dirty="0" smtClean="0">
                <a:solidFill>
                  <a:srgbClr val="002060"/>
                </a:solidFill>
                <a:latin typeface="Arial" panose="020B0604020202020204" pitchFamily="34" charset="0"/>
                <a:ea typeface="SimSun" panose="02010600030101010101" pitchFamily="2" charset="-122"/>
                <a:cs typeface="Arial" panose="020B0604020202020204" pitchFamily="34" charset="0"/>
              </a:rPr>
              <a:t>1.728</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cupos de capacitación,  2 grandes actividades (pausas activas y Microsoft Teams contemplaron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450</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cupos cada uno para un total de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900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participantes</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a:t>
            </a:r>
          </a:p>
          <a:p>
            <a:pPr marL="285750" indent="-285750" algn="just">
              <a:lnSpc>
                <a:spcPct val="115000"/>
              </a:lnSpc>
              <a:spcAft>
                <a:spcPts val="0"/>
              </a:spcAft>
              <a:buFont typeface="Wingdings" panose="05000000000000000000" pitchFamily="2" charset="2"/>
              <a:buChar char="v"/>
            </a:pPr>
            <a:endParaRPr lang="es-CR" sz="1500" dirty="0">
              <a:solidFill>
                <a:srgbClr val="002060"/>
              </a:solidFill>
              <a:latin typeface="Arial" panose="020B0604020202020204" pitchFamily="34" charset="0"/>
              <a:ea typeface="SimSun" panose="02010600030101010101" pitchFamily="2" charset="-122"/>
              <a:cs typeface="Arial" panose="020B0604020202020204" pitchFamily="34" charset="0"/>
            </a:endParaRPr>
          </a:p>
          <a:p>
            <a:pPr marL="285750" indent="-285750" algn="just">
              <a:lnSpc>
                <a:spcPct val="115000"/>
              </a:lnSpc>
              <a:spcAft>
                <a:spcPts val="0"/>
              </a:spcAft>
              <a:buFont typeface="Wingdings" panose="05000000000000000000" pitchFamily="2" charset="2"/>
              <a:buChar char="v"/>
            </a:pP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Se ejecutó un total de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39</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actividades,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7</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fueron contratadas bajo presupuesto interno y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32</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fueron patrocinadas por instancias fuera y dentro de la administración sin requerir presupuesto.</a:t>
            </a:r>
          </a:p>
          <a:p>
            <a:pPr marL="285750" indent="-285750" algn="just">
              <a:lnSpc>
                <a:spcPct val="115000"/>
              </a:lnSpc>
              <a:spcAft>
                <a:spcPts val="0"/>
              </a:spcAft>
              <a:buFont typeface="Wingdings" panose="05000000000000000000" pitchFamily="2" charset="2"/>
              <a:buChar char="v"/>
            </a:pPr>
            <a:endPar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endParaRPr>
          </a:p>
          <a:p>
            <a:pPr marL="285750" indent="-285750" algn="just">
              <a:lnSpc>
                <a:spcPct val="115000"/>
              </a:lnSpc>
              <a:spcAft>
                <a:spcPts val="0"/>
              </a:spcAft>
              <a:buFont typeface="Wingdings" panose="05000000000000000000" pitchFamily="2" charset="2"/>
              <a:buChar char="v"/>
            </a:pP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El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enfoque fue en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2</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áreas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por competencias: </a:t>
            </a:r>
            <a:r>
              <a:rPr lang="es-CR" sz="1500" u="sng" dirty="0">
                <a:solidFill>
                  <a:srgbClr val="002060"/>
                </a:solidFill>
                <a:latin typeface="Arial" panose="020B0604020202020204" pitchFamily="34" charset="0"/>
                <a:ea typeface="SimSun" panose="02010600030101010101" pitchFamily="2" charset="-122"/>
                <a:cs typeface="Arial" panose="020B0604020202020204" pitchFamily="34" charset="0"/>
              </a:rPr>
              <a:t>1 Desarrollo de áreas técnicas</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relacionadas al puesto/profesión para un total de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250</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cupos, </a:t>
            </a:r>
            <a:r>
              <a:rPr lang="es-CR" sz="1500" u="sng" dirty="0">
                <a:solidFill>
                  <a:srgbClr val="002060"/>
                </a:solidFill>
                <a:latin typeface="Arial" panose="020B0604020202020204" pitchFamily="34" charset="0"/>
                <a:ea typeface="SimSun" panose="02010600030101010101" pitchFamily="2" charset="-122"/>
                <a:cs typeface="Arial" panose="020B0604020202020204" pitchFamily="34" charset="0"/>
              </a:rPr>
              <a:t>2 Habilidades blandas</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conocidas como Soft Skills para un total de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155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cupos</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a:t>
            </a:r>
          </a:p>
          <a:p>
            <a:pPr marL="285750" indent="-285750" algn="just">
              <a:lnSpc>
                <a:spcPct val="107000"/>
              </a:lnSpc>
              <a:spcAft>
                <a:spcPts val="0"/>
              </a:spcAft>
              <a:buFont typeface="Wingdings" panose="05000000000000000000" pitchFamily="2" charset="2"/>
              <a:buChar char="v"/>
            </a:pPr>
            <a:endPar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endParaRPr>
          </a:p>
          <a:p>
            <a:pPr marL="285750" indent="-285750" algn="just">
              <a:lnSpc>
                <a:spcPct val="107000"/>
              </a:lnSpc>
              <a:spcAft>
                <a:spcPts val="0"/>
              </a:spcAft>
              <a:buFont typeface="Wingdings" panose="05000000000000000000" pitchFamily="2" charset="2"/>
              <a:buChar char="v"/>
            </a:pP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En </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total </a:t>
            </a:r>
            <a:r>
              <a:rPr lang="es-CR" sz="1500" b="1" dirty="0">
                <a:solidFill>
                  <a:srgbClr val="002060"/>
                </a:solidFill>
                <a:latin typeface="Arial" panose="020B0604020202020204" pitchFamily="34" charset="0"/>
                <a:ea typeface="SimSun" panose="02010600030101010101" pitchFamily="2" charset="-122"/>
                <a:cs typeface="Arial" panose="020B0604020202020204" pitchFamily="34" charset="0"/>
              </a:rPr>
              <a:t>450</a:t>
            </a:r>
            <a:r>
              <a:rPr lang="es-CR" sz="1500" dirty="0">
                <a:solidFill>
                  <a:srgbClr val="002060"/>
                </a:solidFill>
                <a:latin typeface="Arial" panose="020B0604020202020204" pitchFamily="34" charset="0"/>
                <a:ea typeface="SimSun" panose="02010600030101010101" pitchFamily="2" charset="-122"/>
                <a:cs typeface="Arial" panose="020B0604020202020204" pitchFamily="34" charset="0"/>
              </a:rPr>
              <a:t> colaboradores recibieron al menos 1 o más capacitaciones</a:t>
            </a:r>
            <a:r>
              <a:rPr lang="es-CR" sz="1500" dirty="0" smtClean="0">
                <a:solidFill>
                  <a:srgbClr val="002060"/>
                </a:solidFill>
                <a:latin typeface="Arial" panose="020B0604020202020204" pitchFamily="34" charset="0"/>
                <a:ea typeface="SimSun" panose="02010600030101010101" pitchFamily="2" charset="-122"/>
                <a:cs typeface="Arial" panose="020B0604020202020204" pitchFamily="34" charset="0"/>
              </a:rPr>
              <a:t>.</a:t>
            </a:r>
            <a:endParaRPr lang="es-CR" sz="1500" dirty="0">
              <a:effectLst/>
              <a:latin typeface="Arial" panose="020B0604020202020204" pitchFamily="34" charset="0"/>
              <a:ea typeface="SimSun" panose="02010600030101010101" pitchFamily="2" charset="-122"/>
              <a:cs typeface="Arial" panose="020B0604020202020204" pitchFamily="34" charset="0"/>
            </a:endParaRPr>
          </a:p>
        </p:txBody>
      </p:sp>
      <p:pic>
        <p:nvPicPr>
          <p:cNvPr id="10" name="Imagen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3068960"/>
            <a:ext cx="3219189" cy="2006251"/>
          </a:xfrm>
          <a:prstGeom prst="rect">
            <a:avLst/>
          </a:prstGeom>
          <a:noFill/>
          <a:ln>
            <a:noFill/>
          </a:ln>
        </p:spPr>
      </p:pic>
    </p:spTree>
    <p:extLst>
      <p:ext uri="{BB962C8B-B14F-4D97-AF65-F5344CB8AC3E}">
        <p14:creationId xmlns:p14="http://schemas.microsoft.com/office/powerpoint/2010/main" val="41428695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142791" y="1026751"/>
            <a:ext cx="2595582" cy="369332"/>
          </a:xfrm>
          <a:prstGeom prst="rect">
            <a:avLst/>
          </a:prstGeom>
        </p:spPr>
        <p:txBody>
          <a:bodyPr wrap="none">
            <a:spAutoFit/>
          </a:bodyPr>
          <a:lstStyle/>
          <a:p>
            <a:r>
              <a:rPr lang="es-CR" b="1" u="sng" dirty="0" smtClean="0">
                <a:solidFill>
                  <a:srgbClr val="04617B"/>
                </a:solidFill>
                <a:latin typeface="Arial" panose="020B0604020202020204" pitchFamily="34" charset="0"/>
              </a:rPr>
              <a:t>Resultados obtenidos</a:t>
            </a:r>
            <a:endParaRPr lang="es-CR" dirty="0"/>
          </a:p>
        </p:txBody>
      </p:sp>
      <p:sp>
        <p:nvSpPr>
          <p:cNvPr id="8" name="Rectángulo 7"/>
          <p:cNvSpPr/>
          <p:nvPr/>
        </p:nvSpPr>
        <p:spPr>
          <a:xfrm>
            <a:off x="575364" y="1921707"/>
            <a:ext cx="7730436" cy="4478149"/>
          </a:xfrm>
          <a:prstGeom prst="rect">
            <a:avLst/>
          </a:prstGeom>
        </p:spPr>
        <p:txBody>
          <a:bodyPr wrap="square">
            <a:spAutoFit/>
          </a:bodyPr>
          <a:lstStyle/>
          <a:p>
            <a:pPr algn="just"/>
            <a:r>
              <a:rPr lang="es-CR" sz="1500" dirty="0" smtClean="0">
                <a:solidFill>
                  <a:srgbClr val="002060"/>
                </a:solidFill>
                <a:latin typeface="Arial" panose="020B0604020202020204" pitchFamily="34" charset="0"/>
                <a:cs typeface="Arial" panose="020B0604020202020204" pitchFamily="34" charset="0"/>
              </a:rPr>
              <a:t>La </a:t>
            </a:r>
            <a:r>
              <a:rPr lang="es-CR" sz="1500" dirty="0">
                <a:solidFill>
                  <a:srgbClr val="002060"/>
                </a:solidFill>
                <a:latin typeface="Arial" panose="020B0604020202020204" pitchFamily="34" charset="0"/>
                <a:cs typeface="Arial" panose="020B0604020202020204" pitchFamily="34" charset="0"/>
              </a:rPr>
              <a:t>capacitación y el desarrollo brindado al personal de Recursos Humanos para el año 2020, se enfocó en 2 áreas específicas </a:t>
            </a:r>
            <a:r>
              <a:rPr lang="es-CR" sz="1500" dirty="0" smtClean="0">
                <a:solidFill>
                  <a:srgbClr val="002060"/>
                </a:solidFill>
                <a:latin typeface="Arial" panose="020B0604020202020204" pitchFamily="34" charset="0"/>
                <a:cs typeface="Arial" panose="020B0604020202020204" pitchFamily="34" charset="0"/>
              </a:rPr>
              <a:t>y 1 programa.</a:t>
            </a:r>
          </a:p>
          <a:p>
            <a:pPr algn="just"/>
            <a:endParaRPr lang="es-CR" sz="1500" dirty="0">
              <a:solidFill>
                <a:srgbClr val="002060"/>
              </a:solidFill>
              <a:latin typeface="Arial" panose="020B0604020202020204" pitchFamily="34" charset="0"/>
              <a:cs typeface="Arial" panose="020B0604020202020204" pitchFamily="34" charset="0"/>
            </a:endParaRPr>
          </a:p>
          <a:p>
            <a:pPr marL="342900" lvl="0" indent="-342900" algn="just">
              <a:buFont typeface="+mj-lt"/>
              <a:buAutoNum type="arabicPeriod"/>
            </a:pPr>
            <a:r>
              <a:rPr lang="es-CR" sz="1500" dirty="0">
                <a:solidFill>
                  <a:srgbClr val="002060"/>
                </a:solidFill>
                <a:latin typeface="Arial" panose="020B0604020202020204" pitchFamily="34" charset="0"/>
                <a:cs typeface="Arial" panose="020B0604020202020204" pitchFamily="34" charset="0"/>
              </a:rPr>
              <a:t>Desarrollo de áreas técnicas/ operativas relacionadas al puesto/profesión.</a:t>
            </a:r>
          </a:p>
          <a:p>
            <a:pPr marL="342900" lvl="0" indent="-342900" algn="just">
              <a:buFont typeface="+mj-lt"/>
              <a:buAutoNum type="arabicPeriod"/>
            </a:pPr>
            <a:r>
              <a:rPr lang="es-CR" sz="1500" dirty="0">
                <a:solidFill>
                  <a:srgbClr val="002060"/>
                </a:solidFill>
                <a:latin typeface="Arial" panose="020B0604020202020204" pitchFamily="34" charset="0"/>
                <a:cs typeface="Arial" panose="020B0604020202020204" pitchFamily="34" charset="0"/>
              </a:rPr>
              <a:t>Habilidades blandas conocidas como Soft Skills</a:t>
            </a:r>
            <a:r>
              <a:rPr lang="es-CR" sz="1500" dirty="0" smtClean="0">
                <a:solidFill>
                  <a:srgbClr val="002060"/>
                </a:solidFill>
                <a:latin typeface="Arial" panose="020B0604020202020204" pitchFamily="34" charset="0"/>
                <a:cs typeface="Arial" panose="020B0604020202020204" pitchFamily="34" charset="0"/>
              </a:rPr>
              <a:t>.</a:t>
            </a:r>
          </a:p>
          <a:p>
            <a:pPr lvl="0" algn="just"/>
            <a:endParaRPr lang="es-CR" sz="1500" dirty="0">
              <a:solidFill>
                <a:srgbClr val="002060"/>
              </a:solidFill>
              <a:latin typeface="Arial" panose="020B0604020202020204" pitchFamily="34" charset="0"/>
              <a:cs typeface="Arial" panose="020B0604020202020204" pitchFamily="34" charset="0"/>
            </a:endParaRPr>
          </a:p>
          <a:p>
            <a:pPr lvl="0" algn="just"/>
            <a:r>
              <a:rPr lang="es-CR" sz="1500" dirty="0" smtClean="0">
                <a:solidFill>
                  <a:srgbClr val="002060"/>
                </a:solidFill>
                <a:latin typeface="Arial" panose="020B0604020202020204" pitchFamily="34" charset="0"/>
                <a:cs typeface="Arial" panose="020B0604020202020204" pitchFamily="34" charset="0"/>
              </a:rPr>
              <a:t>Así como también en el Programa </a:t>
            </a:r>
            <a:r>
              <a:rPr lang="es-CR" sz="1500" dirty="0">
                <a:solidFill>
                  <a:srgbClr val="002060"/>
                </a:solidFill>
                <a:latin typeface="Arial" panose="020B0604020202020204" pitchFamily="34" charset="0"/>
                <a:cs typeface="Arial" panose="020B0604020202020204" pitchFamily="34" charset="0"/>
              </a:rPr>
              <a:t>bienestar físico y mental para el personal en teletrabajo y programa de Microsoft Teams</a:t>
            </a:r>
            <a:r>
              <a:rPr lang="es-CR" sz="1500" dirty="0" smtClean="0">
                <a:solidFill>
                  <a:srgbClr val="002060"/>
                </a:solidFill>
                <a:latin typeface="Arial" panose="020B0604020202020204" pitchFamily="34" charset="0"/>
                <a:cs typeface="Arial" panose="020B0604020202020204" pitchFamily="34" charset="0"/>
              </a:rPr>
              <a:t>.</a:t>
            </a:r>
          </a:p>
          <a:p>
            <a:pPr lvl="0" algn="just"/>
            <a:endParaRPr lang="es-CR" sz="1500" dirty="0">
              <a:solidFill>
                <a:srgbClr val="002060"/>
              </a:solidFill>
              <a:latin typeface="Arial" panose="020B0604020202020204" pitchFamily="34" charset="0"/>
              <a:cs typeface="Arial" panose="020B0604020202020204" pitchFamily="34" charset="0"/>
            </a:endParaRPr>
          </a:p>
          <a:p>
            <a:pPr lvl="0" algn="just"/>
            <a:endParaRPr lang="es-CR" sz="1500" dirty="0">
              <a:solidFill>
                <a:srgbClr val="002060"/>
              </a:solidFill>
              <a:latin typeface="Arial" panose="020B0604020202020204" pitchFamily="34" charset="0"/>
              <a:cs typeface="Arial" panose="020B0604020202020204" pitchFamily="34" charset="0"/>
            </a:endParaRPr>
          </a:p>
          <a:p>
            <a:pPr algn="just"/>
            <a:r>
              <a:rPr lang="es-CR" sz="1500" b="1" dirty="0" smtClean="0">
                <a:solidFill>
                  <a:srgbClr val="002060"/>
                </a:solidFill>
                <a:latin typeface="Arial" panose="020B0604020202020204" pitchFamily="34" charset="0"/>
                <a:cs typeface="Arial" panose="020B0604020202020204" pitchFamily="34" charset="0"/>
              </a:rPr>
              <a:t>El desarrollo </a:t>
            </a:r>
            <a:r>
              <a:rPr lang="es-CR" sz="1500" b="1" dirty="0">
                <a:solidFill>
                  <a:srgbClr val="002060"/>
                </a:solidFill>
                <a:latin typeface="Arial" panose="020B0604020202020204" pitchFamily="34" charset="0"/>
                <a:cs typeface="Arial" panose="020B0604020202020204" pitchFamily="34" charset="0"/>
              </a:rPr>
              <a:t>de áreas técnicas: Tienen relación con los requerimientos formales y técnicos para realizar una determinada actividad en el puesto</a:t>
            </a:r>
            <a:r>
              <a:rPr lang="es-CR" sz="1500" b="1" dirty="0" smtClean="0">
                <a:solidFill>
                  <a:srgbClr val="002060"/>
                </a:solidFill>
                <a:latin typeface="Arial" panose="020B0604020202020204" pitchFamily="34" charset="0"/>
                <a:cs typeface="Arial" panose="020B0604020202020204" pitchFamily="34" charset="0"/>
              </a:rPr>
              <a:t>.</a:t>
            </a:r>
          </a:p>
          <a:p>
            <a:pPr algn="just"/>
            <a:r>
              <a:rPr lang="es-CR" sz="1500" dirty="0">
                <a:solidFill>
                  <a:srgbClr val="002060"/>
                </a:solidFill>
                <a:latin typeface="Arial" panose="020B0604020202020204" pitchFamily="34" charset="0"/>
                <a:cs typeface="Arial" panose="020B0604020202020204" pitchFamily="34" charset="0"/>
              </a:rPr>
              <a:t/>
            </a:r>
            <a:br>
              <a:rPr lang="es-CR" sz="1500" dirty="0">
                <a:solidFill>
                  <a:srgbClr val="002060"/>
                </a:solidFill>
                <a:latin typeface="Arial" panose="020B0604020202020204" pitchFamily="34" charset="0"/>
                <a:cs typeface="Arial" panose="020B0604020202020204" pitchFamily="34" charset="0"/>
              </a:rPr>
            </a:br>
            <a:r>
              <a:rPr lang="es-CR" sz="1500" dirty="0">
                <a:solidFill>
                  <a:srgbClr val="002060"/>
                </a:solidFill>
                <a:latin typeface="Arial" panose="020B0604020202020204" pitchFamily="34" charset="0"/>
                <a:cs typeface="Arial" panose="020B0604020202020204" pitchFamily="34" charset="0"/>
              </a:rPr>
              <a:t>Parte del desarrollo técnico en el personal, fue dar el salto tecnológico en el aprendizaje de la herramienta Microsoft Teams.</a:t>
            </a:r>
            <a:r>
              <a:rPr lang="es-CR" sz="1500" b="1" dirty="0">
                <a:solidFill>
                  <a:srgbClr val="002060"/>
                </a:solidFill>
                <a:latin typeface="Arial" panose="020B0604020202020204" pitchFamily="34" charset="0"/>
                <a:cs typeface="Arial" panose="020B0604020202020204" pitchFamily="34" charset="0"/>
              </a:rPr>
              <a:t> *450 colaboradores aprenden su uso</a:t>
            </a:r>
            <a:r>
              <a:rPr lang="es-CR" sz="1500" b="1" dirty="0" smtClean="0">
                <a:solidFill>
                  <a:srgbClr val="002060"/>
                </a:solidFill>
                <a:latin typeface="Arial" panose="020B0604020202020204" pitchFamily="34" charset="0"/>
                <a:cs typeface="Arial" panose="020B0604020202020204" pitchFamily="34" charset="0"/>
              </a:rPr>
              <a:t>.</a:t>
            </a:r>
          </a:p>
          <a:p>
            <a:pPr algn="just"/>
            <a:endParaRPr lang="es-CR" sz="1500" b="1" dirty="0">
              <a:solidFill>
                <a:srgbClr val="002060"/>
              </a:solidFill>
              <a:latin typeface="Arial" panose="020B0604020202020204" pitchFamily="34" charset="0"/>
              <a:cs typeface="Arial" panose="020B0604020202020204" pitchFamily="34" charset="0"/>
            </a:endParaRPr>
          </a:p>
          <a:p>
            <a:pPr algn="just"/>
            <a:r>
              <a:rPr lang="es-CR" sz="1500" b="1" dirty="0">
                <a:solidFill>
                  <a:srgbClr val="002060"/>
                </a:solidFill>
                <a:latin typeface="Arial" panose="020B0604020202020204" pitchFamily="34" charset="0"/>
                <a:cs typeface="Arial" panose="020B0604020202020204" pitchFamily="34" charset="0"/>
              </a:rPr>
              <a:t>Desarrollo habilidades blandas o Soft Skills: </a:t>
            </a:r>
            <a:r>
              <a:rPr lang="es-CR" sz="1500" dirty="0">
                <a:solidFill>
                  <a:srgbClr val="002060"/>
                </a:solidFill>
                <a:latin typeface="Arial" panose="020B0604020202020204" pitchFamily="34" charset="0"/>
                <a:cs typeface="Arial" panose="020B0604020202020204" pitchFamily="34" charset="0"/>
              </a:rPr>
              <a:t>Tienen relación con aquellos atributos o características del colaborador que le permiten interactuar con otros de manera efectiva y adaptativa a su entorno</a:t>
            </a:r>
            <a:r>
              <a:rPr lang="es-CR" sz="1500" dirty="0" smtClean="0">
                <a:solidFill>
                  <a:srgbClr val="002060"/>
                </a:solidFill>
                <a:latin typeface="Arial" panose="020B0604020202020204" pitchFamily="34" charset="0"/>
                <a:cs typeface="Arial" panose="020B0604020202020204" pitchFamily="34" charset="0"/>
              </a:rPr>
              <a:t>.</a:t>
            </a:r>
            <a:endParaRPr lang="es-CR" sz="1400" dirty="0" smtClean="0">
              <a:latin typeface="Euphemia" panose="020B0503040102020104" pitchFamily="34" charset="0"/>
              <a:cs typeface="Arial" panose="020B0604020202020204" pitchFamily="34"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08" y="478276"/>
            <a:ext cx="2538711" cy="1421678"/>
          </a:xfrm>
          <a:prstGeom prst="rect">
            <a:avLst/>
          </a:prstGeom>
        </p:spPr>
      </p:pic>
    </p:spTree>
    <p:extLst>
      <p:ext uri="{BB962C8B-B14F-4D97-AF65-F5344CB8AC3E}">
        <p14:creationId xmlns:p14="http://schemas.microsoft.com/office/powerpoint/2010/main" val="2096815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Título 4"/>
          <p:cNvSpPr>
            <a:spLocks noGrp="1"/>
          </p:cNvSpPr>
          <p:nvPr>
            <p:ph type="title"/>
          </p:nvPr>
        </p:nvSpPr>
        <p:spPr>
          <a:xfrm>
            <a:off x="1161380" y="379427"/>
            <a:ext cx="7144420" cy="492664"/>
          </a:xfrm>
        </p:spPr>
        <p:txBody>
          <a:bodyPr>
            <a:normAutofit/>
          </a:body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Estadísticas </a:t>
            </a:r>
            <a:r>
              <a:rPr lang="es-ES" sz="1800" b="1" u="sng" dirty="0">
                <a:solidFill>
                  <a:schemeClr val="bg2">
                    <a:lumMod val="25000"/>
                  </a:schemeClr>
                </a:solidFill>
                <a:latin typeface="Arial" panose="020B0604020202020204" pitchFamily="34" charset="0"/>
                <a:cs typeface="Arial" panose="020B0604020202020204" pitchFamily="34" charset="0"/>
              </a:rPr>
              <a:t>de la gestión</a:t>
            </a:r>
            <a:endParaRPr lang="es-CR" sz="1800" dirty="0">
              <a:solidFill>
                <a:schemeClr val="bg2">
                  <a:lumMod val="25000"/>
                </a:schemeClr>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1188758889"/>
              </p:ext>
            </p:extLst>
          </p:nvPr>
        </p:nvGraphicFramePr>
        <p:xfrm>
          <a:off x="925591" y="1557749"/>
          <a:ext cx="6984775" cy="4715423"/>
        </p:xfrm>
        <a:graphic>
          <a:graphicData uri="http://schemas.openxmlformats.org/drawingml/2006/table">
            <a:tbl>
              <a:tblPr firstRow="1" firstCol="1" bandRow="1">
                <a:tableStyleId>{5C22544A-7EE6-4342-B048-85BDC9FD1C3A}</a:tableStyleId>
              </a:tblPr>
              <a:tblGrid>
                <a:gridCol w="311520"/>
                <a:gridCol w="5455803"/>
                <a:gridCol w="1217452"/>
              </a:tblGrid>
              <a:tr h="186322">
                <a:tc>
                  <a:txBody>
                    <a:bodyPr/>
                    <a:lstStyle/>
                    <a:p>
                      <a:pPr algn="ctr">
                        <a:lnSpc>
                          <a:spcPct val="107000"/>
                        </a:lnSpc>
                        <a:spcAft>
                          <a:spcPts val="0"/>
                        </a:spcAft>
                      </a:pPr>
                      <a:r>
                        <a:rPr lang="es-CR" sz="1100" dirty="0">
                          <a:effectLst/>
                          <a:latin typeface="+mj-lt"/>
                        </a:rPr>
                        <a:t>N°</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ctr">
                        <a:lnSpc>
                          <a:spcPct val="107000"/>
                        </a:lnSpc>
                        <a:spcAft>
                          <a:spcPts val="0"/>
                        </a:spcAft>
                      </a:pPr>
                      <a:r>
                        <a:rPr lang="es-CR" sz="1100" dirty="0">
                          <a:effectLst/>
                          <a:latin typeface="+mj-lt"/>
                        </a:rPr>
                        <a:t>Temas Técnicos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nSpc>
                          <a:spcPct val="107000"/>
                        </a:lnSpc>
                        <a:spcAft>
                          <a:spcPts val="0"/>
                        </a:spcAft>
                      </a:pPr>
                      <a:r>
                        <a:rPr lang="es-CR" sz="1100">
                          <a:effectLst/>
                          <a:latin typeface="+mj-lt"/>
                        </a:rPr>
                        <a:t>participantes</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1</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El lenguaje corporal y la PNL dirigido a abogados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25</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368748">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ES_tradnl" sz="1100" dirty="0">
                          <a:effectLst/>
                          <a:latin typeface="+mj-lt"/>
                        </a:rPr>
                        <a:t>El proceso disciplinario y el manejo de la revictimización de la víctima en las empresas públicas y privadas.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16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3</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ES_tradnl" sz="1100" dirty="0">
                          <a:effectLst/>
                          <a:latin typeface="+mj-lt"/>
                        </a:rPr>
                        <a:t>Análisis de Control Presupuestario y Rendición de cuentas.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11</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4</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ES_tradnl" sz="1100">
                          <a:effectLst/>
                          <a:latin typeface="+mj-lt"/>
                        </a:rPr>
                        <a:t>Pruebas Psicométricas Fortaleciendo a los Profesionales de Hoy </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16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5</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Planes de Sucesión en las organizaciones su aplicación y ejecución</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36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Ley de Acoso Laboral</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36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7</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Ley de Relaciones Impropias.</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48</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8</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LESCO I y LESCO II </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27</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9</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Construcción de pruebas de conocimientos específicos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dirty="0" smtClean="0">
                          <a:effectLst/>
                          <a:latin typeface="+mj-lt"/>
                        </a:rPr>
                        <a:t>10</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Conferencia Innovación de la Función Pública</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1</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214537">
                <a:tc>
                  <a:txBody>
                    <a:bodyPr/>
                    <a:lstStyle/>
                    <a:p>
                      <a:pPr algn="just">
                        <a:lnSpc>
                          <a:spcPct val="107000"/>
                        </a:lnSpc>
                        <a:spcAft>
                          <a:spcPts val="0"/>
                        </a:spcAft>
                      </a:pPr>
                      <a:r>
                        <a:rPr lang="es-CR" sz="1100">
                          <a:effectLst/>
                          <a:latin typeface="+mj-lt"/>
                        </a:rPr>
                        <a:t>11</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Conferencia “Estrategia de Transformación Digital hacia la Costa Rica del Bicentenario”</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5</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214537">
                <a:tc>
                  <a:txBody>
                    <a:bodyPr/>
                    <a:lstStyle/>
                    <a:p>
                      <a:pPr algn="just">
                        <a:lnSpc>
                          <a:spcPct val="107000"/>
                        </a:lnSpc>
                        <a:spcAft>
                          <a:spcPts val="0"/>
                        </a:spcAft>
                      </a:pPr>
                      <a:r>
                        <a:rPr lang="es-CR" sz="1100">
                          <a:effectLst/>
                          <a:latin typeface="+mj-lt"/>
                        </a:rPr>
                        <a:t>12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Conferencia ¿Cómo contratar de forma exitosa a personal con alguna discapacidad?.</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368748">
                <a:tc>
                  <a:txBody>
                    <a:bodyPr/>
                    <a:lstStyle/>
                    <a:p>
                      <a:pPr algn="just">
                        <a:lnSpc>
                          <a:spcPct val="107000"/>
                        </a:lnSpc>
                        <a:spcAft>
                          <a:spcPts val="0"/>
                        </a:spcAft>
                      </a:pPr>
                      <a:r>
                        <a:rPr lang="es-CR" sz="1100">
                          <a:effectLst/>
                          <a:latin typeface="+mj-lt"/>
                        </a:rPr>
                        <a:t>13</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Invitación Curso Virtual “Realidad nacional desde la perspectiva de los Informes del Estado de la Nación, I Edición 2020”.</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5</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14</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Prohibición: Normativa vigente.</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214537">
                <a:tc>
                  <a:txBody>
                    <a:bodyPr/>
                    <a:lstStyle/>
                    <a:p>
                      <a:pPr algn="just">
                        <a:lnSpc>
                          <a:spcPct val="107000"/>
                        </a:lnSpc>
                        <a:spcAft>
                          <a:spcPts val="0"/>
                        </a:spcAft>
                      </a:pPr>
                      <a:r>
                        <a:rPr lang="es-CR" sz="1100">
                          <a:effectLst/>
                          <a:latin typeface="+mj-lt"/>
                        </a:rPr>
                        <a:t>15</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Invitación a la Entrevista Perspectivas de las instituciones para la nueva realidad 2020.</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16</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¿Cómo Elaborar de Carteles?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1</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368748">
                <a:tc>
                  <a:txBody>
                    <a:bodyPr/>
                    <a:lstStyle/>
                    <a:p>
                      <a:pPr algn="just">
                        <a:lnSpc>
                          <a:spcPct val="107000"/>
                        </a:lnSpc>
                        <a:spcAft>
                          <a:spcPts val="0"/>
                        </a:spcAft>
                      </a:pPr>
                      <a:r>
                        <a:rPr lang="es-CR" sz="1100">
                          <a:effectLst/>
                          <a:latin typeface="+mj-lt"/>
                        </a:rPr>
                        <a:t>17</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UCR Simposio Preservación Digital de Registros Auténticos, Investigación y resultados de Inter pares.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18</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Sistema Educativo y Protección de Datos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4</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19</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Capacitación en Gestión del Talento Humano</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3</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6322">
                <a:tc>
                  <a:txBody>
                    <a:bodyPr/>
                    <a:lstStyle/>
                    <a:p>
                      <a:pPr algn="just">
                        <a:lnSpc>
                          <a:spcPct val="107000"/>
                        </a:lnSpc>
                        <a:spcAft>
                          <a:spcPts val="0"/>
                        </a:spcAft>
                      </a:pPr>
                      <a:r>
                        <a:rPr lang="es-CR" sz="1100">
                          <a:effectLst/>
                          <a:latin typeface="+mj-lt"/>
                        </a:rPr>
                        <a:t>20</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Hacienda “NICSP 39 – Beneficios a los empleados”</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a:effectLst/>
                          <a:latin typeface="+mj-lt"/>
                        </a:rPr>
                        <a:t>2</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r>
              <a:tr h="184374">
                <a:tc>
                  <a:txBody>
                    <a:bodyPr/>
                    <a:lstStyle/>
                    <a:p>
                      <a:pPr algn="just">
                        <a:lnSpc>
                          <a:spcPct val="107000"/>
                        </a:lnSpc>
                        <a:spcAft>
                          <a:spcPts val="0"/>
                        </a:spcAft>
                      </a:pPr>
                      <a:r>
                        <a:rPr lang="es-CR" sz="1100">
                          <a:effectLst/>
                          <a:latin typeface="+mj-lt"/>
                        </a:rPr>
                        <a:t> </a:t>
                      </a:r>
                      <a:endParaRPr lang="es-CR" sz="110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Total</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c>
                  <a:txBody>
                    <a:bodyPr/>
                    <a:lstStyle/>
                    <a:p>
                      <a:pPr algn="just">
                        <a:lnSpc>
                          <a:spcPct val="107000"/>
                        </a:lnSpc>
                        <a:spcAft>
                          <a:spcPts val="0"/>
                        </a:spcAft>
                      </a:pPr>
                      <a:r>
                        <a:rPr lang="es-CR" sz="1100" dirty="0">
                          <a:effectLst/>
                          <a:latin typeface="+mj-lt"/>
                        </a:rPr>
                        <a:t>250</a:t>
                      </a:r>
                      <a:endParaRPr lang="es-CR" sz="1100" dirty="0">
                        <a:effectLst/>
                        <a:latin typeface="+mj-lt"/>
                        <a:ea typeface="SimSun" panose="02010600030101010101" pitchFamily="2" charset="-122"/>
                        <a:cs typeface="Times New Roman" panose="02020603050405020304" pitchFamily="18" charset="0"/>
                      </a:endParaRPr>
                    </a:p>
                  </a:txBody>
                  <a:tcPr marL="30106" marR="30106" marT="0" marB="0" anchor="ctr"/>
                </a:tc>
              </a:tr>
            </a:tbl>
          </a:graphicData>
        </a:graphic>
      </p:graphicFrame>
      <p:sp>
        <p:nvSpPr>
          <p:cNvPr id="11" name="Rectángulo 10"/>
          <p:cNvSpPr/>
          <p:nvPr/>
        </p:nvSpPr>
        <p:spPr>
          <a:xfrm>
            <a:off x="3419872" y="1079878"/>
            <a:ext cx="1877437" cy="369332"/>
          </a:xfrm>
          <a:prstGeom prst="rect">
            <a:avLst/>
          </a:prstGeom>
        </p:spPr>
        <p:txBody>
          <a:bodyPr wrap="none">
            <a:spAutoFit/>
          </a:bodyPr>
          <a:lstStyle/>
          <a:p>
            <a:r>
              <a:rPr lang="es-CR" b="1" dirty="0">
                <a:solidFill>
                  <a:srgbClr val="002060"/>
                </a:solidFill>
                <a:latin typeface="Arial" panose="020B0604020202020204" pitchFamily="34" charset="0"/>
                <a:cs typeface="Arial" panose="020B0604020202020204" pitchFamily="34" charset="0"/>
              </a:rPr>
              <a:t>Á</a:t>
            </a:r>
            <a:r>
              <a:rPr lang="es-CR" b="1" dirty="0" smtClean="0">
                <a:solidFill>
                  <a:srgbClr val="002060"/>
                </a:solidFill>
                <a:latin typeface="Arial" panose="020B0604020202020204" pitchFamily="34" charset="0"/>
                <a:cs typeface="Arial" panose="020B0604020202020204" pitchFamily="34" charset="0"/>
              </a:rPr>
              <a:t>reas Técnicas</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50568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Título 4"/>
          <p:cNvSpPr>
            <a:spLocks noGrp="1"/>
          </p:cNvSpPr>
          <p:nvPr>
            <p:ph type="title"/>
          </p:nvPr>
        </p:nvSpPr>
        <p:spPr>
          <a:xfrm>
            <a:off x="1331640" y="476672"/>
            <a:ext cx="7144420" cy="492664"/>
          </a:xfrm>
        </p:spPr>
        <p:txBody>
          <a:bodyPr>
            <a:normAutofit/>
          </a:body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Estadísticas </a:t>
            </a:r>
            <a:r>
              <a:rPr lang="es-ES" sz="1800" b="1" u="sng" dirty="0">
                <a:solidFill>
                  <a:schemeClr val="bg2">
                    <a:lumMod val="25000"/>
                  </a:schemeClr>
                </a:solidFill>
                <a:latin typeface="Arial" panose="020B0604020202020204" pitchFamily="34" charset="0"/>
                <a:cs typeface="Arial" panose="020B0604020202020204" pitchFamily="34" charset="0"/>
              </a:rPr>
              <a:t>de la gestión</a:t>
            </a:r>
            <a:endParaRPr lang="es-CR" sz="1800" dirty="0">
              <a:solidFill>
                <a:schemeClr val="bg2">
                  <a:lumMod val="25000"/>
                </a:schemeClr>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3966992109"/>
              </p:ext>
            </p:extLst>
          </p:nvPr>
        </p:nvGraphicFramePr>
        <p:xfrm>
          <a:off x="1087803" y="1865797"/>
          <a:ext cx="6809184" cy="4442356"/>
        </p:xfrm>
        <a:graphic>
          <a:graphicData uri="http://schemas.openxmlformats.org/drawingml/2006/table">
            <a:tbl>
              <a:tblPr firstRow="1" firstCol="1" bandRow="1">
                <a:tableStyleId>{5C22544A-7EE6-4342-B048-85BDC9FD1C3A}</a:tableStyleId>
              </a:tblPr>
              <a:tblGrid>
                <a:gridCol w="270695"/>
                <a:gridCol w="5236989"/>
                <a:gridCol w="1301500"/>
              </a:tblGrid>
              <a:tr h="360040">
                <a:tc>
                  <a:txBody>
                    <a:bodyPr/>
                    <a:lstStyle/>
                    <a:p>
                      <a:pPr algn="ctr">
                        <a:lnSpc>
                          <a:spcPct val="107000"/>
                        </a:lnSpc>
                        <a:spcAft>
                          <a:spcPts val="0"/>
                        </a:spcAft>
                      </a:pPr>
                      <a:r>
                        <a:rPr lang="es-CR" sz="1100" dirty="0">
                          <a:effectLst/>
                          <a:latin typeface="Arial" panose="020B0604020202020204" pitchFamily="34" charset="0"/>
                          <a:cs typeface="Arial" panose="020B0604020202020204" pitchFamily="34" charset="0"/>
                        </a:rPr>
                        <a:t>N°</a:t>
                      </a:r>
                      <a:endParaRPr lang="es-CR" sz="1100" dirty="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ctr">
                        <a:lnSpc>
                          <a:spcPct val="107000"/>
                        </a:lnSpc>
                        <a:spcAft>
                          <a:spcPts val="0"/>
                        </a:spcAft>
                      </a:pPr>
                      <a:r>
                        <a:rPr lang="es-CR" sz="1100" dirty="0">
                          <a:effectLst/>
                          <a:latin typeface="Arial" panose="020B0604020202020204" pitchFamily="34" charset="0"/>
                          <a:cs typeface="Arial" panose="020B0604020202020204" pitchFamily="34" charset="0"/>
                        </a:rPr>
                        <a:t> </a:t>
                      </a:r>
                    </a:p>
                    <a:p>
                      <a:pPr algn="ctr">
                        <a:lnSpc>
                          <a:spcPct val="107000"/>
                        </a:lnSpc>
                        <a:spcAft>
                          <a:spcPts val="0"/>
                        </a:spcAft>
                      </a:pPr>
                      <a:r>
                        <a:rPr lang="es-CR" sz="1100" dirty="0">
                          <a:effectLst/>
                          <a:latin typeface="Arial" panose="020B0604020202020204" pitchFamily="34" charset="0"/>
                          <a:cs typeface="Arial" panose="020B0604020202020204" pitchFamily="34" charset="0"/>
                        </a:rPr>
                        <a:t>Temas de desarrollados</a:t>
                      </a:r>
                      <a:endParaRPr lang="es-CR" sz="1100" dirty="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ctr">
                        <a:lnSpc>
                          <a:spcPct val="107000"/>
                        </a:lnSpc>
                        <a:spcAft>
                          <a:spcPts val="0"/>
                        </a:spcAft>
                      </a:pPr>
                      <a:r>
                        <a:rPr lang="es-CR" sz="1100">
                          <a:effectLst/>
                          <a:latin typeface="Arial" panose="020B0604020202020204" pitchFamily="34" charset="0"/>
                          <a:cs typeface="Arial" panose="020B0604020202020204" pitchFamily="34" charset="0"/>
                        </a:rPr>
                        <a:t>participantes</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690806">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1</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ES_tradnl" sz="1100" dirty="0">
                          <a:effectLst/>
                          <a:latin typeface="Arial" panose="020B0604020202020204" pitchFamily="34" charset="0"/>
                          <a:cs typeface="Arial" panose="020B0604020202020204" pitchFamily="34" charset="0"/>
                        </a:rPr>
                        <a:t>Adecuada </a:t>
                      </a:r>
                      <a:r>
                        <a:rPr lang="es-ES_tradnl" sz="1100" dirty="0" smtClean="0">
                          <a:effectLst/>
                          <a:latin typeface="Arial" panose="020B0604020202020204" pitchFamily="34" charset="0"/>
                          <a:cs typeface="Arial" panose="020B0604020202020204" pitchFamily="34" charset="0"/>
                        </a:rPr>
                        <a:t>gestión </a:t>
                      </a:r>
                      <a:r>
                        <a:rPr lang="es-ES_tradnl" sz="1100" dirty="0">
                          <a:effectLst/>
                          <a:latin typeface="Arial" panose="020B0604020202020204" pitchFamily="34" charset="0"/>
                          <a:cs typeface="Arial" panose="020B0604020202020204" pitchFamily="34" charset="0"/>
                        </a:rPr>
                        <a:t>de clima organizacional orientada a jefaturas.</a:t>
                      </a:r>
                      <a:endParaRPr lang="es-CR" sz="1100" dirty="0">
                        <a:effectLst/>
                        <a:latin typeface="Arial" panose="020B0604020202020204" pitchFamily="34" charset="0"/>
                        <a:cs typeface="Arial" panose="020B0604020202020204" pitchFamily="34" charset="0"/>
                      </a:endParaRPr>
                    </a:p>
                    <a:p>
                      <a:pPr algn="just">
                        <a:lnSpc>
                          <a:spcPct val="107000"/>
                        </a:lnSpc>
                        <a:spcAft>
                          <a:spcPts val="0"/>
                        </a:spcAft>
                      </a:pPr>
                      <a:r>
                        <a:rPr lang="es-CR" sz="1100" dirty="0">
                          <a:effectLst/>
                          <a:latin typeface="Arial" panose="020B0604020202020204" pitchFamily="34" charset="0"/>
                          <a:cs typeface="Arial" panose="020B0604020202020204" pitchFamily="34" charset="0"/>
                        </a:rPr>
                        <a:t> </a:t>
                      </a:r>
                      <a:endParaRPr lang="es-CR" sz="1100" dirty="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36</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690806">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2</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Gestión de Talento Humano, enfocado a coordinadores de procesos de la empresa.</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50</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3</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Webinar Liderazgo en tiempos de crisis</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18</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4</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Webinar Herramientas para la gestión eficiente del tiempo</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15</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5</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Webinar Manejo y resolución de conflictos</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9</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6</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Webinar Gestión del cambio</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10</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7</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Programa de John Maxwell </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7</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8</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Taller de Inteligencia Emocional, Ministerio Cultura</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7</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9</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a:effectLst/>
                          <a:latin typeface="Arial" panose="020B0604020202020204" pitchFamily="34" charset="0"/>
                          <a:cs typeface="Arial" panose="020B0604020202020204" pitchFamily="34" charset="0"/>
                        </a:rPr>
                        <a:t>Curso Virtual Cada Uno Cuenta.</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tc>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3</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r h="337588">
                <a:tc>
                  <a:txBody>
                    <a:bodyPr/>
                    <a:lstStyle/>
                    <a:p>
                      <a:pPr algn="just">
                        <a:lnSpc>
                          <a:spcPct val="107000"/>
                        </a:lnSpc>
                        <a:spcAft>
                          <a:spcPts val="0"/>
                        </a:spcAft>
                      </a:pPr>
                      <a:r>
                        <a:rPr lang="es-CR" sz="1100">
                          <a:effectLst/>
                          <a:latin typeface="Arial" panose="020B0604020202020204" pitchFamily="34" charset="0"/>
                          <a:cs typeface="Arial" panose="020B0604020202020204" pitchFamily="34" charset="0"/>
                        </a:rPr>
                        <a:t> </a:t>
                      </a:r>
                      <a:endParaRPr lang="es-CR" sz="110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c>
                  <a:txBody>
                    <a:bodyPr/>
                    <a:lstStyle/>
                    <a:p>
                      <a:pPr algn="just">
                        <a:lnSpc>
                          <a:spcPct val="107000"/>
                        </a:lnSpc>
                        <a:spcAft>
                          <a:spcPts val="800"/>
                        </a:spcAft>
                      </a:pPr>
                      <a:r>
                        <a:rPr lang="es-CR" sz="1100" dirty="0">
                          <a:effectLst/>
                          <a:latin typeface="Arial" panose="020B0604020202020204" pitchFamily="34" charset="0"/>
                          <a:cs typeface="Arial" panose="020B0604020202020204" pitchFamily="34" charset="0"/>
                        </a:rPr>
                        <a:t>Total </a:t>
                      </a:r>
                      <a:endParaRPr lang="es-CR" sz="1100" dirty="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tc>
                <a:tc>
                  <a:txBody>
                    <a:bodyPr/>
                    <a:lstStyle/>
                    <a:p>
                      <a:pPr algn="just">
                        <a:lnSpc>
                          <a:spcPct val="107000"/>
                        </a:lnSpc>
                        <a:spcAft>
                          <a:spcPts val="0"/>
                        </a:spcAft>
                      </a:pPr>
                      <a:r>
                        <a:rPr lang="es-CR" sz="1100" dirty="0">
                          <a:effectLst/>
                          <a:latin typeface="Arial" panose="020B0604020202020204" pitchFamily="34" charset="0"/>
                          <a:cs typeface="Arial" panose="020B0604020202020204" pitchFamily="34" charset="0"/>
                        </a:rPr>
                        <a:t>155</a:t>
                      </a:r>
                      <a:endParaRPr lang="es-CR" sz="1100" dirty="0">
                        <a:effectLst/>
                        <a:latin typeface="Arial" panose="020B0604020202020204" pitchFamily="34" charset="0"/>
                        <a:ea typeface="SimSun" panose="02010600030101010101" pitchFamily="2" charset="-122"/>
                        <a:cs typeface="Arial" panose="020B0604020202020204" pitchFamily="34" charset="0"/>
                      </a:endParaRPr>
                    </a:p>
                  </a:txBody>
                  <a:tcPr marL="44450" marR="44450" marT="0" marB="0" anchor="b"/>
                </a:tc>
              </a:tr>
            </a:tbl>
          </a:graphicData>
        </a:graphic>
      </p:graphicFrame>
      <p:sp>
        <p:nvSpPr>
          <p:cNvPr id="10" name="Rectángulo 9"/>
          <p:cNvSpPr/>
          <p:nvPr/>
        </p:nvSpPr>
        <p:spPr>
          <a:xfrm>
            <a:off x="3059832" y="1361256"/>
            <a:ext cx="2505814" cy="369332"/>
          </a:xfrm>
          <a:prstGeom prst="rect">
            <a:avLst/>
          </a:prstGeom>
        </p:spPr>
        <p:txBody>
          <a:bodyPr wrap="none">
            <a:spAutoFit/>
          </a:bodyPr>
          <a:lstStyle/>
          <a:p>
            <a:r>
              <a:rPr lang="es-CR" b="1" dirty="0">
                <a:solidFill>
                  <a:srgbClr val="002060"/>
                </a:solidFill>
                <a:latin typeface="Arial" panose="020B0604020202020204" pitchFamily="34" charset="0"/>
                <a:cs typeface="Arial" panose="020B0604020202020204" pitchFamily="34" charset="0"/>
              </a:rPr>
              <a:t>H</a:t>
            </a:r>
            <a:r>
              <a:rPr lang="es-CR" b="1" dirty="0" smtClean="0">
                <a:solidFill>
                  <a:srgbClr val="002060"/>
                </a:solidFill>
                <a:latin typeface="Arial" panose="020B0604020202020204" pitchFamily="34" charset="0"/>
                <a:cs typeface="Arial" panose="020B0604020202020204" pitchFamily="34" charset="0"/>
              </a:rPr>
              <a:t>abilidades Blandas </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895328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68051" y="317856"/>
            <a:ext cx="1296144" cy="873290"/>
          </a:xfrm>
          <a:prstGeom prst="rect">
            <a:avLst/>
          </a:prstGeom>
        </p:spPr>
      </p:pic>
      <p:sp>
        <p:nvSpPr>
          <p:cNvPr id="5" name="Título 4"/>
          <p:cNvSpPr>
            <a:spLocks noGrp="1"/>
          </p:cNvSpPr>
          <p:nvPr>
            <p:ph type="title"/>
          </p:nvPr>
        </p:nvSpPr>
        <p:spPr>
          <a:xfrm>
            <a:off x="1456417" y="553964"/>
            <a:ext cx="7144420" cy="492664"/>
          </a:xfrm>
        </p:spPr>
        <p:txBody>
          <a:bodyPr>
            <a:normAutofit/>
          </a:body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Estadísticas </a:t>
            </a:r>
            <a:r>
              <a:rPr lang="es-ES" sz="1800" b="1" u="sng" dirty="0">
                <a:solidFill>
                  <a:schemeClr val="bg2">
                    <a:lumMod val="25000"/>
                  </a:schemeClr>
                </a:solidFill>
                <a:latin typeface="Arial" panose="020B0604020202020204" pitchFamily="34" charset="0"/>
                <a:cs typeface="Arial" panose="020B0604020202020204" pitchFamily="34" charset="0"/>
              </a:rPr>
              <a:t>de la gestión</a:t>
            </a:r>
            <a:endParaRPr lang="es-CR" sz="1800" dirty="0">
              <a:solidFill>
                <a:schemeClr val="bg2">
                  <a:lumMod val="25000"/>
                </a:schemeClr>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2934960024"/>
              </p:ext>
            </p:extLst>
          </p:nvPr>
        </p:nvGraphicFramePr>
        <p:xfrm>
          <a:off x="1156024" y="1801497"/>
          <a:ext cx="6727439" cy="4109847"/>
        </p:xfrm>
        <a:graphic>
          <a:graphicData uri="http://schemas.openxmlformats.org/drawingml/2006/table">
            <a:tbl>
              <a:tblPr firstRow="1" firstCol="1" bandRow="1">
                <a:tableStyleId>{5C22544A-7EE6-4342-B048-85BDC9FD1C3A}</a:tableStyleId>
              </a:tblPr>
              <a:tblGrid>
                <a:gridCol w="410602"/>
                <a:gridCol w="5128868"/>
                <a:gridCol w="1187969"/>
              </a:tblGrid>
              <a:tr h="179524">
                <a:tc>
                  <a:txBody>
                    <a:bodyPr/>
                    <a:lstStyle/>
                    <a:p>
                      <a:pPr algn="ctr">
                        <a:lnSpc>
                          <a:spcPct val="107000"/>
                        </a:lnSpc>
                        <a:spcAft>
                          <a:spcPts val="0"/>
                        </a:spcAft>
                      </a:pPr>
                      <a:r>
                        <a:rPr lang="es-CR" sz="1200" dirty="0">
                          <a:effectLst/>
                          <a:latin typeface="Arial" panose="020B0604020202020204" pitchFamily="34" charset="0"/>
                          <a:cs typeface="Arial" panose="020B0604020202020204" pitchFamily="34" charset="0"/>
                        </a:rPr>
                        <a:t>N°</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b"/>
                </a:tc>
                <a:tc>
                  <a:txBody>
                    <a:bodyPr/>
                    <a:lstStyle/>
                    <a:p>
                      <a:pPr algn="ctr">
                        <a:lnSpc>
                          <a:spcPct val="107000"/>
                        </a:lnSpc>
                        <a:spcAft>
                          <a:spcPts val="0"/>
                        </a:spcAft>
                      </a:pPr>
                      <a:r>
                        <a:rPr lang="es-CR" sz="1200" dirty="0">
                          <a:effectLst/>
                          <a:latin typeface="Arial" panose="020B0604020202020204" pitchFamily="34" charset="0"/>
                          <a:cs typeface="Arial" panose="020B0604020202020204" pitchFamily="34" charset="0"/>
                        </a:rPr>
                        <a:t>Temas de desarrollados</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nchor="b"/>
                </a:tc>
                <a:tc>
                  <a:txBody>
                    <a:bodyPr/>
                    <a:lstStyle/>
                    <a:p>
                      <a:pPr algn="ctr">
                        <a:lnSpc>
                          <a:spcPct val="107000"/>
                        </a:lnSpc>
                        <a:spcAft>
                          <a:spcPts val="0"/>
                        </a:spcAft>
                      </a:pPr>
                      <a:r>
                        <a:rPr lang="es-CR" sz="1200" dirty="0">
                          <a:effectLst/>
                          <a:latin typeface="Arial" panose="020B0604020202020204" pitchFamily="34" charset="0"/>
                          <a:cs typeface="Arial" panose="020B0604020202020204" pitchFamily="34" charset="0"/>
                        </a:rPr>
                        <a:t>participantes</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nchor="b"/>
                </a:tc>
              </a:tr>
              <a:tr h="179524">
                <a:tc>
                  <a:txBody>
                    <a:bodyPr/>
                    <a:lstStyle/>
                    <a:p>
                      <a:pPr algn="just">
                        <a:lnSpc>
                          <a:spcPct val="107000"/>
                        </a:lnSpc>
                        <a:spcAft>
                          <a:spcPts val="800"/>
                        </a:spcAft>
                      </a:pPr>
                      <a:r>
                        <a:rPr lang="es-CR" sz="1200">
                          <a:effectLst/>
                          <a:latin typeface="Arial" panose="020B0604020202020204" pitchFamily="34" charset="0"/>
                          <a:cs typeface="Arial" panose="020B0604020202020204" pitchFamily="34" charset="0"/>
                        </a:rPr>
                        <a:t>1</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800"/>
                        </a:spcAft>
                      </a:pPr>
                      <a:r>
                        <a:rPr lang="es-CR" sz="1200" dirty="0">
                          <a:effectLst/>
                          <a:latin typeface="Arial" panose="020B0604020202020204" pitchFamily="34" charset="0"/>
                          <a:cs typeface="Arial" panose="020B0604020202020204" pitchFamily="34" charset="0"/>
                        </a:rPr>
                        <a:t>Pausas Activas</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800"/>
                        </a:spcAft>
                      </a:pPr>
                      <a:r>
                        <a:rPr lang="es-CR" sz="1200">
                          <a:effectLst/>
                          <a:latin typeface="Arial" panose="020B0604020202020204" pitchFamily="34" charset="0"/>
                          <a:cs typeface="Arial" panose="020B0604020202020204" pitchFamily="34" charset="0"/>
                        </a:rPr>
                        <a:t>*450</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179524">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2</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Taller de Nutrición: Consejos para una Alimentación Saludable.</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78</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179749">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3</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Recomendaciones prácticas para mejorar sus preparaciones y platillos.</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81</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179524">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4</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Planificación de la alimentación familiar o del hogar.</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87</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549646">
                <a:tc>
                  <a:txBody>
                    <a:bodyPr/>
                    <a:lstStyle/>
                    <a:p>
                      <a:pPr algn="just">
                        <a:lnSpc>
                          <a:spcPct val="107000"/>
                        </a:lnSpc>
                        <a:spcAft>
                          <a:spcPts val="0"/>
                        </a:spcAft>
                      </a:pPr>
                      <a:r>
                        <a:rPr lang="es-ES" sz="1200">
                          <a:effectLst/>
                          <a:latin typeface="Arial" panose="020B0604020202020204" pitchFamily="34" charset="0"/>
                          <a:cs typeface="Arial" panose="020B0604020202020204" pitchFamily="34" charset="0"/>
                        </a:rPr>
                        <a:t>5</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Máster Class</a:t>
                      </a:r>
                      <a:endParaRPr lang="es-CR" sz="1200" dirty="0">
                        <a:effectLst/>
                        <a:latin typeface="Arial" panose="020B0604020202020204" pitchFamily="34" charset="0"/>
                        <a:cs typeface="Arial" panose="020B0604020202020204" pitchFamily="34" charset="0"/>
                      </a:endParaRPr>
                    </a:p>
                    <a:p>
                      <a:pPr algn="just">
                        <a:lnSpc>
                          <a:spcPct val="107000"/>
                        </a:lnSpc>
                        <a:spcAft>
                          <a:spcPts val="0"/>
                        </a:spcAft>
                      </a:pPr>
                      <a:r>
                        <a:rPr lang="es-ES" sz="1200" dirty="0">
                          <a:effectLst/>
                          <a:latin typeface="Arial" panose="020B0604020202020204" pitchFamily="34" charset="0"/>
                          <a:cs typeface="Arial" panose="020B0604020202020204" pitchFamily="34" charset="0"/>
                        </a:rPr>
                        <a:t>“Ruta FERRARI para gestionar la convivencia familiar” </a:t>
                      </a:r>
                      <a:endParaRPr lang="es-CR" sz="1200" dirty="0">
                        <a:effectLst/>
                        <a:latin typeface="Arial" panose="020B0604020202020204" pitchFamily="34" charset="0"/>
                        <a:cs typeface="Arial" panose="020B0604020202020204" pitchFamily="34" charset="0"/>
                      </a:endParaRPr>
                    </a:p>
                    <a:p>
                      <a:pPr algn="just">
                        <a:lnSpc>
                          <a:spcPct val="107000"/>
                        </a:lnSpc>
                        <a:spcAft>
                          <a:spcPts val="0"/>
                        </a:spcAft>
                      </a:pPr>
                      <a:r>
                        <a:rPr lang="es-ES" sz="1200" dirty="0">
                          <a:effectLst/>
                          <a:latin typeface="Arial" panose="020B0604020202020204" pitchFamily="34" charset="0"/>
                          <a:cs typeface="Arial" panose="020B0604020202020204" pitchFamily="34" charset="0"/>
                        </a:rPr>
                        <a:t>Programa Key Jumper</a:t>
                      </a:r>
                      <a:r>
                        <a:rPr lang="es-ES" sz="1200" dirty="0" smtClean="0">
                          <a:effectLst/>
                          <a:latin typeface="Arial" panose="020B0604020202020204" pitchFamily="34" charset="0"/>
                          <a:cs typeface="Arial" panose="020B0604020202020204" pitchFamily="34" charset="0"/>
                        </a:rPr>
                        <a:t>.</a:t>
                      </a:r>
                      <a:r>
                        <a:rPr lang="es-CR" sz="1200" dirty="0">
                          <a:effectLst/>
                          <a:latin typeface="Arial" panose="020B0604020202020204" pitchFamily="34" charset="0"/>
                          <a:cs typeface="Arial" panose="020B0604020202020204" pitchFamily="34" charset="0"/>
                        </a:rPr>
                        <a:t>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31</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549646">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6</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Máster Class</a:t>
                      </a:r>
                    </a:p>
                    <a:p>
                      <a:pPr algn="just">
                        <a:lnSpc>
                          <a:spcPct val="107000"/>
                        </a:lnSpc>
                        <a:spcAft>
                          <a:spcPts val="0"/>
                        </a:spcAft>
                      </a:pPr>
                      <a:r>
                        <a:rPr lang="es-CR" sz="1200" dirty="0">
                          <a:effectLst/>
                          <a:latin typeface="Arial" panose="020B0604020202020204" pitchFamily="34" charset="0"/>
                          <a:cs typeface="Arial" panose="020B0604020202020204" pitchFamily="34" charset="0"/>
                        </a:rPr>
                        <a:t>“Descubre tu bienestar con alimentación consciente”</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Programa Key Jumper</a:t>
                      </a:r>
                      <a:r>
                        <a:rPr lang="es-ES" sz="1200" dirty="0" smtClean="0">
                          <a:effectLst/>
                          <a:latin typeface="Arial" panose="020B0604020202020204" pitchFamily="34" charset="0"/>
                          <a:cs typeface="Arial" panose="020B0604020202020204" pitchFamily="34" charset="0"/>
                        </a:rPr>
                        <a:t>.</a:t>
                      </a:r>
                      <a:r>
                        <a:rPr lang="es-CR" sz="1200" dirty="0">
                          <a:effectLst/>
                          <a:latin typeface="Arial" panose="020B0604020202020204" pitchFamily="34" charset="0"/>
                          <a:cs typeface="Arial" panose="020B0604020202020204" pitchFamily="34" charset="0"/>
                        </a:rPr>
                        <a:t>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37</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549646">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7</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Máster Class </a:t>
                      </a:r>
                    </a:p>
                    <a:p>
                      <a:pPr algn="just">
                        <a:lnSpc>
                          <a:spcPct val="107000"/>
                        </a:lnSpc>
                        <a:spcAft>
                          <a:spcPts val="0"/>
                        </a:spcAft>
                      </a:pPr>
                      <a:r>
                        <a:rPr lang="es-CR" sz="1200" dirty="0">
                          <a:effectLst/>
                          <a:latin typeface="Arial" panose="020B0604020202020204" pitchFamily="34" charset="0"/>
                          <a:cs typeface="Arial" panose="020B0604020202020204" pitchFamily="34" charset="0"/>
                        </a:rPr>
                        <a:t>“Activa conscientemente tu desarrollo óptimo mental”</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Programa Key Jumper</a:t>
                      </a:r>
                      <a:r>
                        <a:rPr lang="es-ES" sz="1200" dirty="0" smtClean="0">
                          <a:effectLst/>
                          <a:latin typeface="Arial" panose="020B0604020202020204" pitchFamily="34" charset="0"/>
                          <a:cs typeface="Arial" panose="020B0604020202020204" pitchFamily="34" charset="0"/>
                        </a:rPr>
                        <a:t>.</a:t>
                      </a:r>
                      <a:r>
                        <a:rPr lang="es-CR" sz="1200" dirty="0">
                          <a:effectLst/>
                          <a:latin typeface="Arial" panose="020B0604020202020204" pitchFamily="34" charset="0"/>
                          <a:cs typeface="Arial" panose="020B0604020202020204" pitchFamily="34" charset="0"/>
                        </a:rPr>
                        <a:t>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34</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549646">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8</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Máster Class  “Síndrome de la Cabaña”</a:t>
                      </a:r>
                    </a:p>
                    <a:p>
                      <a:pPr algn="just">
                        <a:lnSpc>
                          <a:spcPct val="107000"/>
                        </a:lnSpc>
                        <a:spcAft>
                          <a:spcPts val="0"/>
                        </a:spcAft>
                      </a:pPr>
                      <a:r>
                        <a:rPr lang="es-CR" sz="1200" dirty="0">
                          <a:effectLst/>
                          <a:latin typeface="Arial" panose="020B0604020202020204" pitchFamily="34" charset="0"/>
                          <a:cs typeface="Arial" panose="020B0604020202020204" pitchFamily="34" charset="0"/>
                        </a:rPr>
                        <a:t>Kit para gestionar la incertidumbre y aceptar el momento.</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Programa Key Jumper</a:t>
                      </a:r>
                      <a:r>
                        <a:rPr lang="es-ES" sz="1200" dirty="0" smtClean="0">
                          <a:effectLst/>
                          <a:latin typeface="Arial" panose="020B0604020202020204" pitchFamily="34" charset="0"/>
                          <a:cs typeface="Arial" panose="020B0604020202020204" pitchFamily="34" charset="0"/>
                        </a:rPr>
                        <a:t>.</a:t>
                      </a:r>
                      <a:r>
                        <a:rPr lang="es-CR" sz="1200" dirty="0">
                          <a:effectLst/>
                          <a:latin typeface="Arial" panose="020B0604020202020204" pitchFamily="34" charset="0"/>
                          <a:cs typeface="Arial" panose="020B0604020202020204" pitchFamily="34" charset="0"/>
                        </a:rPr>
                        <a:t>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a:effectLst/>
                          <a:latin typeface="Arial" panose="020B0604020202020204" pitchFamily="34" charset="0"/>
                          <a:cs typeface="Arial" panose="020B0604020202020204" pitchFamily="34" charset="0"/>
                        </a:rPr>
                        <a:t>38</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584888">
                <a:tc>
                  <a:txBody>
                    <a:bodyPr/>
                    <a:lstStyle/>
                    <a:p>
                      <a:pPr marR="111125" algn="just">
                        <a:lnSpc>
                          <a:spcPct val="107000"/>
                        </a:lnSpc>
                        <a:spcAft>
                          <a:spcPts val="0"/>
                        </a:spcAft>
                      </a:pPr>
                      <a:r>
                        <a:rPr lang="es-CR" sz="1200">
                          <a:effectLst/>
                          <a:latin typeface="Arial" panose="020B0604020202020204" pitchFamily="34" charset="0"/>
                          <a:cs typeface="Arial" panose="020B0604020202020204" pitchFamily="34" charset="0"/>
                        </a:rPr>
                        <a:t>9</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marR="111125" algn="just">
                        <a:lnSpc>
                          <a:spcPct val="107000"/>
                        </a:lnSpc>
                        <a:spcAft>
                          <a:spcPts val="0"/>
                        </a:spcAft>
                      </a:pPr>
                      <a:r>
                        <a:rPr lang="es-CR" sz="1200" dirty="0">
                          <a:effectLst/>
                          <a:latin typeface="Arial" panose="020B0604020202020204" pitchFamily="34" charset="0"/>
                          <a:cs typeface="Arial" panose="020B0604020202020204" pitchFamily="34" charset="0"/>
                        </a:rPr>
                        <a:t>Master Class Alto Rendimiento</a:t>
                      </a:r>
                    </a:p>
                    <a:p>
                      <a:pPr marR="111125" algn="just">
                        <a:lnSpc>
                          <a:spcPct val="107000"/>
                        </a:lnSpc>
                        <a:spcAft>
                          <a:spcPts val="0"/>
                        </a:spcAft>
                      </a:pPr>
                      <a:r>
                        <a:rPr lang="es-CR" sz="1200" dirty="0">
                          <a:effectLst/>
                          <a:latin typeface="Arial" panose="020B0604020202020204" pitchFamily="34" charset="0"/>
                          <a:cs typeface="Arial" panose="020B0604020202020204" pitchFamily="34" charset="0"/>
                        </a:rPr>
                        <a:t>“Plan de Inteligencia Ejecutiva”</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Programa Key Jumper</a:t>
                      </a:r>
                      <a:r>
                        <a:rPr lang="es-ES" sz="1200" dirty="0" smtClean="0">
                          <a:effectLst/>
                          <a:latin typeface="Arial" panose="020B0604020202020204" pitchFamily="34" charset="0"/>
                          <a:cs typeface="Arial" panose="020B0604020202020204" pitchFamily="34" charset="0"/>
                        </a:rPr>
                        <a:t>.</a:t>
                      </a:r>
                      <a:r>
                        <a:rPr lang="es-CR" sz="1200" dirty="0">
                          <a:effectLst/>
                          <a:latin typeface="Arial" panose="020B0604020202020204" pitchFamily="34" charset="0"/>
                          <a:cs typeface="Arial" panose="020B0604020202020204" pitchFamily="34" charset="0"/>
                        </a:rPr>
                        <a:t>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0"/>
                        </a:spcAft>
                      </a:pPr>
                      <a:r>
                        <a:rPr lang="es-CR" sz="1200" dirty="0">
                          <a:effectLst/>
                          <a:latin typeface="Arial" panose="020B0604020202020204" pitchFamily="34" charset="0"/>
                          <a:cs typeface="Arial" panose="020B0604020202020204" pitchFamily="34" charset="0"/>
                        </a:rPr>
                        <a:t>37</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r h="179524">
                <a:tc>
                  <a:txBody>
                    <a:bodyPr/>
                    <a:lstStyle/>
                    <a:p>
                      <a:pPr marR="111125" algn="just">
                        <a:lnSpc>
                          <a:spcPct val="107000"/>
                        </a:lnSpc>
                        <a:spcAft>
                          <a:spcPts val="800"/>
                        </a:spcAft>
                      </a:pPr>
                      <a:r>
                        <a:rPr lang="es-CR" sz="1200">
                          <a:effectLst/>
                          <a:latin typeface="Arial" panose="020B0604020202020204" pitchFamily="34" charset="0"/>
                          <a:cs typeface="Arial" panose="020B0604020202020204" pitchFamily="34" charset="0"/>
                        </a:rPr>
                        <a:t> </a:t>
                      </a:r>
                      <a:endParaRPr lang="es-CR" sz="120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c>
                  <a:txBody>
                    <a:bodyPr/>
                    <a:lstStyle/>
                    <a:p>
                      <a:pPr marR="111125" algn="just">
                        <a:lnSpc>
                          <a:spcPct val="107000"/>
                        </a:lnSpc>
                        <a:spcAft>
                          <a:spcPts val="800"/>
                        </a:spcAft>
                      </a:pPr>
                      <a:r>
                        <a:rPr lang="es-CR" sz="1200" dirty="0">
                          <a:effectLst/>
                          <a:latin typeface="Arial" panose="020B0604020202020204" pitchFamily="34" charset="0"/>
                          <a:cs typeface="Arial" panose="020B0604020202020204" pitchFamily="34" charset="0"/>
                        </a:rPr>
                        <a:t>Total </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62151" marR="62151" marT="0" marB="0"/>
                </a:tc>
                <a:tc>
                  <a:txBody>
                    <a:bodyPr/>
                    <a:lstStyle/>
                    <a:p>
                      <a:pPr algn="just">
                        <a:lnSpc>
                          <a:spcPct val="107000"/>
                        </a:lnSpc>
                        <a:spcAft>
                          <a:spcPts val="800"/>
                        </a:spcAft>
                      </a:pPr>
                      <a:r>
                        <a:rPr lang="es-CR" sz="1200" dirty="0">
                          <a:effectLst/>
                          <a:latin typeface="Arial" panose="020B0604020202020204" pitchFamily="34" charset="0"/>
                          <a:cs typeface="Arial" panose="020B0604020202020204" pitchFamily="34" charset="0"/>
                        </a:rPr>
                        <a:t>873</a:t>
                      </a:r>
                      <a:endParaRPr lang="es-CR" sz="1200" dirty="0">
                        <a:effectLst/>
                        <a:latin typeface="Arial" panose="020B0604020202020204" pitchFamily="34" charset="0"/>
                        <a:ea typeface="SimSun" panose="02010600030101010101" pitchFamily="2" charset="-122"/>
                        <a:cs typeface="Arial" panose="020B0604020202020204" pitchFamily="34" charset="0"/>
                      </a:endParaRPr>
                    </a:p>
                  </a:txBody>
                  <a:tcPr marL="0" marR="0" marT="0" marB="0"/>
                </a:tc>
              </a:tr>
            </a:tbl>
          </a:graphicData>
        </a:graphic>
      </p:graphicFrame>
      <p:sp>
        <p:nvSpPr>
          <p:cNvPr id="2" name="Rectángulo 1"/>
          <p:cNvSpPr/>
          <p:nvPr/>
        </p:nvSpPr>
        <p:spPr>
          <a:xfrm>
            <a:off x="816123" y="1236775"/>
            <a:ext cx="7784714" cy="369332"/>
          </a:xfrm>
          <a:prstGeom prst="rect">
            <a:avLst/>
          </a:prstGeom>
        </p:spPr>
        <p:txBody>
          <a:bodyPr wrap="square">
            <a:spAutoFit/>
          </a:bodyPr>
          <a:lstStyle/>
          <a:p>
            <a:pPr algn="just"/>
            <a:r>
              <a:rPr lang="es-CR" b="1" dirty="0">
                <a:solidFill>
                  <a:srgbClr val="002060"/>
                </a:solidFill>
                <a:latin typeface="Arial" panose="020B0604020202020204" pitchFamily="34" charset="0"/>
                <a:cs typeface="Arial" panose="020B0604020202020204" pitchFamily="34" charset="0"/>
              </a:rPr>
              <a:t>Programa de bienestar físico y mental para el personal en teletrabajo</a:t>
            </a:r>
            <a:r>
              <a:rPr lang="es-CR" b="1" dirty="0" smtClean="0">
                <a:solidFill>
                  <a:srgbClr val="002060"/>
                </a:solidFill>
                <a:latin typeface="Arial" panose="020B0604020202020204" pitchFamily="34" charset="0"/>
                <a:cs typeface="Arial" panose="020B0604020202020204" pitchFamily="34" charset="0"/>
              </a:rPr>
              <a:t>.</a:t>
            </a:r>
            <a:endParaRPr lang="es-CR" dirty="0">
              <a:solidFill>
                <a:srgbClr val="002060"/>
              </a:solidFill>
              <a:latin typeface="Arial" panose="020B0604020202020204" pitchFamily="34" charset="0"/>
              <a:cs typeface="Arial" panose="020B0604020202020204" pitchFamily="34" charset="0"/>
            </a:endParaRPr>
          </a:p>
        </p:txBody>
      </p:sp>
      <p:sp>
        <p:nvSpPr>
          <p:cNvPr id="4" name="Rectángulo 3"/>
          <p:cNvSpPr/>
          <p:nvPr/>
        </p:nvSpPr>
        <p:spPr>
          <a:xfrm>
            <a:off x="255807" y="6010277"/>
            <a:ext cx="8406680" cy="553998"/>
          </a:xfrm>
          <a:prstGeom prst="rect">
            <a:avLst/>
          </a:prstGeom>
        </p:spPr>
        <p:txBody>
          <a:bodyPr wrap="square">
            <a:spAutoFit/>
          </a:bodyPr>
          <a:lstStyle/>
          <a:p>
            <a:pPr algn="just"/>
            <a:r>
              <a:rPr lang="es-CR" sz="1500" dirty="0">
                <a:solidFill>
                  <a:srgbClr val="002060"/>
                </a:solidFill>
                <a:latin typeface="Arial" panose="020B0604020202020204" pitchFamily="34" charset="0"/>
                <a:cs typeface="Arial" panose="020B0604020202020204" pitchFamily="34" charset="0"/>
              </a:rPr>
              <a:t>Por la crisis de COVID-19, se crea el programa de bienestar físico y mental para el personal en teletrabajo, con el objetivo de mejorar la calidad de vida en las áreas física, emocional y social.</a:t>
            </a:r>
          </a:p>
        </p:txBody>
      </p:sp>
    </p:spTree>
    <p:extLst>
      <p:ext uri="{BB962C8B-B14F-4D97-AF65-F5344CB8AC3E}">
        <p14:creationId xmlns:p14="http://schemas.microsoft.com/office/powerpoint/2010/main" val="147572766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16</a:t>
            </a:fld>
            <a:endParaRPr lang="es-ES"/>
          </a:p>
        </p:txBody>
      </p:sp>
      <p:sp>
        <p:nvSpPr>
          <p:cNvPr id="8" name="Título 4"/>
          <p:cNvSpPr>
            <a:spLocks noGrp="1"/>
          </p:cNvSpPr>
          <p:nvPr>
            <p:ph type="title"/>
          </p:nvPr>
        </p:nvSpPr>
        <p:spPr>
          <a:xfrm>
            <a:off x="1161380" y="1064128"/>
            <a:ext cx="7144420" cy="492664"/>
          </a:xfrm>
        </p:spPr>
        <p:txBody>
          <a:bodyPr>
            <a:normAutofit/>
          </a:bodyPr>
          <a:lstStyle/>
          <a:p>
            <a:pPr algn="ctr">
              <a:lnSpc>
                <a:spcPct val="150000"/>
              </a:lnSpc>
            </a:pPr>
            <a:r>
              <a:rPr lang="es-ES" sz="1800" b="1" u="sng" dirty="0">
                <a:latin typeface="Arial" panose="020B0604020202020204" pitchFamily="34" charset="0"/>
                <a:cs typeface="Arial" panose="020B0604020202020204" pitchFamily="34" charset="0"/>
              </a:rPr>
              <a:t>Principales obstáculos por superar</a:t>
            </a:r>
          </a:p>
        </p:txBody>
      </p:sp>
      <p:sp>
        <p:nvSpPr>
          <p:cNvPr id="6" name="CuadroTexto 5"/>
          <p:cNvSpPr txBox="1"/>
          <p:nvPr/>
        </p:nvSpPr>
        <p:spPr>
          <a:xfrm>
            <a:off x="3734734" y="2119759"/>
            <a:ext cx="4906888" cy="2954655"/>
          </a:xfrm>
          <a:prstGeom prst="rect">
            <a:avLst/>
          </a:prstGeom>
          <a:noFill/>
        </p:spPr>
        <p:txBody>
          <a:bodyPr wrap="square" rtlCol="0">
            <a:spAutoFit/>
          </a:bodyPr>
          <a:lstStyle/>
          <a:p>
            <a:pPr algn="ctr">
              <a:lnSpc>
                <a:spcPct val="150000"/>
              </a:lnSpc>
            </a:pPr>
            <a:endParaRPr lang="es-ES" sz="1600" b="1" u="sng" dirty="0" smtClean="0">
              <a:solidFill>
                <a:schemeClr val="tx2"/>
              </a:solidFill>
              <a:latin typeface="Arial" panose="020B0604020202020204" pitchFamily="34" charset="0"/>
              <a:cs typeface="Arial" panose="020B0604020202020204" pitchFamily="34" charset="0"/>
            </a:endParaRPr>
          </a:p>
          <a:p>
            <a:pPr marL="342900" indent="-342900" algn="just">
              <a:buAutoNum type="arabicPeriod"/>
            </a:pPr>
            <a:r>
              <a:rPr lang="es-ES" sz="1500" dirty="0" smtClean="0">
                <a:solidFill>
                  <a:srgbClr val="002060"/>
                </a:solidFill>
                <a:latin typeface="Arial" panose="020B0604020202020204" pitchFamily="34" charset="0"/>
                <a:cs typeface="Arial" panose="020B0604020202020204" pitchFamily="34" charset="0"/>
              </a:rPr>
              <a:t>Dificultad para contratar capacitaciones modalidad virtual a causa del cambio repentino en los programas por dicha modalidad.</a:t>
            </a:r>
          </a:p>
          <a:p>
            <a:pPr marL="342900" indent="-342900" algn="just">
              <a:buAutoNum type="arabicPeriod"/>
            </a:pPr>
            <a:endParaRPr lang="es-ES" sz="1500" dirty="0">
              <a:solidFill>
                <a:srgbClr val="002060"/>
              </a:solidFill>
              <a:latin typeface="Arial" panose="020B0604020202020204" pitchFamily="34" charset="0"/>
              <a:cs typeface="Arial" panose="020B0604020202020204" pitchFamily="34" charset="0"/>
            </a:endParaRPr>
          </a:p>
          <a:p>
            <a:pPr marL="342900" indent="-342900" algn="just">
              <a:buAutoNum type="arabicPeriod"/>
            </a:pPr>
            <a:r>
              <a:rPr lang="es-ES" sz="1500" dirty="0" smtClean="0">
                <a:solidFill>
                  <a:srgbClr val="002060"/>
                </a:solidFill>
                <a:latin typeface="Arial" panose="020B0604020202020204" pitchFamily="34" charset="0"/>
                <a:cs typeface="Arial" panose="020B0604020202020204" pitchFamily="34" charset="0"/>
              </a:rPr>
              <a:t>A raíz de la situación de salud y el panorama económico del país, está en riesgo que reduzcan  o retiren el presupuesto aprobado para capacitaciones 2020.</a:t>
            </a:r>
          </a:p>
          <a:p>
            <a:pPr algn="just">
              <a:lnSpc>
                <a:spcPct val="150000"/>
              </a:lnSpc>
            </a:pPr>
            <a:endParaRPr lang="es-ES" sz="1400" dirty="0" smtClean="0">
              <a:solidFill>
                <a:srgbClr val="002060"/>
              </a:solidFill>
              <a:latin typeface="Euphemia" panose="020B0503040102020104" pitchFamily="34" charset="0"/>
              <a:cs typeface="Arial" panose="020B0604020202020204" pitchFamily="34" charset="0"/>
            </a:endParaRPr>
          </a:p>
          <a:p>
            <a:pPr algn="just">
              <a:lnSpc>
                <a:spcPct val="150000"/>
              </a:lnSpc>
            </a:pPr>
            <a:r>
              <a:rPr lang="es-ES" sz="1400" dirty="0" smtClean="0">
                <a:latin typeface="Arial" panose="020B0604020202020204" pitchFamily="34" charset="0"/>
                <a:cs typeface="Arial" panose="020B0604020202020204" pitchFamily="34" charset="0"/>
              </a:rPr>
              <a:t> </a:t>
            </a: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2333052"/>
            <a:ext cx="2485256" cy="2353346"/>
          </a:xfrm>
          <a:prstGeom prst="rect">
            <a:avLst/>
          </a:prstGeom>
        </p:spPr>
      </p:pic>
    </p:spTree>
    <p:extLst>
      <p:ext uri="{BB962C8B-B14F-4D97-AF65-F5344CB8AC3E}">
        <p14:creationId xmlns:p14="http://schemas.microsoft.com/office/powerpoint/2010/main" val="2003359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561269" y="1533272"/>
            <a:ext cx="7787208" cy="1200329"/>
          </a:xfrm>
          <a:prstGeom prst="rect">
            <a:avLst/>
          </a:prstGeom>
        </p:spPr>
        <p:txBody>
          <a:bodyPr wrap="square">
            <a:spAutoFit/>
          </a:bodyPr>
          <a:lstStyle/>
          <a:p>
            <a:pPr algn="just"/>
            <a:r>
              <a:rPr lang="es-CR" b="1" u="sng" dirty="0" smtClean="0">
                <a:solidFill>
                  <a:schemeClr val="accent1">
                    <a:lumMod val="75000"/>
                  </a:schemeClr>
                </a:solidFill>
                <a:latin typeface="Arial" panose="020B0604020202020204" pitchFamily="34" charset="0"/>
                <a:cs typeface="Arial" panose="020B0604020202020204" pitchFamily="34" charset="0"/>
              </a:rPr>
              <a:t>3. Auditoría </a:t>
            </a:r>
            <a:r>
              <a:rPr lang="es-CR" b="1" u="sng" dirty="0">
                <a:solidFill>
                  <a:schemeClr val="accent1">
                    <a:lumMod val="75000"/>
                  </a:schemeClr>
                </a:solidFill>
                <a:latin typeface="Arial" panose="020B0604020202020204" pitchFamily="34" charset="0"/>
                <a:cs typeface="Arial" panose="020B0604020202020204" pitchFamily="34" charset="0"/>
              </a:rPr>
              <a:t>Interna, Seguimiento a informes CGR, Ministerio de Hacienda, Despacho de la </a:t>
            </a:r>
            <a:r>
              <a:rPr lang="es-CR" b="1" u="sng" dirty="0" smtClean="0">
                <a:solidFill>
                  <a:schemeClr val="accent1">
                    <a:lumMod val="75000"/>
                  </a:schemeClr>
                </a:solidFill>
                <a:latin typeface="Arial" panose="020B0604020202020204" pitchFamily="34" charset="0"/>
                <a:cs typeface="Arial" panose="020B0604020202020204" pitchFamily="34" charset="0"/>
              </a:rPr>
              <a:t>Ministra </a:t>
            </a:r>
            <a:r>
              <a:rPr lang="es-CR" b="1" u="sng" dirty="0">
                <a:solidFill>
                  <a:schemeClr val="accent1">
                    <a:lumMod val="75000"/>
                  </a:schemeClr>
                </a:solidFill>
                <a:latin typeface="Arial" panose="020B0604020202020204" pitchFamily="34" charset="0"/>
                <a:cs typeface="Arial" panose="020B0604020202020204" pitchFamily="34" charset="0"/>
              </a:rPr>
              <a:t>y Viceministerio A</a:t>
            </a:r>
            <a:r>
              <a:rPr lang="es-CR" b="1" u="sng" dirty="0" smtClean="0">
                <a:solidFill>
                  <a:schemeClr val="accent1">
                    <a:lumMod val="75000"/>
                  </a:schemeClr>
                </a:solidFill>
                <a:latin typeface="Arial" panose="020B0604020202020204" pitchFamily="34" charset="0"/>
                <a:cs typeface="Arial" panose="020B0604020202020204" pitchFamily="34" charset="0"/>
              </a:rPr>
              <a:t>dministrativo, Informes de Gestión, </a:t>
            </a:r>
            <a:r>
              <a:rPr lang="es-CR" b="1" u="sng" dirty="0">
                <a:solidFill>
                  <a:schemeClr val="accent1">
                    <a:lumMod val="75000"/>
                  </a:schemeClr>
                </a:solidFill>
                <a:latin typeface="Arial" panose="020B0604020202020204" pitchFamily="34" charset="0"/>
                <a:cs typeface="Arial" panose="020B0604020202020204" pitchFamily="34" charset="0"/>
              </a:rPr>
              <a:t>Proceso Plan Operativo </a:t>
            </a:r>
            <a:r>
              <a:rPr lang="es-CR" b="1" u="sng" dirty="0" smtClean="0">
                <a:solidFill>
                  <a:schemeClr val="accent1">
                    <a:lumMod val="75000"/>
                  </a:schemeClr>
                </a:solidFill>
                <a:latin typeface="Arial" panose="020B0604020202020204" pitchFamily="34" charset="0"/>
                <a:cs typeface="Arial" panose="020B0604020202020204" pitchFamily="34" charset="0"/>
              </a:rPr>
              <a:t>Anual 2020, Proceso de Inducción y Proceso de reorganización de la DRH . </a:t>
            </a:r>
            <a:endParaRPr lang="es-CR" b="1" u="sng" dirty="0">
              <a:solidFill>
                <a:schemeClr val="accent1">
                  <a:lumMod val="75000"/>
                </a:schemeClr>
              </a:solidFill>
              <a:latin typeface="Arial" panose="020B0604020202020204" pitchFamily="34" charset="0"/>
              <a:cs typeface="Arial" panose="020B0604020202020204" pitchFamily="34" charset="0"/>
            </a:endParaRPr>
          </a:p>
        </p:txBody>
      </p:sp>
      <p:pic>
        <p:nvPicPr>
          <p:cNvPr id="2050" name="Picture 2" descr="Auditoría Financiera – RE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3598384"/>
            <a:ext cx="32004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83761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9" name="Rectángulo 8"/>
          <p:cNvSpPr/>
          <p:nvPr/>
        </p:nvSpPr>
        <p:spPr>
          <a:xfrm>
            <a:off x="1807483" y="598913"/>
            <a:ext cx="6498317" cy="369332"/>
          </a:xfrm>
          <a:prstGeom prst="rect">
            <a:avLst/>
          </a:prstGeom>
        </p:spPr>
        <p:txBody>
          <a:bodyPr wrap="none">
            <a:spAutoFit/>
          </a:bodyPr>
          <a:lstStyle/>
          <a:p>
            <a:r>
              <a:rPr lang="es-CR" b="1" u="sng" dirty="0" smtClean="0">
                <a:solidFill>
                  <a:srgbClr val="04617B"/>
                </a:solidFill>
                <a:latin typeface="Arial" panose="020B0604020202020204" pitchFamily="34" charset="0"/>
              </a:rPr>
              <a:t>Gestiones e</a:t>
            </a:r>
            <a:r>
              <a:rPr lang="es-CR" b="1" u="sng" dirty="0">
                <a:solidFill>
                  <a:srgbClr val="04617B"/>
                </a:solidFill>
                <a:latin typeface="Arial" panose="020B0604020202020204" pitchFamily="34" charset="0"/>
              </a:rPr>
              <a:t>fectua</a:t>
            </a:r>
            <a:r>
              <a:rPr lang="es-CR" b="1" u="sng" dirty="0" smtClean="0">
                <a:solidFill>
                  <a:srgbClr val="04617B"/>
                </a:solidFill>
                <a:latin typeface="Arial" panose="020B0604020202020204" pitchFamily="34" charset="0"/>
              </a:rPr>
              <a:t>das con el proceso de Auditoria Interna</a:t>
            </a:r>
            <a:endParaRPr lang="es-CR" dirty="0"/>
          </a:p>
        </p:txBody>
      </p:sp>
      <p:sp>
        <p:nvSpPr>
          <p:cNvPr id="8" name="Rectángulo 7"/>
          <p:cNvSpPr/>
          <p:nvPr/>
        </p:nvSpPr>
        <p:spPr>
          <a:xfrm>
            <a:off x="208488" y="1079726"/>
            <a:ext cx="8478312" cy="1292662"/>
          </a:xfrm>
          <a:prstGeom prst="rect">
            <a:avLst/>
          </a:prstGeom>
        </p:spPr>
        <p:txBody>
          <a:bodyPr wrap="square">
            <a:spAutoFit/>
          </a:bodyPr>
          <a:lstStyle/>
          <a:p>
            <a:pPr algn="ctr"/>
            <a:r>
              <a:rPr lang="es-ES" b="1" dirty="0" smtClean="0">
                <a:latin typeface="Arial" panose="020B0604020202020204" pitchFamily="34" charset="0"/>
                <a:cs typeface="Arial" panose="020B0604020202020204" pitchFamily="34" charset="0"/>
              </a:rPr>
              <a:t>Objetivo y resultados</a:t>
            </a:r>
          </a:p>
          <a:p>
            <a:pPr algn="ctr"/>
            <a:endParaRPr lang="es-ES" sz="1500" b="1" dirty="0">
              <a:latin typeface="Arial" panose="020B0604020202020204" pitchFamily="34" charset="0"/>
              <a:cs typeface="Arial" panose="020B0604020202020204" pitchFamily="34" charset="0"/>
            </a:endParaRPr>
          </a:p>
          <a:p>
            <a:pPr algn="just"/>
            <a:r>
              <a:rPr lang="es-CR" sz="1500" dirty="0" smtClean="0">
                <a:latin typeface="Arial" panose="020B0604020202020204" pitchFamily="34" charset="0"/>
                <a:cs typeface="Arial" panose="020B0604020202020204" pitchFamily="34" charset="0"/>
              </a:rPr>
              <a:t>Velar </a:t>
            </a:r>
            <a:r>
              <a:rPr lang="es-CR" sz="1500" dirty="0">
                <a:latin typeface="Arial" panose="020B0604020202020204" pitchFamily="34" charset="0"/>
                <a:cs typeface="Arial" panose="020B0604020202020204" pitchFamily="34" charset="0"/>
              </a:rPr>
              <a:t>por el cumplimiento del proceso de </a:t>
            </a:r>
            <a:r>
              <a:rPr lang="es-CR" sz="1500" dirty="0" smtClean="0">
                <a:latin typeface="Arial" panose="020B0604020202020204" pitchFamily="34" charset="0"/>
                <a:cs typeface="Arial" panose="020B0604020202020204" pitchFamily="34" charset="0"/>
              </a:rPr>
              <a:t>atención </a:t>
            </a:r>
            <a:r>
              <a:rPr lang="es-CR" sz="1500" dirty="0">
                <a:latin typeface="Arial" panose="020B0604020202020204" pitchFamily="34" charset="0"/>
                <a:cs typeface="Arial" panose="020B0604020202020204" pitchFamily="34" charset="0"/>
              </a:rPr>
              <a:t>a r</a:t>
            </a:r>
            <a:r>
              <a:rPr lang="es-CR" sz="1500" dirty="0" smtClean="0">
                <a:latin typeface="Arial" panose="020B0604020202020204" pitchFamily="34" charset="0"/>
                <a:cs typeface="Arial" panose="020B0604020202020204" pitchFamily="34" charset="0"/>
              </a:rPr>
              <a:t>equerimientos internos </a:t>
            </a:r>
            <a:r>
              <a:rPr lang="es-CR" sz="1500" dirty="0">
                <a:latin typeface="Arial" panose="020B0604020202020204" pitchFamily="34" charset="0"/>
                <a:cs typeface="Arial" panose="020B0604020202020204" pitchFamily="34" charset="0"/>
              </a:rPr>
              <a:t>y </a:t>
            </a:r>
            <a:r>
              <a:rPr lang="es-CR" sz="1500" dirty="0" smtClean="0">
                <a:latin typeface="Arial" panose="020B0604020202020204" pitchFamily="34" charset="0"/>
                <a:cs typeface="Arial" panose="020B0604020202020204" pitchFamily="34" charset="0"/>
              </a:rPr>
              <a:t>externos </a:t>
            </a:r>
            <a:r>
              <a:rPr lang="es-CR" sz="1500" dirty="0">
                <a:latin typeface="Arial" panose="020B0604020202020204" pitchFamily="34" charset="0"/>
                <a:cs typeface="Arial" panose="020B0604020202020204" pitchFamily="34" charset="0"/>
              </a:rPr>
              <a:t>y asegurarse de brindar respuesta a los </a:t>
            </a:r>
            <a:r>
              <a:rPr lang="es-CR" sz="1500" dirty="0" smtClean="0">
                <a:latin typeface="Arial" panose="020B0604020202020204" pitchFamily="34" charset="0"/>
                <a:cs typeface="Arial" panose="020B0604020202020204" pitchFamily="34" charset="0"/>
              </a:rPr>
              <a:t>requerimientos de la </a:t>
            </a:r>
            <a:r>
              <a:rPr lang="es-CR" sz="1500" dirty="0">
                <a:latin typeface="Arial" panose="020B0604020202020204" pitchFamily="34" charset="0"/>
                <a:cs typeface="Arial" panose="020B0604020202020204" pitchFamily="34" charset="0"/>
              </a:rPr>
              <a:t>Auditoría Interna del MEP y otros órganos de control de la Administración Pública</a:t>
            </a:r>
            <a:r>
              <a:rPr lang="es-CR" sz="1500" dirty="0" smtClean="0">
                <a:latin typeface="Arial" panose="020B0604020202020204" pitchFamily="34" charset="0"/>
                <a:cs typeface="Arial" panose="020B0604020202020204" pitchFamily="34" charset="0"/>
              </a:rPr>
              <a:t>.</a:t>
            </a:r>
            <a:endParaRPr lang="es-CR" sz="1500" dirty="0">
              <a:latin typeface="Arial" panose="020B0604020202020204" pitchFamily="34" charset="0"/>
              <a:cs typeface="Arial" panose="020B0604020202020204" pitchFamily="34" charset="0"/>
            </a:endParaRPr>
          </a:p>
        </p:txBody>
      </p:sp>
      <p:sp>
        <p:nvSpPr>
          <p:cNvPr id="10" name="Rectángulo 9"/>
          <p:cNvSpPr/>
          <p:nvPr/>
        </p:nvSpPr>
        <p:spPr>
          <a:xfrm>
            <a:off x="208488" y="2465826"/>
            <a:ext cx="4795560" cy="1477328"/>
          </a:xfrm>
          <a:prstGeom prst="rect">
            <a:avLst/>
          </a:prstGeom>
        </p:spPr>
        <p:txBody>
          <a:bodyPr wrap="square">
            <a:spAutoFit/>
          </a:bodyPr>
          <a:lstStyle/>
          <a:p>
            <a:pPr algn="just"/>
            <a:r>
              <a:rPr lang="es-CR" sz="1500" dirty="0">
                <a:latin typeface="Arial" panose="020B0604020202020204" pitchFamily="34" charset="0"/>
                <a:cs typeface="Arial" panose="020B0604020202020204" pitchFamily="34" charset="0"/>
              </a:rPr>
              <a:t>Se tramitaron en el 2020, cerca de 60 solicitudes de la Auditoria Interna y del despacho del Viceministerio Administrativo, sin contabilizar las consultas efectuadas mediante </a:t>
            </a:r>
            <a:r>
              <a:rPr lang="es-CR" sz="1500" dirty="0" smtClean="0">
                <a:latin typeface="Arial" panose="020B0604020202020204" pitchFamily="34" charset="0"/>
                <a:cs typeface="Arial" panose="020B0604020202020204" pitchFamily="34" charset="0"/>
              </a:rPr>
              <a:t>Teams </a:t>
            </a:r>
            <a:r>
              <a:rPr lang="es-CR" sz="1500" dirty="0">
                <a:latin typeface="Arial" panose="020B0604020202020204" pitchFamily="34" charset="0"/>
                <a:cs typeface="Arial" panose="020B0604020202020204" pitchFamily="34" charset="0"/>
              </a:rPr>
              <a:t>y correo electrónico, se cerraron 8 informes  y 1 quedo con cumplimiento </a:t>
            </a:r>
            <a:r>
              <a:rPr lang="es-CR" sz="1500" dirty="0" smtClean="0">
                <a:latin typeface="Arial" panose="020B0604020202020204" pitchFamily="34" charset="0"/>
                <a:cs typeface="Arial" panose="020B0604020202020204" pitchFamily="34" charset="0"/>
              </a:rPr>
              <a:t>parcial</a:t>
            </a:r>
            <a:r>
              <a:rPr lang="es-CR" sz="1500" dirty="0" smtClean="0">
                <a:latin typeface="Arial" panose="020B0604020202020204" pitchFamily="34" charset="0"/>
                <a:ea typeface="Calibri" panose="020F0502020204030204" pitchFamily="34" charset="0"/>
                <a:cs typeface="Times New Roman" panose="02020603050405020304" pitchFamily="18" charset="0"/>
              </a:rPr>
              <a:t>. </a:t>
            </a:r>
            <a:endParaRPr lang="es-C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2"/>
          <p:cNvSpPr>
            <a:spLocks noChangeArrowheads="1"/>
          </p:cNvSpPr>
          <p:nvPr/>
        </p:nvSpPr>
        <p:spPr bwMode="auto">
          <a:xfrm>
            <a:off x="1026319" y="3943154"/>
            <a:ext cx="30598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R" altLang="es-CR"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Detalle por dependencia</a:t>
            </a:r>
            <a:endParaRPr kumimoji="0" lang="es-CR" altLang="es-CR"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R" altLang="es-CR" sz="20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3"/>
          <p:cNvSpPr>
            <a:spLocks noChangeArrowheads="1"/>
          </p:cNvSpPr>
          <p:nvPr/>
        </p:nvSpPr>
        <p:spPr bwMode="auto">
          <a:xfrm>
            <a:off x="5950496" y="5956150"/>
            <a:ext cx="190770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 Base de datos </a:t>
            </a:r>
            <a:endParaRPr kumimoji="0" lang="es-CR" altLang="es-C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4" name="Gráfico 13"/>
          <p:cNvGraphicFramePr/>
          <p:nvPr>
            <p:extLst>
              <p:ext uri="{D42A27DB-BD31-4B8C-83A1-F6EECF244321}">
                <p14:modId xmlns:p14="http://schemas.microsoft.com/office/powerpoint/2010/main" val="4223117671"/>
              </p:ext>
            </p:extLst>
          </p:nvPr>
        </p:nvGraphicFramePr>
        <p:xfrm>
          <a:off x="1094100" y="4329321"/>
          <a:ext cx="3024336" cy="22990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Gráfico 11"/>
          <p:cNvGraphicFramePr/>
          <p:nvPr>
            <p:extLst>
              <p:ext uri="{D42A27DB-BD31-4B8C-83A1-F6EECF244321}">
                <p14:modId xmlns:p14="http://schemas.microsoft.com/office/powerpoint/2010/main" val="2971310871"/>
              </p:ext>
            </p:extLst>
          </p:nvPr>
        </p:nvGraphicFramePr>
        <p:xfrm>
          <a:off x="5226805" y="2843732"/>
          <a:ext cx="3180853" cy="2641074"/>
        </p:xfrm>
        <a:graphic>
          <a:graphicData uri="http://schemas.openxmlformats.org/drawingml/2006/chart">
            <c:chart xmlns:c="http://schemas.openxmlformats.org/drawingml/2006/chart" xmlns:r="http://schemas.openxmlformats.org/officeDocument/2006/relationships" r:id="rId5"/>
          </a:graphicData>
        </a:graphic>
      </p:graphicFrame>
      <p:sp>
        <p:nvSpPr>
          <p:cNvPr id="15" name="CuadroTexto 14"/>
          <p:cNvSpPr txBox="1"/>
          <p:nvPr/>
        </p:nvSpPr>
        <p:spPr>
          <a:xfrm>
            <a:off x="6084168" y="2531160"/>
            <a:ext cx="2070503" cy="276999"/>
          </a:xfrm>
          <a:prstGeom prst="rect">
            <a:avLst/>
          </a:prstGeom>
          <a:noFill/>
        </p:spPr>
        <p:txBody>
          <a:bodyPr wrap="none" rtlCol="0">
            <a:spAutoFit/>
          </a:bodyPr>
          <a:lstStyle/>
          <a:p>
            <a:pPr algn="ctr"/>
            <a:r>
              <a:rPr lang="es-CR" sz="1200" dirty="0" smtClean="0">
                <a:latin typeface="Arial" panose="020B0604020202020204" pitchFamily="34" charset="0"/>
                <a:cs typeface="Arial" panose="020B0604020202020204" pitchFamily="34" charset="0"/>
              </a:rPr>
              <a:t>Tipo de documento recibido</a:t>
            </a:r>
            <a:endParaRPr lang="es-C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77957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19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1679461" y="702548"/>
            <a:ext cx="6995120" cy="646331"/>
          </a:xfrm>
          <a:prstGeom prst="rect">
            <a:avLst/>
          </a:prstGeom>
        </p:spPr>
        <p:txBody>
          <a:bodyPr wrap="square">
            <a:spAutoFit/>
          </a:bodyPr>
          <a:lstStyle/>
          <a:p>
            <a:pPr algn="ctr"/>
            <a:r>
              <a:rPr lang="es-CR" b="1" u="sng" dirty="0">
                <a:solidFill>
                  <a:srgbClr val="04617B"/>
                </a:solidFill>
                <a:latin typeface="Arial" panose="020B0604020202020204" pitchFamily="34" charset="0"/>
              </a:rPr>
              <a:t>Informes de la Auditoria Interna a los que se les brindó seguimiento mediante oficio </a:t>
            </a:r>
          </a:p>
        </p:txBody>
      </p:sp>
      <p:graphicFrame>
        <p:nvGraphicFramePr>
          <p:cNvPr id="9" name="Tabla 8"/>
          <p:cNvGraphicFramePr>
            <a:graphicFrameLocks noGrp="1"/>
          </p:cNvGraphicFramePr>
          <p:nvPr>
            <p:extLst>
              <p:ext uri="{D42A27DB-BD31-4B8C-83A1-F6EECF244321}">
                <p14:modId xmlns:p14="http://schemas.microsoft.com/office/powerpoint/2010/main" val="3503459051"/>
              </p:ext>
            </p:extLst>
          </p:nvPr>
        </p:nvGraphicFramePr>
        <p:xfrm>
          <a:off x="683568" y="1626472"/>
          <a:ext cx="8161520" cy="4450052"/>
        </p:xfrm>
        <a:graphic>
          <a:graphicData uri="http://schemas.openxmlformats.org/drawingml/2006/table">
            <a:tbl>
              <a:tblPr>
                <a:tableStyleId>{284E427A-3D55-4303-BF80-6455036E1DE7}</a:tableStyleId>
              </a:tblPr>
              <a:tblGrid>
                <a:gridCol w="2913488"/>
                <a:gridCol w="3039737"/>
                <a:gridCol w="2208295"/>
              </a:tblGrid>
              <a:tr h="277476">
                <a:tc>
                  <a:txBody>
                    <a:bodyPr/>
                    <a:lstStyle/>
                    <a:p>
                      <a:pPr algn="just" fontAlgn="b"/>
                      <a:r>
                        <a:rPr lang="es-CR" sz="800" u="none" strike="noStrike" dirty="0">
                          <a:effectLst/>
                          <a:latin typeface="Arial" panose="020B0604020202020204" pitchFamily="34" charset="0"/>
                          <a:cs typeface="Arial" panose="020B0604020202020204" pitchFamily="34" charset="0"/>
                        </a:rPr>
                        <a:t> Informe N° 97-16</a:t>
                      </a:r>
                      <a:br>
                        <a:rPr lang="es-CR" sz="800" u="none" strike="noStrike" dirty="0">
                          <a:effectLst/>
                          <a:latin typeface="Arial" panose="020B0604020202020204" pitchFamily="34" charset="0"/>
                          <a:cs typeface="Arial" panose="020B0604020202020204" pitchFamily="34" charset="0"/>
                        </a:rPr>
                      </a:br>
                      <a:r>
                        <a:rPr lang="es-CR" sz="800" u="none" strike="noStrike" dirty="0" smtClean="0">
                          <a:effectLst/>
                          <a:latin typeface="Arial" panose="020B0604020202020204" pitchFamily="34" charset="0"/>
                          <a:cs typeface="Arial" panose="020B0604020202020204" pitchFamily="34" charset="0"/>
                        </a:rPr>
                        <a:t>Dirección </a:t>
                      </a:r>
                      <a:r>
                        <a:rPr lang="es-CR" sz="800" u="none" strike="noStrike" dirty="0">
                          <a:effectLst/>
                          <a:latin typeface="Arial" panose="020B0604020202020204" pitchFamily="34" charset="0"/>
                          <a:cs typeface="Arial" panose="020B0604020202020204" pitchFamily="34" charset="0"/>
                        </a:rPr>
                        <a:t>Regional de Educación de Cartago</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dirty="0">
                          <a:effectLst/>
                          <a:latin typeface="Arial" panose="020B0604020202020204" pitchFamily="34" charset="0"/>
                          <a:cs typeface="Arial" panose="020B0604020202020204" pitchFamily="34" charset="0"/>
                        </a:rPr>
                        <a:t>Informe 32-11 denominado “Control de Pagos</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18-17 Desconcentración de la Plataforma</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algn="just" fontAlgn="b"/>
                      <a:r>
                        <a:rPr lang="es-CR" sz="800" u="none" strike="noStrike" dirty="0">
                          <a:effectLst/>
                          <a:latin typeface="Arial" panose="020B0604020202020204" pitchFamily="34" charset="0"/>
                          <a:cs typeface="Arial" panose="020B0604020202020204" pitchFamily="34" charset="0"/>
                        </a:rPr>
                        <a:t>Cierre del proceso de seguimiento del Informe N° 84-18</a:t>
                      </a:r>
                      <a:br>
                        <a:rPr lang="es-CR" sz="800" u="none" strike="noStrike" dirty="0">
                          <a:effectLst/>
                          <a:latin typeface="Arial" panose="020B0604020202020204" pitchFamily="34" charset="0"/>
                          <a:cs typeface="Arial" panose="020B0604020202020204" pitchFamily="34" charset="0"/>
                        </a:rPr>
                      </a:br>
                      <a:r>
                        <a:rPr lang="es-CR" sz="800" u="none" strike="noStrike" dirty="0">
                          <a:effectLst/>
                          <a:latin typeface="Arial" panose="020B0604020202020204" pitchFamily="34" charset="0"/>
                          <a:cs typeface="Arial" panose="020B0604020202020204" pitchFamily="34" charset="0"/>
                        </a:rPr>
                        <a:t>Prestaciones Legales</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33-2020 “Remuneraciones que no corresponden”.</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N° 48-18 Control de Asistencia Departamento Promoción del Recurso Humano,</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algn="just" fontAlgn="b"/>
                      <a:r>
                        <a:rPr lang="es-CR" sz="800" u="none" strike="noStrike">
                          <a:effectLst/>
                          <a:latin typeface="Arial" panose="020B0604020202020204" pitchFamily="34" charset="0"/>
                          <a:cs typeface="Arial" panose="020B0604020202020204" pitchFamily="34" charset="0"/>
                        </a:rPr>
                        <a:t>Comunicación de cumplimiento parcial de recomendaciones del Informe N° 73-17 Seguimiento al Informe 28-15 Gestión Documental </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73-17 Gestión Documental en la Dirección de Recursos Humanos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N° 70-19 Informes de Fin de Gestión,</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27255">
                <a:tc>
                  <a:txBody>
                    <a:bodyPr/>
                    <a:lstStyle/>
                    <a:p>
                      <a:pPr algn="just" fontAlgn="b"/>
                      <a:r>
                        <a:rPr lang="es-CR" sz="800" u="none" strike="noStrike" dirty="0">
                          <a:effectLst/>
                          <a:latin typeface="Arial" panose="020B0604020202020204" pitchFamily="34" charset="0"/>
                          <a:cs typeface="Arial" panose="020B0604020202020204" pitchFamily="34" charset="0"/>
                        </a:rPr>
                        <a:t>Comunicación del cumplimiento </a:t>
                      </a:r>
                      <a:r>
                        <a:rPr lang="es-CR" sz="800" u="none" strike="noStrike" dirty="0" smtClean="0">
                          <a:effectLst/>
                          <a:latin typeface="Arial" panose="020B0604020202020204" pitchFamily="34" charset="0"/>
                          <a:cs typeface="Arial" panose="020B0604020202020204" pitchFamily="34" charset="0"/>
                        </a:rPr>
                        <a:t>parcial</a:t>
                      </a:r>
                      <a:r>
                        <a:rPr lang="es-CR" sz="800" u="none" strike="noStrike" dirty="0">
                          <a:effectLst/>
                          <a:latin typeface="Arial" panose="020B0604020202020204" pitchFamily="34" charset="0"/>
                          <a:cs typeface="Arial" panose="020B0604020202020204" pitchFamily="34" charset="0"/>
                        </a:rPr>
                        <a:t/>
                      </a:r>
                      <a:br>
                        <a:rPr lang="es-CR" sz="800" u="none" strike="noStrike" dirty="0">
                          <a:effectLst/>
                          <a:latin typeface="Arial" panose="020B0604020202020204" pitchFamily="34" charset="0"/>
                          <a:cs typeface="Arial" panose="020B0604020202020204" pitchFamily="34" charset="0"/>
                        </a:rPr>
                      </a:br>
                      <a:r>
                        <a:rPr lang="es-CR" sz="800" u="none" strike="noStrike" dirty="0">
                          <a:effectLst/>
                          <a:latin typeface="Arial" panose="020B0604020202020204" pitchFamily="34" charset="0"/>
                          <a:cs typeface="Arial" panose="020B0604020202020204" pitchFamily="34" charset="0"/>
                        </a:rPr>
                        <a:t>del Informe N° 07-18 Denuncia DDC-IDP-FUNDEPREDI</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44-18  “Control de Asistencia Departamento Remuneraciones de Recursos Humanos”</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dirty="0">
                          <a:effectLst/>
                          <a:latin typeface="Arial" panose="020B0604020202020204" pitchFamily="34" charset="0"/>
                          <a:cs typeface="Arial" panose="020B0604020202020204" pitchFamily="34" charset="0"/>
                        </a:rPr>
                        <a:t>Informe N° 79-11 Incorporación al Colegio Profesional</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algn="just" fontAlgn="b"/>
                      <a:r>
                        <a:rPr lang="es-CR" sz="800" u="none" strike="noStrike">
                          <a:effectLst/>
                          <a:latin typeface="Arial" panose="020B0604020202020204" pitchFamily="34" charset="0"/>
                          <a:cs typeface="Arial" panose="020B0604020202020204" pitchFamily="34" charset="0"/>
                        </a:rPr>
                        <a:t>Cumplimiento de la recomendación 4.6 del informe AI-44-16, denominado</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49-18 “Control de Asistencia Departamento de Asignación del Recurso Humano”</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N° 27-15 / Ampliación DE-35865 / Informe</a:t>
                      </a:r>
                      <a:r>
                        <a:rPr lang="es-CR" sz="800" u="none" strike="noStrike" baseline="0" dirty="0" smtClean="0">
                          <a:effectLst/>
                          <a:latin typeface="Arial" panose="020B0604020202020204" pitchFamily="34" charset="0"/>
                          <a:cs typeface="Arial" panose="020B0604020202020204" pitchFamily="34" charset="0"/>
                        </a:rPr>
                        <a:t> 52-19 Carrera Profesional </a:t>
                      </a:r>
                      <a:endParaRPr lang="es-CR" sz="800" u="none" strike="noStrike" dirty="0" smtClean="0">
                        <a:effectLst/>
                        <a:latin typeface="Arial" panose="020B0604020202020204" pitchFamily="34" charset="0"/>
                        <a:cs typeface="Arial" panose="020B0604020202020204" pitchFamily="34" charset="0"/>
                      </a:endParaRP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algn="just" fontAlgn="b"/>
                      <a:r>
                        <a:rPr lang="es-CR" sz="800" u="none" strike="noStrike">
                          <a:effectLst/>
                          <a:latin typeface="Arial" panose="020B0604020202020204" pitchFamily="34" charset="0"/>
                          <a:cs typeface="Arial" panose="020B0604020202020204" pitchFamily="34" charset="0"/>
                        </a:rPr>
                        <a:t>Denuncia por supuestas irregularidades de nombramientos en el Liceo Nocturno José Martí, Puntarenas.</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49-19 Administración de Bienes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Módulo de Unidades de Recursos Humanos y Auditoría Interna de Declaraciones Juradas</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496157">
                <a:tc>
                  <a:txBody>
                    <a:bodyPr/>
                    <a:lstStyle/>
                    <a:p>
                      <a:pPr algn="just" fontAlgn="b"/>
                      <a:r>
                        <a:rPr lang="es-CR" sz="800" u="none" strike="noStrike">
                          <a:effectLst/>
                          <a:latin typeface="Arial" panose="020B0604020202020204" pitchFamily="34" charset="0"/>
                          <a:cs typeface="Arial" panose="020B0604020202020204" pitchFamily="34" charset="0"/>
                        </a:rPr>
                        <a:t>Denuncia referente al oficio STAP-2473-2019, con respecto al Comunicado Acuerdo No.12577 tomado por la Autoridad Presupuestaria en la Sesión Ordinaria No. 12-2019</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51-2020 Escuelas Municipales de Música</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Proceso de preparación del Plan Anual de Trabajo 2021.</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38679">
                <a:tc>
                  <a:txBody>
                    <a:bodyPr/>
                    <a:lstStyle/>
                    <a:p>
                      <a:pPr algn="just" fontAlgn="b"/>
                      <a:r>
                        <a:rPr lang="es-CR" sz="800" u="none" strike="noStrike">
                          <a:effectLst/>
                          <a:latin typeface="Arial" panose="020B0604020202020204" pitchFamily="34" charset="0"/>
                          <a:cs typeface="Arial" panose="020B0604020202020204" pitchFamily="34" charset="0"/>
                        </a:rPr>
                        <a:t>Encuesta de sercivios AI /  estudio 010-2020</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61-19“Escuela Las Letras”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Protocolo de inicio del estudio Pago de Anualidades </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38679">
                <a:tc>
                  <a:txBody>
                    <a:bodyPr/>
                    <a:lstStyle/>
                    <a:p>
                      <a:pPr algn="just" fontAlgn="b"/>
                      <a:r>
                        <a:rPr lang="es-CR" sz="800" u="none" strike="noStrike">
                          <a:effectLst/>
                          <a:latin typeface="Arial" panose="020B0604020202020204" pitchFamily="34" charset="0"/>
                          <a:cs typeface="Arial" panose="020B0604020202020204" pitchFamily="34" charset="0"/>
                        </a:rPr>
                        <a:t>Estudio de nombramiento en propiedad</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70-15 denominado Licencias y Reubicados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Relación de hechos 68-19 ( resoluciones N° MEP-2321-2019 y N° ORG-01-2019, </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18-17  uso obligatorio de la herramienta de registro SIGA </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de a DIG en relación con el informes de CINDEA </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Suspención del estudio 032-2019 </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algn="just" fontAlgn="b"/>
                      <a:r>
                        <a:rPr lang="es-CR" sz="800" u="none" strike="noStrike" dirty="0">
                          <a:effectLst/>
                          <a:latin typeface="Arial" panose="020B0604020202020204" pitchFamily="34" charset="0"/>
                          <a:cs typeface="Arial" panose="020B0604020202020204" pitchFamily="34" charset="0"/>
                        </a:rPr>
                        <a:t>Informe 01-17 denominado “Secciones Nocturnas en CTP”</a:t>
                      </a:r>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N° 36-18 Dirección de Gestión y Desarrollo Regional</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23-2020 / Tiempo extraordinario de la Dirección Regional de Cartago;</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38679">
                <a:tc>
                  <a:txBody>
                    <a:bodyPr/>
                    <a:lstStyle/>
                    <a:p>
                      <a:pPr algn="just" fontAlgn="b"/>
                      <a:r>
                        <a:rPr lang="es-CR" sz="800" u="none" strike="noStrike">
                          <a:effectLst/>
                          <a:latin typeface="Arial" panose="020B0604020202020204" pitchFamily="34" charset="0"/>
                          <a:cs typeface="Arial" panose="020B0604020202020204" pitchFamily="34" charset="0"/>
                        </a:rPr>
                        <a:t>Informe 101-17  “Control de Asistencia Dirección de Gestión y Evaluación de la Calidad”.</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N° 40-10 Educación Primaria, </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es-CR" sz="800" u="none" strike="noStrike">
                          <a:effectLst/>
                          <a:latin typeface="Arial" panose="020B0604020202020204" pitchFamily="34" charset="0"/>
                          <a:cs typeface="Arial" panose="020B0604020202020204" pitchFamily="34" charset="0"/>
                        </a:rPr>
                        <a:t>Informe 28-18 “Acreditaciones que no Corresponde”,</a:t>
                      </a:r>
                      <a:endParaRPr lang="es-CR" sz="8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58020">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20-2020 Grupo Profesionales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10-19 seguimiento al Informe 32-11 “Control de Pagos”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s-CR" sz="800" u="none" strike="noStrike" dirty="0" smtClean="0">
                          <a:effectLst/>
                          <a:latin typeface="Arial" panose="020B0604020202020204" pitchFamily="34" charset="0"/>
                          <a:cs typeface="Arial" panose="020B0604020202020204" pitchFamily="34" charset="0"/>
                        </a:rPr>
                        <a:t>Informe 15-15 Declaraciones Juradas</a:t>
                      </a:r>
                    </a:p>
                    <a:p>
                      <a:pPr algn="just" fontAlgn="b"/>
                      <a:endParaRPr lang="es-CR"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14" name="CuadroTexto 13"/>
          <p:cNvSpPr txBox="1"/>
          <p:nvPr/>
        </p:nvSpPr>
        <p:spPr>
          <a:xfrm>
            <a:off x="272276" y="6277302"/>
            <a:ext cx="5939446" cy="261610"/>
          </a:xfrm>
          <a:prstGeom prst="rect">
            <a:avLst/>
          </a:prstGeom>
          <a:noFill/>
        </p:spPr>
        <p:txBody>
          <a:bodyPr wrap="none" rtlCol="0">
            <a:spAutoFit/>
          </a:bodyPr>
          <a:lstStyle/>
          <a:p>
            <a:r>
              <a:rPr lang="es-CR" sz="1100" dirty="0" smtClean="0">
                <a:latin typeface="Arial" panose="020B0604020202020204" pitchFamily="34" charset="0"/>
                <a:cs typeface="Arial" panose="020B0604020202020204" pitchFamily="34" charset="0"/>
              </a:rPr>
              <a:t>Nota: De los informes aquí señalados, se les brindó seguimiento más de una vez en el año. </a:t>
            </a:r>
            <a:endParaRPr lang="es-C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04291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994856"/>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2200" b="1" u="sng" dirty="0" smtClean="0">
                <a:latin typeface="Arial" panose="020B0604020202020204" pitchFamily="34" charset="0"/>
                <a:cs typeface="Arial" panose="020B0604020202020204" pitchFamily="34" charset="0"/>
              </a:rPr>
              <a:t>Labor sustantiva:</a:t>
            </a:r>
            <a:endParaRPr lang="es-ES" sz="22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Rectángulo 4"/>
          <p:cNvSpPr/>
          <p:nvPr/>
        </p:nvSpPr>
        <p:spPr>
          <a:xfrm>
            <a:off x="1331640" y="2652427"/>
            <a:ext cx="6593160" cy="1523494"/>
          </a:xfrm>
          <a:prstGeom prst="rect">
            <a:avLst/>
          </a:prstGeom>
        </p:spPr>
        <p:txBody>
          <a:bodyPr wrap="square">
            <a:spAutoFit/>
          </a:bodyPr>
          <a:lstStyle/>
          <a:p>
            <a:pPr algn="just"/>
            <a:r>
              <a:rPr lang="es-CR" sz="1500" dirty="0">
                <a:latin typeface="Arial" panose="020B0604020202020204" pitchFamily="34" charset="0"/>
                <a:cs typeface="Arial" panose="020B0604020202020204" pitchFamily="34" charset="0"/>
              </a:rPr>
              <a:t>Realizar una administración logística, donde se brinda el seguimiento a los procesos de la Dirección de Recursos Humanos. Así como, el coordinar, planificar y proponer políticas o lineamientos administrativos; promoviendo que mediante el bienestar y el desarrollo del talento humano, se alcancen los objetivos estratégicos de la Dirección, en el marco de nuestros valores</a:t>
            </a:r>
            <a:r>
              <a:rPr lang="es-CR" sz="1500" dirty="0" smtClean="0">
                <a:latin typeface="Arial" panose="020B0604020202020204" pitchFamily="34" charset="0"/>
                <a:cs typeface="Arial" panose="020B0604020202020204" pitchFamily="34" charset="0"/>
              </a:rPr>
              <a:t>.</a:t>
            </a:r>
          </a:p>
          <a:p>
            <a:pPr algn="just"/>
            <a:endParaRPr lang="es-CR"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163797"/>
            <a:ext cx="1296144" cy="873290"/>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2471357881"/>
              </p:ext>
            </p:extLst>
          </p:nvPr>
        </p:nvGraphicFramePr>
        <p:xfrm>
          <a:off x="256977" y="1283827"/>
          <a:ext cx="4667646" cy="5413555"/>
        </p:xfrm>
        <a:graphic>
          <a:graphicData uri="http://schemas.openxmlformats.org/drawingml/2006/table">
            <a:tbl>
              <a:tblPr firstRow="1" firstCol="1" bandRow="1">
                <a:tableStyleId>{5C22544A-7EE6-4342-B048-85BDC9FD1C3A}</a:tableStyleId>
              </a:tblPr>
              <a:tblGrid>
                <a:gridCol w="767042"/>
                <a:gridCol w="2088222"/>
                <a:gridCol w="1812382"/>
              </a:tblGrid>
              <a:tr h="120971">
                <a:tc>
                  <a:txBody>
                    <a:bodyPr/>
                    <a:lstStyle/>
                    <a:p>
                      <a:pPr algn="ctr">
                        <a:lnSpc>
                          <a:spcPct val="107000"/>
                        </a:lnSpc>
                        <a:spcAft>
                          <a:spcPts val="0"/>
                        </a:spcAft>
                      </a:pPr>
                      <a:r>
                        <a:rPr lang="es-CR" sz="600" dirty="0">
                          <a:effectLst/>
                        </a:rPr>
                        <a:t>N° INFORME </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ctr">
                        <a:lnSpc>
                          <a:spcPct val="107000"/>
                        </a:lnSpc>
                        <a:spcAft>
                          <a:spcPts val="0"/>
                        </a:spcAft>
                      </a:pPr>
                      <a:r>
                        <a:rPr lang="es-CR" sz="600" dirty="0">
                          <a:effectLst/>
                        </a:rPr>
                        <a:t>NOMBRE DEL  INFORME</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ctr">
                        <a:lnSpc>
                          <a:spcPct val="107000"/>
                        </a:lnSpc>
                        <a:spcAft>
                          <a:spcPts val="0"/>
                        </a:spcAft>
                      </a:pPr>
                      <a:r>
                        <a:rPr lang="es-CR" sz="600" dirty="0">
                          <a:effectLst/>
                        </a:rPr>
                        <a:t>DEPARTAMENTO - UNIDAD </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327934">
                <a:tc>
                  <a:txBody>
                    <a:bodyPr/>
                    <a:lstStyle/>
                    <a:p>
                      <a:pPr algn="just">
                        <a:lnSpc>
                          <a:spcPct val="107000"/>
                        </a:lnSpc>
                        <a:spcAft>
                          <a:spcPts val="0"/>
                        </a:spcAft>
                      </a:pPr>
                      <a:r>
                        <a:rPr lang="es-CR" sz="600">
                          <a:effectLst/>
                        </a:rPr>
                        <a:t>024-14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dirty="0">
                          <a:effectLst/>
                        </a:rPr>
                        <a:t>Incapacidades INS CCSS</a:t>
                      </a:r>
                      <a:br>
                        <a:rPr lang="es-CR" sz="600" dirty="0">
                          <a:effectLst/>
                        </a:rPr>
                      </a:br>
                      <a:r>
                        <a:rPr lang="es-CR" sz="600" dirty="0">
                          <a:effectLst/>
                        </a:rPr>
                        <a:t/>
                      </a:r>
                      <a:br>
                        <a:rPr lang="es-CR" sz="600" dirty="0">
                          <a:effectLst/>
                        </a:rPr>
                      </a:br>
                      <a:r>
                        <a:rPr lang="es-CR" sz="600" dirty="0">
                          <a:effectLst/>
                        </a:rPr>
                        <a:t>Informe N.° 35-15 Seguimiento Informe N°24-14 Incapacidades INS-CCSS,</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Remuneraciones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4960">
                <a:tc>
                  <a:txBody>
                    <a:bodyPr/>
                    <a:lstStyle/>
                    <a:p>
                      <a:pPr algn="just">
                        <a:lnSpc>
                          <a:spcPct val="107000"/>
                        </a:lnSpc>
                        <a:spcAft>
                          <a:spcPts val="0"/>
                        </a:spcAft>
                      </a:pPr>
                      <a:r>
                        <a:rPr lang="es-CR" sz="600">
                          <a:effectLst/>
                        </a:rPr>
                        <a:t>027-13</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Prestaciones Legales </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Gestión de Trámites y Servicios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027-15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Aplicación DE-35865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de la Calidad</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042-12</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Bitácoras del SIGRH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Seguimiento</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239458">
                <a:tc>
                  <a:txBody>
                    <a:bodyPr/>
                    <a:lstStyle/>
                    <a:p>
                      <a:pPr algn="just">
                        <a:lnSpc>
                          <a:spcPct val="107000"/>
                        </a:lnSpc>
                        <a:spcAft>
                          <a:spcPts val="0"/>
                        </a:spcAft>
                      </a:pPr>
                      <a:r>
                        <a:rPr lang="es-CR" sz="600">
                          <a:effectLst/>
                        </a:rPr>
                        <a:t>047-15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Departamento de Gestión Disciplinaria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Gestión Disciplinaria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058-13</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Ampliación de la Jornada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06-08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Sumas Giradas en Exceso</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 Departamento de Remuneraciones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069-15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Sistema de Vacaciones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Gestión de Trámites y Servicios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07-16</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Prestaciones personal de confianza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Remuneraciones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073-15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Funcionarios de Confianza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de la Calidad</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11-15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Expediente Digital</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Gestión de Trámites y Servicios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13-10</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Disminución periodos de prueba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Promoción Del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13-19</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Sistema de traslados por excepción </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239458">
                <a:tc>
                  <a:txBody>
                    <a:bodyPr/>
                    <a:lstStyle/>
                    <a:p>
                      <a:pPr algn="just">
                        <a:lnSpc>
                          <a:spcPct val="107000"/>
                        </a:lnSpc>
                        <a:spcAft>
                          <a:spcPts val="0"/>
                        </a:spcAft>
                      </a:pPr>
                      <a:r>
                        <a:rPr lang="es-CR" sz="600">
                          <a:effectLst/>
                        </a:rPr>
                        <a:t>15-15</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Declaraciones Juradas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Administrativa y Logística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28-10</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Cuadros de personal y SIGRH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Otras Instancias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29-14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Liceo El Carmen de Alajuela,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245951">
                <a:tc>
                  <a:txBody>
                    <a:bodyPr/>
                    <a:lstStyle/>
                    <a:p>
                      <a:pPr algn="just">
                        <a:lnSpc>
                          <a:spcPct val="107000"/>
                        </a:lnSpc>
                        <a:spcAft>
                          <a:spcPts val="0"/>
                        </a:spcAft>
                      </a:pPr>
                      <a:r>
                        <a:rPr lang="es-CR" sz="600">
                          <a:effectLst/>
                        </a:rPr>
                        <a:t>31-14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INTEGRA</a:t>
                      </a:r>
                      <a:br>
                        <a:rPr lang="es-CR" sz="600">
                          <a:effectLst/>
                        </a:rPr>
                      </a:br>
                      <a:r>
                        <a:rPr lang="es-CR" sz="600">
                          <a:effectLst/>
                        </a:rPr>
                        <a:t/>
                      </a:r>
                      <a:br>
                        <a:rPr lang="es-CR" sz="600">
                          <a:effectLst/>
                        </a:rPr>
                      </a:br>
                      <a:r>
                        <a:rPr lang="es-CR" sz="600">
                          <a:effectLst/>
                        </a:rPr>
                        <a:t>Seguimiento de los Informes 10-14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de la Calidad</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35-15 / 24-14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Seguimiento Informe N°24-14 Incapacidades INS-CCSS,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Remuneraciones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239458">
                <a:tc>
                  <a:txBody>
                    <a:bodyPr/>
                    <a:lstStyle/>
                    <a:p>
                      <a:pPr algn="just">
                        <a:lnSpc>
                          <a:spcPct val="107000"/>
                        </a:lnSpc>
                        <a:spcAft>
                          <a:spcPts val="0"/>
                        </a:spcAft>
                      </a:pPr>
                      <a:r>
                        <a:rPr lang="es-CR" sz="600">
                          <a:effectLst/>
                        </a:rPr>
                        <a:t>36-18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Dirección de Gestión y Desarrollo Regional de la Auditoría Interna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Administrativa y Logística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239458">
                <a:tc>
                  <a:txBody>
                    <a:bodyPr/>
                    <a:lstStyle/>
                    <a:p>
                      <a:pPr algn="just">
                        <a:lnSpc>
                          <a:spcPct val="107000"/>
                        </a:lnSpc>
                        <a:spcAft>
                          <a:spcPts val="0"/>
                        </a:spcAft>
                      </a:pPr>
                      <a:r>
                        <a:rPr lang="es-CR" sz="600">
                          <a:effectLst/>
                        </a:rPr>
                        <a:t>39-18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Sistema Visión 2020</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Administrativa y Logística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42-14</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Nombramientos Interinos por Inopia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45-08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Pluses Salariales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Remuneraciones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45-18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Control de Asistencia </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Unidad de Gestión Administrativa y Logística</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48-08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Incapacidades Mayores a 30 días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51-07</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Centros Privados Subvencionados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Asignación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59639">
                <a:tc>
                  <a:txBody>
                    <a:bodyPr/>
                    <a:lstStyle/>
                    <a:p>
                      <a:pPr algn="just">
                        <a:lnSpc>
                          <a:spcPct val="107000"/>
                        </a:lnSpc>
                        <a:spcAft>
                          <a:spcPts val="0"/>
                        </a:spcAft>
                      </a:pPr>
                      <a:r>
                        <a:rPr lang="es-CR" sz="600">
                          <a:effectLst/>
                        </a:rPr>
                        <a:t>54-13</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Reasignaciones de puestos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Promoción del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70-17</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Dirección de Asuntos Internacionales y Cooperación</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Promoción del 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70-19</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Informes de gestión</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Dirección DRH</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63967">
                <a:tc>
                  <a:txBody>
                    <a:bodyPr/>
                    <a:lstStyle/>
                    <a:p>
                      <a:pPr algn="just">
                        <a:lnSpc>
                          <a:spcPct val="107000"/>
                        </a:lnSpc>
                        <a:spcAft>
                          <a:spcPts val="0"/>
                        </a:spcAft>
                      </a:pPr>
                      <a:r>
                        <a:rPr lang="es-CR" sz="600">
                          <a:effectLst/>
                        </a:rPr>
                        <a:t>84-18</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a:effectLst/>
                        </a:rPr>
                        <a:t>Prestaciones legales </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a:effectLst/>
                        </a:rPr>
                        <a:t>Departamento de Gestión de Trámites y Servicios</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r h="133033">
                <a:tc>
                  <a:txBody>
                    <a:bodyPr/>
                    <a:lstStyle/>
                    <a:p>
                      <a:pPr algn="just">
                        <a:lnSpc>
                          <a:spcPct val="107000"/>
                        </a:lnSpc>
                        <a:spcAft>
                          <a:spcPts val="0"/>
                        </a:spcAft>
                      </a:pPr>
                      <a:r>
                        <a:rPr lang="es-CR" sz="600">
                          <a:effectLst/>
                        </a:rPr>
                        <a:t>97-16</a:t>
                      </a:r>
                      <a:endParaRPr lang="es-CR" sz="70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nSpc>
                          <a:spcPct val="107000"/>
                        </a:lnSpc>
                        <a:spcAft>
                          <a:spcPts val="0"/>
                        </a:spcAft>
                      </a:pPr>
                      <a:r>
                        <a:rPr lang="es-CR" sz="600" dirty="0">
                          <a:effectLst/>
                        </a:rPr>
                        <a:t>Dirección Regional de Educación de Cartago</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c>
                  <a:txBody>
                    <a:bodyPr/>
                    <a:lstStyle/>
                    <a:p>
                      <a:pPr algn="just">
                        <a:lnSpc>
                          <a:spcPct val="107000"/>
                        </a:lnSpc>
                        <a:spcAft>
                          <a:spcPts val="0"/>
                        </a:spcAft>
                      </a:pPr>
                      <a:r>
                        <a:rPr lang="es-CR" sz="600" dirty="0">
                          <a:effectLst/>
                        </a:rPr>
                        <a:t>Departamento de Asignación RH</a:t>
                      </a:r>
                      <a:endParaRPr lang="es-C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1716" marR="31716" marT="0" marB="0"/>
                </a:tc>
              </a:tr>
            </a:tbl>
          </a:graphicData>
        </a:graphic>
      </p:graphicFrame>
      <p:sp>
        <p:nvSpPr>
          <p:cNvPr id="9" name="Rectángulo 8"/>
          <p:cNvSpPr/>
          <p:nvPr/>
        </p:nvSpPr>
        <p:spPr>
          <a:xfrm>
            <a:off x="5580112" y="1484784"/>
            <a:ext cx="3312368" cy="2315249"/>
          </a:xfrm>
          <a:prstGeom prst="rect">
            <a:avLst/>
          </a:prstGeom>
        </p:spPr>
        <p:txBody>
          <a:bodyPr wrap="square">
            <a:spAutoFit/>
          </a:bodyPr>
          <a:lstStyle/>
          <a:p>
            <a:pPr algn="just">
              <a:lnSpc>
                <a:spcPct val="107000"/>
              </a:lnSpc>
              <a:spcAft>
                <a:spcPts val="800"/>
              </a:spcAft>
            </a:pPr>
            <a:r>
              <a:rPr lang="es-CR" sz="1500" dirty="0">
                <a:latin typeface="Arial" panose="020B0604020202020204" pitchFamily="34" charset="0"/>
                <a:ea typeface="Calibri" panose="020F0502020204030204" pitchFamily="34" charset="0"/>
                <a:cs typeface="Times New Roman" panose="02020603050405020304" pitchFamily="18" charset="0"/>
              </a:rPr>
              <a:t>A la fecha se encuentran pendientes cerca de 20 informes de la Auditoría Interna, donde unos se encuentran en proceso de ejecución, otros están han sido finalizados pero se está a la espera de instancias internas y externas para su cierre y otros se encuentran en análisis por parte de la Auditoría Interna para su revisión. </a:t>
            </a:r>
            <a:endParaRPr lang="es-CR" sz="15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1820117278"/>
              </p:ext>
            </p:extLst>
          </p:nvPr>
        </p:nvGraphicFramePr>
        <p:xfrm>
          <a:off x="5800874" y="4267545"/>
          <a:ext cx="2773680" cy="1540764"/>
        </p:xfrm>
        <a:graphic>
          <a:graphicData uri="http://schemas.openxmlformats.org/drawingml/2006/table">
            <a:tbl>
              <a:tblPr firstRow="1" firstCol="1" bandRow="1">
                <a:tableStyleId>{5C22544A-7EE6-4342-B048-85BDC9FD1C3A}</a:tableStyleId>
              </a:tblPr>
              <a:tblGrid>
                <a:gridCol w="924560"/>
                <a:gridCol w="924560"/>
                <a:gridCol w="924560"/>
              </a:tblGrid>
              <a:tr h="1163320">
                <a:tc>
                  <a:txBody>
                    <a:bodyPr/>
                    <a:lstStyle/>
                    <a:p>
                      <a:pPr algn="ctr">
                        <a:lnSpc>
                          <a:spcPct val="107000"/>
                        </a:lnSpc>
                        <a:spcAft>
                          <a:spcPts val="0"/>
                        </a:spcAft>
                      </a:pPr>
                      <a:r>
                        <a:rPr lang="es-CR" sz="1050" dirty="0">
                          <a:effectLst/>
                        </a:rPr>
                        <a:t>79-11</a:t>
                      </a:r>
                      <a:endParaRPr lang="es-CR" sz="1400" dirty="0">
                        <a:effectLst/>
                      </a:endParaRPr>
                    </a:p>
                    <a:p>
                      <a:pPr algn="ctr">
                        <a:lnSpc>
                          <a:spcPct val="107000"/>
                        </a:lnSpc>
                        <a:spcAft>
                          <a:spcPts val="0"/>
                        </a:spcAft>
                      </a:pPr>
                      <a:r>
                        <a:rPr lang="es-CR" sz="1050" dirty="0">
                          <a:effectLst/>
                        </a:rPr>
                        <a:t>15-12</a:t>
                      </a:r>
                      <a:endParaRPr lang="es-CR" sz="1400" dirty="0">
                        <a:effectLst/>
                      </a:endParaRPr>
                    </a:p>
                    <a:p>
                      <a:pPr algn="ctr">
                        <a:lnSpc>
                          <a:spcPct val="107000"/>
                        </a:lnSpc>
                        <a:spcAft>
                          <a:spcPts val="0"/>
                        </a:spcAft>
                      </a:pPr>
                      <a:r>
                        <a:rPr lang="es-CR" sz="1050" dirty="0">
                          <a:effectLst/>
                        </a:rPr>
                        <a:t>70-15</a:t>
                      </a:r>
                      <a:endParaRPr lang="es-CR" sz="1400" dirty="0">
                        <a:effectLst/>
                      </a:endParaRPr>
                    </a:p>
                    <a:p>
                      <a:pPr algn="ctr">
                        <a:lnSpc>
                          <a:spcPct val="107000"/>
                        </a:lnSpc>
                        <a:spcAft>
                          <a:spcPts val="0"/>
                        </a:spcAft>
                      </a:pPr>
                      <a:r>
                        <a:rPr lang="es-CR" sz="1050" dirty="0">
                          <a:effectLst/>
                        </a:rPr>
                        <a:t>17-16</a:t>
                      </a:r>
                      <a:endParaRPr lang="es-CR" sz="1400" dirty="0">
                        <a:effectLst/>
                      </a:endParaRPr>
                    </a:p>
                    <a:p>
                      <a:pPr algn="ctr">
                        <a:lnSpc>
                          <a:spcPct val="107000"/>
                        </a:lnSpc>
                        <a:spcAft>
                          <a:spcPts val="0"/>
                        </a:spcAft>
                      </a:pPr>
                      <a:r>
                        <a:rPr lang="es-CR" sz="1050" dirty="0">
                          <a:effectLst/>
                        </a:rPr>
                        <a:t>18-17</a:t>
                      </a:r>
                      <a:endParaRPr lang="es-CR" sz="1400" dirty="0">
                        <a:effectLst/>
                      </a:endParaRPr>
                    </a:p>
                    <a:p>
                      <a:pPr algn="ctr">
                        <a:lnSpc>
                          <a:spcPct val="107000"/>
                        </a:lnSpc>
                        <a:spcAft>
                          <a:spcPts val="0"/>
                        </a:spcAft>
                      </a:pPr>
                      <a:r>
                        <a:rPr lang="es-CR" sz="1050" dirty="0">
                          <a:effectLst/>
                        </a:rPr>
                        <a:t>40-17</a:t>
                      </a:r>
                      <a:endParaRPr lang="es-CR" sz="1400" dirty="0">
                        <a:effectLst/>
                      </a:endParaRPr>
                    </a:p>
                    <a:p>
                      <a:pPr algn="ctr">
                        <a:lnSpc>
                          <a:spcPct val="107000"/>
                        </a:lnSpc>
                        <a:spcAft>
                          <a:spcPts val="0"/>
                        </a:spcAft>
                      </a:pPr>
                      <a:r>
                        <a:rPr lang="es-CR" sz="1050" dirty="0">
                          <a:effectLst/>
                        </a:rPr>
                        <a:t>72-17</a:t>
                      </a:r>
                      <a:endParaRPr lang="es-CR" sz="1400" dirty="0">
                        <a:effectLst/>
                      </a:endParaRPr>
                    </a:p>
                    <a:p>
                      <a:pPr algn="ctr">
                        <a:lnSpc>
                          <a:spcPct val="107000"/>
                        </a:lnSpc>
                        <a:spcAft>
                          <a:spcPts val="0"/>
                        </a:spcAft>
                      </a:pPr>
                      <a:r>
                        <a:rPr lang="es-CR" sz="1050" dirty="0">
                          <a:effectLst/>
                        </a:rPr>
                        <a:t>73-17</a:t>
                      </a:r>
                      <a:endParaRPr lang="es-CR" sz="1400" dirty="0">
                        <a:effectLst/>
                      </a:endParaRPr>
                    </a:p>
                    <a:p>
                      <a:pPr algn="ctr">
                        <a:lnSpc>
                          <a:spcPct val="107000"/>
                        </a:lnSpc>
                        <a:spcAft>
                          <a:spcPts val="0"/>
                        </a:spcAft>
                      </a:pPr>
                      <a:r>
                        <a:rPr lang="es-CR" sz="1050" dirty="0">
                          <a:effectLst/>
                        </a:rPr>
                        <a:t> </a:t>
                      </a:r>
                      <a:endParaRPr lang="es-CR" sz="1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050">
                          <a:effectLst/>
                        </a:rPr>
                        <a:t>18-18</a:t>
                      </a:r>
                      <a:endParaRPr lang="es-CR" sz="1400">
                        <a:effectLst/>
                      </a:endParaRPr>
                    </a:p>
                    <a:p>
                      <a:pPr algn="ctr">
                        <a:lnSpc>
                          <a:spcPct val="107000"/>
                        </a:lnSpc>
                        <a:spcAft>
                          <a:spcPts val="0"/>
                        </a:spcAft>
                      </a:pPr>
                      <a:r>
                        <a:rPr lang="es-CR" sz="1050">
                          <a:effectLst/>
                        </a:rPr>
                        <a:t>21-18</a:t>
                      </a:r>
                      <a:endParaRPr lang="es-CR" sz="1400">
                        <a:effectLst/>
                      </a:endParaRPr>
                    </a:p>
                    <a:p>
                      <a:pPr algn="ctr">
                        <a:lnSpc>
                          <a:spcPct val="107000"/>
                        </a:lnSpc>
                        <a:spcAft>
                          <a:spcPts val="0"/>
                        </a:spcAft>
                      </a:pPr>
                      <a:r>
                        <a:rPr lang="es-CR" sz="1050">
                          <a:effectLst/>
                        </a:rPr>
                        <a:t>25-18</a:t>
                      </a:r>
                      <a:endParaRPr lang="es-CR" sz="1400">
                        <a:effectLst/>
                      </a:endParaRPr>
                    </a:p>
                    <a:p>
                      <a:pPr algn="ctr">
                        <a:lnSpc>
                          <a:spcPct val="107000"/>
                        </a:lnSpc>
                        <a:spcAft>
                          <a:spcPts val="0"/>
                        </a:spcAft>
                      </a:pPr>
                      <a:r>
                        <a:rPr lang="es-CR" sz="1050">
                          <a:effectLst/>
                        </a:rPr>
                        <a:t>47-18</a:t>
                      </a:r>
                      <a:endParaRPr lang="es-CR" sz="1400">
                        <a:effectLst/>
                      </a:endParaRPr>
                    </a:p>
                    <a:p>
                      <a:pPr algn="ctr">
                        <a:lnSpc>
                          <a:spcPct val="107000"/>
                        </a:lnSpc>
                        <a:spcAft>
                          <a:spcPts val="0"/>
                        </a:spcAft>
                      </a:pPr>
                      <a:r>
                        <a:rPr lang="es-CR" sz="1050">
                          <a:effectLst/>
                        </a:rPr>
                        <a:t>48-18</a:t>
                      </a:r>
                      <a:endParaRPr lang="es-CR" sz="1400">
                        <a:effectLst/>
                      </a:endParaRPr>
                    </a:p>
                    <a:p>
                      <a:pPr algn="ctr">
                        <a:lnSpc>
                          <a:spcPct val="107000"/>
                        </a:lnSpc>
                        <a:spcAft>
                          <a:spcPts val="0"/>
                        </a:spcAft>
                      </a:pPr>
                      <a:r>
                        <a:rPr lang="es-CR" sz="1050">
                          <a:effectLst/>
                        </a:rPr>
                        <a:t>49-18</a:t>
                      </a:r>
                      <a:endParaRPr lang="es-CR" sz="1400">
                        <a:effectLst/>
                      </a:endParaRPr>
                    </a:p>
                    <a:p>
                      <a:pPr algn="ctr">
                        <a:lnSpc>
                          <a:spcPct val="107000"/>
                        </a:lnSpc>
                        <a:spcAft>
                          <a:spcPts val="0"/>
                        </a:spcAft>
                      </a:pPr>
                      <a:r>
                        <a:rPr lang="es-CR" sz="1050">
                          <a:effectLst/>
                        </a:rPr>
                        <a:t>84-18</a:t>
                      </a:r>
                      <a:endParaRPr lang="es-CR" sz="1400">
                        <a:effectLst/>
                      </a:endParaRPr>
                    </a:p>
                    <a:p>
                      <a:pPr algn="ctr">
                        <a:lnSpc>
                          <a:spcPct val="107000"/>
                        </a:lnSpc>
                        <a:spcAft>
                          <a:spcPts val="0"/>
                        </a:spcAft>
                      </a:pPr>
                      <a:r>
                        <a:rPr lang="es-CR" sz="1050">
                          <a:effectLst/>
                        </a:rPr>
                        <a:t>94-18</a:t>
                      </a:r>
                      <a:endParaRPr lang="es-CR" sz="140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050" dirty="0">
                          <a:effectLst/>
                        </a:rPr>
                        <a:t>15-19</a:t>
                      </a:r>
                      <a:endParaRPr lang="es-CR" sz="1400" dirty="0">
                        <a:effectLst/>
                      </a:endParaRPr>
                    </a:p>
                    <a:p>
                      <a:pPr algn="ctr">
                        <a:lnSpc>
                          <a:spcPct val="107000"/>
                        </a:lnSpc>
                        <a:spcAft>
                          <a:spcPts val="0"/>
                        </a:spcAft>
                      </a:pPr>
                      <a:r>
                        <a:rPr lang="es-CR" sz="1050" dirty="0">
                          <a:effectLst/>
                        </a:rPr>
                        <a:t>52-19</a:t>
                      </a:r>
                      <a:endParaRPr lang="es-CR" sz="1400" dirty="0">
                        <a:effectLst/>
                      </a:endParaRPr>
                    </a:p>
                    <a:p>
                      <a:pPr algn="ctr">
                        <a:lnSpc>
                          <a:spcPct val="107000"/>
                        </a:lnSpc>
                        <a:spcAft>
                          <a:spcPts val="0"/>
                        </a:spcAft>
                      </a:pPr>
                      <a:r>
                        <a:rPr lang="es-CR" sz="1050" dirty="0">
                          <a:effectLst/>
                        </a:rPr>
                        <a:t>61-19</a:t>
                      </a:r>
                      <a:endParaRPr lang="es-CR" sz="1400" dirty="0">
                        <a:effectLst/>
                      </a:endParaRPr>
                    </a:p>
                    <a:p>
                      <a:pPr algn="ctr">
                        <a:lnSpc>
                          <a:spcPct val="107000"/>
                        </a:lnSpc>
                        <a:spcAft>
                          <a:spcPts val="0"/>
                        </a:spcAft>
                      </a:pPr>
                      <a:r>
                        <a:rPr lang="es-CR" sz="1050" dirty="0">
                          <a:effectLst/>
                        </a:rPr>
                        <a:t>20-20</a:t>
                      </a:r>
                      <a:endParaRPr lang="es-CR" sz="1400" dirty="0">
                        <a:effectLst/>
                      </a:endParaRPr>
                    </a:p>
                    <a:p>
                      <a:pPr algn="ctr">
                        <a:lnSpc>
                          <a:spcPct val="107000"/>
                        </a:lnSpc>
                        <a:spcAft>
                          <a:spcPts val="0"/>
                        </a:spcAft>
                      </a:pPr>
                      <a:r>
                        <a:rPr lang="es-CR" sz="1050" dirty="0">
                          <a:effectLst/>
                        </a:rPr>
                        <a:t> </a:t>
                      </a:r>
                      <a:endParaRPr lang="es-CR" sz="1400" dirty="0">
                        <a:solidFill>
                          <a:srgbClr val="2E74B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Rectangle 1"/>
          <p:cNvSpPr>
            <a:spLocks noChangeArrowheads="1"/>
          </p:cNvSpPr>
          <p:nvPr/>
        </p:nvSpPr>
        <p:spPr bwMode="auto">
          <a:xfrm>
            <a:off x="5384413" y="5989678"/>
            <a:ext cx="29213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s-CR" altLang="es-CR" sz="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Fuente: Base de datos 2020</a:t>
            </a:r>
            <a:endParaRPr kumimoji="0" lang="es-CR" altLang="es-C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ángulo 12"/>
          <p:cNvSpPr/>
          <p:nvPr/>
        </p:nvSpPr>
        <p:spPr>
          <a:xfrm>
            <a:off x="1907704" y="593813"/>
            <a:ext cx="6498317" cy="369332"/>
          </a:xfrm>
          <a:prstGeom prst="rect">
            <a:avLst/>
          </a:prstGeom>
        </p:spPr>
        <p:txBody>
          <a:bodyPr wrap="none">
            <a:spAutoFit/>
          </a:bodyPr>
          <a:lstStyle/>
          <a:p>
            <a:r>
              <a:rPr lang="es-CR" b="1" u="sng" dirty="0" smtClean="0">
                <a:solidFill>
                  <a:srgbClr val="04617B"/>
                </a:solidFill>
                <a:latin typeface="Arial" panose="020B0604020202020204" pitchFamily="34" charset="0"/>
              </a:rPr>
              <a:t>Gestiones efectuadas con el proceso de Auditoria Interna</a:t>
            </a:r>
            <a:endParaRPr lang="es-CR" dirty="0"/>
          </a:p>
        </p:txBody>
      </p:sp>
    </p:spTree>
    <p:extLst>
      <p:ext uri="{BB962C8B-B14F-4D97-AF65-F5344CB8AC3E}">
        <p14:creationId xmlns:p14="http://schemas.microsoft.com/office/powerpoint/2010/main" val="424752322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1702024" y="886255"/>
            <a:ext cx="6984776" cy="784830"/>
          </a:xfrm>
          <a:prstGeom prst="rect">
            <a:avLst/>
          </a:prstGeom>
        </p:spPr>
        <p:txBody>
          <a:bodyPr wrap="square">
            <a:spAutoFit/>
          </a:bodyPr>
          <a:lstStyle/>
          <a:p>
            <a:pPr algn="just"/>
            <a:r>
              <a:rPr lang="es-CR" sz="1500" dirty="0">
                <a:solidFill>
                  <a:srgbClr val="000000"/>
                </a:solidFill>
                <a:latin typeface="Arial" panose="020B0604020202020204" pitchFamily="34" charset="0"/>
                <a:ea typeface="Calibri" panose="020F0502020204030204" pitchFamily="34" charset="0"/>
                <a:cs typeface="Arial" panose="020B0604020202020204" pitchFamily="34" charset="0"/>
              </a:rPr>
              <a:t>En cumplimiento a lo estipulado por la Auditoría Interna para el </a:t>
            </a:r>
            <a:r>
              <a:rPr lang="es-CR"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2020, </a:t>
            </a: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recibieron </a:t>
            </a:r>
            <a:r>
              <a:rPr lang="es-CR" sz="1500" dirty="0" smtClean="0">
                <a:latin typeface="Arial" panose="020B0604020202020204" pitchFamily="34" charset="0"/>
                <a:cs typeface="Arial" panose="020B0604020202020204" pitchFamily="34" charset="0"/>
              </a:rPr>
              <a:t>15 </a:t>
            </a:r>
            <a:r>
              <a:rPr lang="es-CR" sz="1500" dirty="0">
                <a:latin typeface="Arial" panose="020B0604020202020204" pitchFamily="34" charset="0"/>
                <a:cs typeface="Arial" panose="020B0604020202020204" pitchFamily="34" charset="0"/>
              </a:rPr>
              <a:t>informes de gestión mediante la cuenta de correo electrónico </a:t>
            </a:r>
            <a:r>
              <a:rPr lang="es-CR" sz="1500" u="sng" dirty="0" smtClean="0">
                <a:latin typeface="Arial" panose="020B0604020202020204" pitchFamily="34" charset="0"/>
                <a:cs typeface="Arial" panose="020B0604020202020204" pitchFamily="34" charset="0"/>
                <a:hlinkClick r:id="rId4"/>
              </a:rPr>
              <a:t>ugal.drh@mep.go.cr</a:t>
            </a:r>
            <a:endParaRPr lang="es-CR" sz="15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4068361563"/>
              </p:ext>
            </p:extLst>
          </p:nvPr>
        </p:nvGraphicFramePr>
        <p:xfrm>
          <a:off x="422473" y="1717129"/>
          <a:ext cx="8013700" cy="3600450"/>
        </p:xfrm>
        <a:graphic>
          <a:graphicData uri="http://schemas.openxmlformats.org/drawingml/2006/table">
            <a:tbl>
              <a:tblPr>
                <a:tableStyleId>{5C22544A-7EE6-4342-B048-85BDC9FD1C3A}</a:tableStyleId>
              </a:tblPr>
              <a:tblGrid>
                <a:gridCol w="1308100"/>
                <a:gridCol w="2120900"/>
                <a:gridCol w="3009900"/>
                <a:gridCol w="1574800"/>
              </a:tblGrid>
              <a:tr h="704850">
                <a:tc>
                  <a:txBody>
                    <a:bodyPr/>
                    <a:lstStyle/>
                    <a:p>
                      <a:pPr algn="ctr" fontAlgn="ctr"/>
                      <a:r>
                        <a:rPr lang="es-CR" sz="900" b="1" u="none" strike="noStrike" dirty="0">
                          <a:effectLst/>
                          <a:latin typeface="Arial" panose="020B0604020202020204" pitchFamily="34" charset="0"/>
                          <a:cs typeface="Arial" panose="020B0604020202020204" pitchFamily="34" charset="0"/>
                        </a:rPr>
                        <a:t>CONSECUTIVO</a:t>
                      </a:r>
                      <a:endParaRPr lang="es-CR"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s-CR" sz="900" b="1" u="none" strike="noStrike" dirty="0">
                          <a:effectLst/>
                          <a:latin typeface="Arial" panose="020B0604020202020204" pitchFamily="34" charset="0"/>
                          <a:cs typeface="Arial" panose="020B0604020202020204" pitchFamily="34" charset="0"/>
                        </a:rPr>
                        <a:t>NOMBRE</a:t>
                      </a:r>
                      <a:endParaRPr lang="es-CR"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s-CR" sz="900" b="1" u="none" strike="noStrike" dirty="0">
                          <a:effectLst/>
                          <a:latin typeface="Arial" panose="020B0604020202020204" pitchFamily="34" charset="0"/>
                          <a:cs typeface="Arial" panose="020B0604020202020204" pitchFamily="34" charset="0"/>
                        </a:rPr>
                        <a:t>INSTANCIA</a:t>
                      </a:r>
                      <a:endParaRPr lang="es-CR"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s-CR" sz="900" b="1" u="none" strike="noStrike" dirty="0">
                          <a:effectLst/>
                          <a:latin typeface="Arial" panose="020B0604020202020204" pitchFamily="34" charset="0"/>
                          <a:cs typeface="Arial" panose="020B0604020202020204" pitchFamily="34" charset="0"/>
                        </a:rPr>
                        <a:t>PERIODO</a:t>
                      </a:r>
                      <a:endParaRPr lang="es-CR" sz="9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r h="304800">
                <a:tc>
                  <a:txBody>
                    <a:bodyPr/>
                    <a:lstStyle/>
                    <a:p>
                      <a:pPr algn="ctr" fontAlgn="ctr"/>
                      <a:r>
                        <a:rPr lang="es-CR" sz="900" u="none" strike="noStrike" dirty="0">
                          <a:effectLst/>
                          <a:latin typeface="Arial" panose="020B0604020202020204" pitchFamily="34" charset="0"/>
                          <a:cs typeface="Arial" panose="020B0604020202020204" pitchFamily="34" charset="0"/>
                        </a:rPr>
                        <a:t>IFG-70-2020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dirty="0">
                          <a:effectLst/>
                          <a:latin typeface="Arial" panose="020B0604020202020204" pitchFamily="34" charset="0"/>
                          <a:cs typeface="Arial" panose="020B0604020202020204" pitchFamily="34" charset="0"/>
                        </a:rPr>
                        <a:t>Karol </a:t>
                      </a:r>
                      <a:r>
                        <a:rPr lang="es-CR" sz="900" u="none" strike="noStrike" dirty="0" smtClean="0">
                          <a:effectLst/>
                          <a:latin typeface="Arial" panose="020B0604020202020204" pitchFamily="34" charset="0"/>
                          <a:cs typeface="Arial" panose="020B0604020202020204" pitchFamily="34" charset="0"/>
                        </a:rPr>
                        <a:t>Zúñiga </a:t>
                      </a:r>
                      <a:r>
                        <a:rPr lang="es-CR" sz="900" u="none" strike="noStrike" dirty="0">
                          <a:effectLst/>
                          <a:latin typeface="Arial" panose="020B0604020202020204" pitchFamily="34" charset="0"/>
                          <a:cs typeface="Arial" panose="020B0604020202020204" pitchFamily="34" charset="0"/>
                        </a:rPr>
                        <a:t>Ulloa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Departamento de Gestión de</a:t>
                      </a:r>
                      <a:br>
                        <a:rPr lang="es-CR" sz="900" u="none" strike="noStrike">
                          <a:effectLst/>
                          <a:latin typeface="Arial" panose="020B0604020202020204" pitchFamily="34" charset="0"/>
                          <a:cs typeface="Arial" panose="020B0604020202020204" pitchFamily="34" charset="0"/>
                        </a:rPr>
                      </a:br>
                      <a:r>
                        <a:rPr lang="es-CR" sz="900" u="none" strike="noStrike">
                          <a:effectLst/>
                          <a:latin typeface="Arial" panose="020B0604020202020204" pitchFamily="34" charset="0"/>
                          <a:cs typeface="Arial" panose="020B0604020202020204" pitchFamily="34" charset="0"/>
                        </a:rPr>
                        <a:t>Juntas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2018-2019</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IFG-71-2020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dirty="0">
                          <a:effectLst/>
                          <a:latin typeface="Arial" panose="020B0604020202020204" pitchFamily="34" charset="0"/>
                          <a:cs typeface="Arial" panose="020B0604020202020204" pitchFamily="34" charset="0"/>
                        </a:rPr>
                        <a:t>Mario Sanabria </a:t>
                      </a:r>
                      <a:r>
                        <a:rPr lang="es-CR" sz="900" u="none" strike="noStrike" dirty="0" smtClean="0">
                          <a:effectLst/>
                          <a:latin typeface="Arial" panose="020B0604020202020204" pitchFamily="34" charset="0"/>
                          <a:cs typeface="Arial" panose="020B0604020202020204" pitchFamily="34" charset="0"/>
                        </a:rPr>
                        <a:t>Ramírez</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a:effectLst/>
                          <a:latin typeface="Arial" panose="020B0604020202020204" pitchFamily="34" charset="0"/>
                          <a:cs typeface="Arial" panose="020B0604020202020204" pitchFamily="34" charset="0"/>
                        </a:rPr>
                        <a:t>Director Ejecutivo del CONESUP</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2014-2019</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IFG-72-2020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Gerardo Ávila Villalobos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a:effectLst/>
                          <a:latin typeface="Arial" panose="020B0604020202020204" pitchFamily="34" charset="0"/>
                          <a:cs typeface="Arial" panose="020B0604020202020204" pitchFamily="34" charset="0"/>
                        </a:rPr>
                        <a:t>Departamento de Especialidades Técnicas.</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2015-2020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IFG-73-2020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Alberto Orozco Canossa.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a:effectLst/>
                          <a:latin typeface="Arial" panose="020B0604020202020204" pitchFamily="34" charset="0"/>
                          <a:cs typeface="Arial" panose="020B0604020202020204" pitchFamily="34" charset="0"/>
                        </a:rPr>
                        <a:t>Dirección De Informática De Gestión</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2014-2020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IFG-74-2020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Maribel Castro Arias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a:effectLst/>
                          <a:latin typeface="Arial" panose="020B0604020202020204" pitchFamily="34" charset="0"/>
                          <a:cs typeface="Arial" panose="020B0604020202020204" pitchFamily="34" charset="0"/>
                        </a:rPr>
                        <a:t>Departamento de Administración de Bienes </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2009-2020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304800">
                <a:tc>
                  <a:txBody>
                    <a:bodyPr/>
                    <a:lstStyle/>
                    <a:p>
                      <a:pPr algn="ctr" fontAlgn="ctr"/>
                      <a:r>
                        <a:rPr lang="es-CR" sz="900" u="none" strike="noStrike">
                          <a:effectLst/>
                          <a:latin typeface="Arial" panose="020B0604020202020204" pitchFamily="34" charset="0"/>
                          <a:cs typeface="Arial" panose="020B0604020202020204" pitchFamily="34" charset="0"/>
                        </a:rPr>
                        <a:t>IFG-75-2020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Elí Gerardo Chacón Chaves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a:effectLst/>
                          <a:latin typeface="Arial" panose="020B0604020202020204" pitchFamily="34" charset="0"/>
                          <a:cs typeface="Arial" panose="020B0604020202020204" pitchFamily="34" charset="0"/>
                        </a:rPr>
                        <a:t>Jefe Departamento de Gestión y Producción de Recursos</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2017-2020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IFG-76-2020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dirty="0" smtClean="0">
                          <a:effectLst/>
                          <a:latin typeface="Arial" panose="020B0604020202020204" pitchFamily="34" charset="0"/>
                          <a:cs typeface="Arial" panose="020B0604020202020204" pitchFamily="34" charset="0"/>
                        </a:rPr>
                        <a:t>Juan Shión Molina</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smtClean="0">
                          <a:effectLst/>
                          <a:latin typeface="Arial" panose="020B0604020202020204" pitchFamily="34" charset="0"/>
                          <a:cs typeface="Arial" panose="020B0604020202020204" pitchFamily="34" charset="0"/>
                        </a:rPr>
                        <a:t>DRE Cañas</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2018-2020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304800">
                <a:tc>
                  <a:txBody>
                    <a:bodyPr/>
                    <a:lstStyle/>
                    <a:p>
                      <a:pPr algn="ctr" fontAlgn="ctr"/>
                      <a:r>
                        <a:rPr lang="es-CR" sz="900" u="none" strike="noStrike">
                          <a:effectLst/>
                          <a:latin typeface="Arial" panose="020B0604020202020204" pitchFamily="34" charset="0"/>
                          <a:cs typeface="Arial" panose="020B0604020202020204" pitchFamily="34" charset="0"/>
                        </a:rPr>
                        <a:t>IFG-77-2020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Dr. Víctor Hugo Durán Abarca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dirty="0" smtClean="0">
                          <a:effectLst/>
                          <a:latin typeface="Arial" panose="020B0604020202020204" pitchFamily="34" charset="0"/>
                          <a:cs typeface="Arial" panose="020B0604020202020204" pitchFamily="34" charset="0"/>
                        </a:rPr>
                        <a:t>DRE Los Santos</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2014-2020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IFG-78-2020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Gilbert Morales Zumbado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Dirección De Gestión Y Desarrollo Regional</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a:effectLst/>
                          <a:latin typeface="Arial" panose="020B0604020202020204" pitchFamily="34" charset="0"/>
                          <a:cs typeface="Arial" panose="020B0604020202020204" pitchFamily="34" charset="0"/>
                        </a:rPr>
                        <a:t>2019-2020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IFG-79-2020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Kristhyna Hernández Lobo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DRE Guápiles</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2015-2020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IFG-80-2020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Nayuribe Guadamuz Rosales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DRE Liberia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2019-2020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304800">
                <a:tc>
                  <a:txBody>
                    <a:bodyPr/>
                    <a:lstStyle/>
                    <a:p>
                      <a:pPr algn="ctr" fontAlgn="ctr"/>
                      <a:r>
                        <a:rPr lang="es-CR" sz="900" u="none" strike="noStrike">
                          <a:effectLst/>
                          <a:latin typeface="Arial" panose="020B0604020202020204" pitchFamily="34" charset="0"/>
                          <a:cs typeface="Arial" panose="020B0604020202020204" pitchFamily="34" charset="0"/>
                        </a:rPr>
                        <a:t>IFG-81-2020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Geovanny Rodríguez Santamaría</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Unidad Supervisora Proyecto Fideicomiso Ley Nº 9124</a:t>
                      </a:r>
                      <a:br>
                        <a:rPr lang="es-CR" sz="900" u="none" strike="noStrike">
                          <a:effectLst/>
                          <a:latin typeface="Arial" panose="020B0604020202020204" pitchFamily="34" charset="0"/>
                          <a:cs typeface="Arial" panose="020B0604020202020204" pitchFamily="34" charset="0"/>
                        </a:rPr>
                      </a:br>
                      <a:r>
                        <a:rPr lang="es-CR" sz="900" u="none" strike="noStrike">
                          <a:effectLst/>
                          <a:latin typeface="Arial" panose="020B0604020202020204" pitchFamily="34" charset="0"/>
                          <a:cs typeface="Arial" panose="020B0604020202020204" pitchFamily="34" charset="0"/>
                        </a:rPr>
                        <a:t>Del Viceministerio Administrativo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2017-2020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IFG-82-2020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Iria Calderón Campos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DRE Turrialba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IFG-83-2020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Warner Froilan Rodriguez Ramos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DRE Norte Norte</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2007-2020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r h="152400">
                <a:tc>
                  <a:txBody>
                    <a:bodyPr/>
                    <a:lstStyle/>
                    <a:p>
                      <a:pPr algn="ctr" fontAlgn="ctr"/>
                      <a:r>
                        <a:rPr lang="es-CR" sz="900" u="none" strike="noStrike">
                          <a:effectLst/>
                          <a:latin typeface="Arial" panose="020B0604020202020204" pitchFamily="34" charset="0"/>
                          <a:cs typeface="Arial" panose="020B0604020202020204" pitchFamily="34" charset="0"/>
                        </a:rPr>
                        <a:t>IFG-84-2020</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l" fontAlgn="ctr"/>
                      <a:r>
                        <a:rPr lang="es-CR" sz="900" u="none" strike="noStrike">
                          <a:effectLst/>
                          <a:latin typeface="Arial" panose="020B0604020202020204" pitchFamily="34" charset="0"/>
                          <a:cs typeface="Arial" panose="020B0604020202020204" pitchFamily="34" charset="0"/>
                        </a:rPr>
                        <a:t>José Domingo Lazaro Maroto</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just" fontAlgn="ctr"/>
                      <a:r>
                        <a:rPr lang="es-CR" sz="900" u="none" strike="noStrike">
                          <a:effectLst/>
                          <a:latin typeface="Arial" panose="020B0604020202020204" pitchFamily="34" charset="0"/>
                          <a:cs typeface="Arial" panose="020B0604020202020204" pitchFamily="34" charset="0"/>
                        </a:rPr>
                        <a:t> DRE Puntarenas </a:t>
                      </a:r>
                      <a:endParaRPr lang="es-CR" sz="9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c>
                  <a:txBody>
                    <a:bodyPr/>
                    <a:lstStyle/>
                    <a:p>
                      <a:pPr algn="ctr" fontAlgn="ctr"/>
                      <a:r>
                        <a:rPr lang="es-CR" sz="900" u="none" strike="noStrike" dirty="0">
                          <a:effectLst/>
                          <a:latin typeface="Arial" panose="020B0604020202020204" pitchFamily="34" charset="0"/>
                          <a:cs typeface="Arial" panose="020B0604020202020204" pitchFamily="34" charset="0"/>
                        </a:rPr>
                        <a:t>2018-2020</a:t>
                      </a:r>
                      <a:endParaRPr lang="es-CR"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bg1"/>
                    </a:solidFill>
                  </a:tcPr>
                </a:tc>
              </a:tr>
            </a:tbl>
          </a:graphicData>
        </a:graphic>
      </p:graphicFrame>
      <p:sp>
        <p:nvSpPr>
          <p:cNvPr id="11" name="Rectángulo 10"/>
          <p:cNvSpPr/>
          <p:nvPr/>
        </p:nvSpPr>
        <p:spPr>
          <a:xfrm>
            <a:off x="170597" y="5490669"/>
            <a:ext cx="8578547" cy="1076641"/>
          </a:xfrm>
          <a:prstGeom prst="rect">
            <a:avLst/>
          </a:prstGeom>
        </p:spPr>
        <p:txBody>
          <a:bodyPr wrap="square">
            <a:spAutoFit/>
          </a:bodyPr>
          <a:lstStyle/>
          <a:p>
            <a:pPr algn="just">
              <a:lnSpc>
                <a:spcPct val="107000"/>
              </a:lnSpc>
              <a:spcAft>
                <a:spcPts val="135"/>
              </a:spcAft>
            </a:pPr>
            <a:r>
              <a:rPr lang="es-CR"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Se efectuaron 3 envío </a:t>
            </a:r>
            <a:r>
              <a:rPr lang="es-CR" sz="1500" dirty="0">
                <a:solidFill>
                  <a:srgbClr val="000000"/>
                </a:solidFill>
                <a:latin typeface="Arial" panose="020B0604020202020204" pitchFamily="34" charset="0"/>
                <a:ea typeface="Calibri" panose="020F0502020204030204" pitchFamily="34" charset="0"/>
                <a:cs typeface="Arial" panose="020B0604020202020204" pitchFamily="34" charset="0"/>
              </a:rPr>
              <a:t>de información por correo electrónico a la </a:t>
            </a:r>
            <a:r>
              <a:rPr lang="es-CR"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enlace de </a:t>
            </a:r>
            <a:r>
              <a:rPr lang="es-CR" sz="1500" dirty="0">
                <a:solidFill>
                  <a:srgbClr val="000000"/>
                </a:solidFill>
                <a:latin typeface="Arial" panose="020B0604020202020204" pitchFamily="34" charset="0"/>
                <a:ea typeface="Calibri" panose="020F0502020204030204" pitchFamily="34" charset="0"/>
                <a:cs typeface="Arial" panose="020B0604020202020204" pitchFamily="34" charset="0"/>
              </a:rPr>
              <a:t>la DRH con el Equipo institucional de datos abiertos,  quienes se encargan de </a:t>
            </a:r>
            <a:r>
              <a:rPr lang="es-CR" sz="1500" dirty="0" smtClean="0">
                <a:solidFill>
                  <a:srgbClr val="000000"/>
                </a:solidFill>
                <a:latin typeface="Arial" panose="020B0604020202020204" pitchFamily="34" charset="0"/>
                <a:ea typeface="Calibri" panose="020F0502020204030204" pitchFamily="34" charset="0"/>
                <a:cs typeface="Arial" panose="020B0604020202020204" pitchFamily="34" charset="0"/>
              </a:rPr>
              <a:t>incorporar </a:t>
            </a:r>
            <a:r>
              <a:rPr lang="es-CR" sz="1500" dirty="0">
                <a:solidFill>
                  <a:srgbClr val="000000"/>
                </a:solidFill>
                <a:latin typeface="Arial" panose="020B0604020202020204" pitchFamily="34" charset="0"/>
                <a:ea typeface="Calibri" panose="020F0502020204030204" pitchFamily="34" charset="0"/>
                <a:cs typeface="Arial" panose="020B0604020202020204" pitchFamily="34" charset="0"/>
              </a:rPr>
              <a:t>la información a la página WEB del MEP.  </a:t>
            </a:r>
            <a:endParaRPr lang="es-CR" sz="1500" dirty="0">
              <a:latin typeface="Arial" panose="020B0604020202020204" pitchFamily="34" charset="0"/>
              <a:ea typeface="Calibri" panose="020F0502020204030204" pitchFamily="34" charset="0"/>
              <a:cs typeface="Arial" panose="020B0604020202020204" pitchFamily="34" charset="0"/>
            </a:endParaRPr>
          </a:p>
          <a:p>
            <a:pPr marL="228600" algn="just">
              <a:lnSpc>
                <a:spcPct val="107000"/>
              </a:lnSpc>
              <a:spcAft>
                <a:spcPts val="135"/>
              </a:spcAft>
            </a:pPr>
            <a:r>
              <a:rPr lang="es-CR" sz="14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s-CR" sz="1400" dirty="0"/>
          </a:p>
        </p:txBody>
      </p:sp>
      <p:sp>
        <p:nvSpPr>
          <p:cNvPr id="12" name="Rectángulo 11"/>
          <p:cNvSpPr/>
          <p:nvPr/>
        </p:nvSpPr>
        <p:spPr>
          <a:xfrm>
            <a:off x="262875" y="6312025"/>
            <a:ext cx="8010222" cy="276999"/>
          </a:xfrm>
          <a:prstGeom prst="rect">
            <a:avLst/>
          </a:prstGeom>
        </p:spPr>
        <p:txBody>
          <a:bodyPr wrap="square">
            <a:spAutoFit/>
          </a:bodyPr>
          <a:lstStyle/>
          <a:p>
            <a:r>
              <a:rPr lang="es-CR" sz="1200" b="1" dirty="0" smtClean="0">
                <a:solidFill>
                  <a:srgbClr val="000000"/>
                </a:solidFill>
                <a:latin typeface="Arial" panose="020B0604020202020204" pitchFamily="34" charset="0"/>
                <a:ea typeface="Calibri" panose="020F0502020204030204" pitchFamily="34" charset="0"/>
              </a:rPr>
              <a:t>Enlace a Informes de gestión:  </a:t>
            </a:r>
            <a:r>
              <a:rPr lang="es-CR" sz="1200" b="1" u="sng" dirty="0" smtClean="0">
                <a:solidFill>
                  <a:srgbClr val="0563C1"/>
                </a:solidFill>
                <a:latin typeface="Arial" panose="020B0604020202020204" pitchFamily="34" charset="0"/>
                <a:ea typeface="Calibri" panose="020F0502020204030204" pitchFamily="34" charset="0"/>
                <a:hlinkClick r:id="rId5"/>
              </a:rPr>
              <a:t>https</a:t>
            </a:r>
            <a:r>
              <a:rPr lang="es-CR" sz="1200" b="1" u="sng" dirty="0">
                <a:solidFill>
                  <a:srgbClr val="0563C1"/>
                </a:solidFill>
                <a:latin typeface="Arial" panose="020B0604020202020204" pitchFamily="34" charset="0"/>
                <a:ea typeface="Calibri" panose="020F0502020204030204" pitchFamily="34" charset="0"/>
                <a:hlinkClick r:id="rId5"/>
              </a:rPr>
              <a:t>://</a:t>
            </a:r>
            <a:r>
              <a:rPr lang="es-CR" sz="1200" b="1" u="sng" dirty="0" smtClean="0">
                <a:solidFill>
                  <a:srgbClr val="0563C1"/>
                </a:solidFill>
                <a:latin typeface="Arial" panose="020B0604020202020204" pitchFamily="34" charset="0"/>
                <a:ea typeface="Calibri" panose="020F0502020204030204" pitchFamily="34" charset="0"/>
                <a:hlinkClick r:id="rId5"/>
              </a:rPr>
              <a:t>www.mep.go.cr/transparencia-institucional/informes-institucionales</a:t>
            </a:r>
            <a:endParaRPr lang="es-CR" sz="1200" b="1" dirty="0"/>
          </a:p>
        </p:txBody>
      </p:sp>
      <p:sp>
        <p:nvSpPr>
          <p:cNvPr id="2" name="Rectángulo 1"/>
          <p:cNvSpPr/>
          <p:nvPr/>
        </p:nvSpPr>
        <p:spPr>
          <a:xfrm>
            <a:off x="3368132" y="472598"/>
            <a:ext cx="2993127" cy="369332"/>
          </a:xfrm>
          <a:prstGeom prst="rect">
            <a:avLst/>
          </a:prstGeom>
        </p:spPr>
        <p:txBody>
          <a:bodyPr wrap="none">
            <a:spAutoFit/>
          </a:bodyPr>
          <a:lstStyle/>
          <a:p>
            <a:r>
              <a:rPr lang="es-CR" b="1" u="sng" dirty="0">
                <a:solidFill>
                  <a:srgbClr val="04617B"/>
                </a:solidFill>
                <a:latin typeface="Arial" panose="020B0604020202020204" pitchFamily="34" charset="0"/>
              </a:rPr>
              <a:t>Informes de Gestión 2020</a:t>
            </a:r>
          </a:p>
        </p:txBody>
      </p:sp>
    </p:spTree>
    <p:extLst>
      <p:ext uri="{BB962C8B-B14F-4D97-AF65-F5344CB8AC3E}">
        <p14:creationId xmlns:p14="http://schemas.microsoft.com/office/powerpoint/2010/main" val="333045569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3045180" y="543985"/>
            <a:ext cx="4061753" cy="369332"/>
          </a:xfrm>
          <a:prstGeom prst="rect">
            <a:avLst/>
          </a:prstGeom>
        </p:spPr>
        <p:txBody>
          <a:bodyPr wrap="none">
            <a:spAutoFit/>
          </a:bodyPr>
          <a:lstStyle/>
          <a:p>
            <a:pPr algn="ctr"/>
            <a:r>
              <a:rPr lang="es-CR" b="1" u="sng" dirty="0" smtClean="0">
                <a:solidFill>
                  <a:srgbClr val="04617B"/>
                </a:solidFill>
                <a:latin typeface="Arial" panose="020B0604020202020204" pitchFamily="34" charset="0"/>
              </a:rPr>
              <a:t>Pr</a:t>
            </a:r>
            <a:r>
              <a:rPr lang="es-CR" b="1" u="sng" dirty="0">
                <a:solidFill>
                  <a:srgbClr val="04617B"/>
                </a:solidFill>
                <a:latin typeface="Arial" panose="020B0604020202020204" pitchFamily="34" charset="0"/>
              </a:rPr>
              <a:t>oces</a:t>
            </a:r>
            <a:r>
              <a:rPr lang="es-CR" b="1" u="sng" dirty="0" smtClean="0">
                <a:solidFill>
                  <a:srgbClr val="04617B"/>
                </a:solidFill>
                <a:latin typeface="Arial" panose="020B0604020202020204" pitchFamily="34" charset="0"/>
              </a:rPr>
              <a:t>o Plan </a:t>
            </a:r>
            <a:r>
              <a:rPr lang="es-CR" b="1" u="sng" dirty="0">
                <a:solidFill>
                  <a:srgbClr val="04617B"/>
                </a:solidFill>
                <a:latin typeface="Arial" panose="020B0604020202020204" pitchFamily="34" charset="0"/>
              </a:rPr>
              <a:t>Operativo Anual 2020</a:t>
            </a:r>
          </a:p>
        </p:txBody>
      </p:sp>
      <p:sp>
        <p:nvSpPr>
          <p:cNvPr id="8" name="Rectangle 3"/>
          <p:cNvSpPr>
            <a:spLocks noChangeArrowheads="1"/>
          </p:cNvSpPr>
          <p:nvPr/>
        </p:nvSpPr>
        <p:spPr bwMode="auto">
          <a:xfrm>
            <a:off x="347697" y="1480306"/>
            <a:ext cx="842195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1500" b="0" i="0"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Se presentó la reprogramación del POA 2020 y se trabajó con la programación del 2021. </a:t>
            </a:r>
          </a:p>
          <a:p>
            <a:pPr marL="0" marR="0" lvl="0" indent="0" algn="l" defTabSz="914400" rtl="0" eaLnBrk="0" fontAlgn="base" latinLnBrk="0" hangingPunct="0">
              <a:lnSpc>
                <a:spcPct val="100000"/>
              </a:lnSpc>
              <a:spcBef>
                <a:spcPct val="0"/>
              </a:spcBef>
              <a:spcAft>
                <a:spcPct val="0"/>
              </a:spcAft>
              <a:buClrTx/>
              <a:buSzTx/>
              <a:buFontTx/>
              <a:buNone/>
              <a:tabLst/>
            </a:pPr>
            <a:r>
              <a:rPr lang="es-CR" altLang="es-CR" sz="1500" dirty="0" smtClean="0">
                <a:latin typeface="Arial" panose="020B0604020202020204" pitchFamily="34" charset="0"/>
                <a:ea typeface="Calibri" panose="020F0502020204030204" pitchFamily="34" charset="0"/>
                <a:cs typeface="Arial" panose="020B0604020202020204" pitchFamily="34" charset="0"/>
              </a:rPr>
              <a:t>S</a:t>
            </a:r>
            <a:r>
              <a:rPr kumimoji="0" lang="es-CR" altLang="es-CR" sz="1500" b="0" i="0" strike="noStrike" cap="none" normalizeH="0" dirty="0" smtClean="0">
                <a:ln>
                  <a:noFill/>
                </a:ln>
                <a:effectLst/>
                <a:latin typeface="Arial" panose="020B0604020202020204" pitchFamily="34" charset="0"/>
                <a:ea typeface="Calibri" panose="020F0502020204030204" pitchFamily="34" charset="0"/>
                <a:cs typeface="Arial" panose="020B0604020202020204" pitchFamily="34" charset="0"/>
              </a:rPr>
              <a:t>e presentaron las evaluaciones semestrales y todo fue incorporado en el SPI.</a:t>
            </a:r>
            <a:endParaRPr kumimoji="0" lang="es-CR" altLang="es-CR" sz="1500" b="0" i="0" strike="noStrike" cap="none" normalizeH="0" baseline="0" dirty="0" smtClean="0">
              <a:ln>
                <a:noFill/>
              </a:ln>
              <a:effectLst/>
              <a:latin typeface="Arial" panose="020B0604020202020204" pitchFamily="34" charset="0"/>
              <a:cs typeface="Arial" panose="020B0604020202020204" pitchFamily="34" charset="0"/>
            </a:endParaRPr>
          </a:p>
        </p:txBody>
      </p:sp>
      <p:pic>
        <p:nvPicPr>
          <p:cNvPr id="9" name="Imagen 8"/>
          <p:cNvPicPr>
            <a:picLocks noChangeAspect="1"/>
          </p:cNvPicPr>
          <p:nvPr/>
        </p:nvPicPr>
        <p:blipFill>
          <a:blip r:embed="rId4"/>
          <a:stretch>
            <a:fillRect/>
          </a:stretch>
        </p:blipFill>
        <p:spPr>
          <a:xfrm>
            <a:off x="4574268" y="4240050"/>
            <a:ext cx="3350532" cy="2475877"/>
          </a:xfrm>
          <a:prstGeom prst="rect">
            <a:avLst/>
          </a:prstGeom>
        </p:spPr>
      </p:pic>
      <p:pic>
        <p:nvPicPr>
          <p:cNvPr id="11" name="Imagen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649" y="2321087"/>
            <a:ext cx="3845865" cy="1628606"/>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n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5163" y="2304585"/>
            <a:ext cx="3849611" cy="1891959"/>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n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5457" y="4105082"/>
            <a:ext cx="3480697" cy="2338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44191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4111531" y="758436"/>
            <a:ext cx="1838965" cy="369332"/>
          </a:xfrm>
          <a:prstGeom prst="rect">
            <a:avLst/>
          </a:prstGeom>
        </p:spPr>
        <p:txBody>
          <a:bodyPr wrap="none">
            <a:spAutoFit/>
          </a:bodyPr>
          <a:lstStyle/>
          <a:p>
            <a:r>
              <a:rPr lang="es-CR" b="1" u="sng" dirty="0" smtClean="0">
                <a:solidFill>
                  <a:srgbClr val="04617B"/>
                </a:solidFill>
                <a:latin typeface="Arial" panose="020B0604020202020204" pitchFamily="34" charset="0"/>
              </a:rPr>
              <a:t>Otras acciones</a:t>
            </a:r>
            <a:endParaRPr lang="es-CR" dirty="0"/>
          </a:p>
        </p:txBody>
      </p:sp>
      <p:graphicFrame>
        <p:nvGraphicFramePr>
          <p:cNvPr id="13" name="Diagrama 12"/>
          <p:cNvGraphicFramePr/>
          <p:nvPr>
            <p:extLst>
              <p:ext uri="{D42A27DB-BD31-4B8C-83A1-F6EECF244321}">
                <p14:modId xmlns:p14="http://schemas.microsoft.com/office/powerpoint/2010/main" val="2186336657"/>
              </p:ext>
            </p:extLst>
          </p:nvPr>
        </p:nvGraphicFramePr>
        <p:xfrm>
          <a:off x="911070" y="1917117"/>
          <a:ext cx="7535492" cy="24109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Imagen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3848" y="4289645"/>
            <a:ext cx="3299186" cy="2192126"/>
          </a:xfrm>
          <a:prstGeom prst="rect">
            <a:avLst/>
          </a:prstGeom>
        </p:spPr>
      </p:pic>
    </p:spTree>
    <p:extLst>
      <p:ext uri="{BB962C8B-B14F-4D97-AF65-F5344CB8AC3E}">
        <p14:creationId xmlns:p14="http://schemas.microsoft.com/office/powerpoint/2010/main" val="346627260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3268746"/>
            <a:ext cx="1240374" cy="1240374"/>
          </a:xfrm>
          <a:prstGeom prst="rect">
            <a:avLst/>
          </a:prstGeom>
        </p:spPr>
      </p:pic>
      <p:sp>
        <p:nvSpPr>
          <p:cNvPr id="3" name="2 Marcador de número de diapositiva"/>
          <p:cNvSpPr>
            <a:spLocks noGrp="1"/>
          </p:cNvSpPr>
          <p:nvPr>
            <p:ph type="sldNum" sz="quarter" idx="12"/>
          </p:nvPr>
        </p:nvSpPr>
        <p:spPr/>
        <p:txBody>
          <a:bodyPr/>
          <a:lstStyle/>
          <a:p>
            <a:fld id="{577E2933-750B-4D76-BF9B-1A9D34EBAF29}" type="slidenum">
              <a:rPr lang="es-ES" smtClean="0"/>
              <a:pPr/>
              <a:t>24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4" cstate="print"/>
          <a:stretch>
            <a:fillRect/>
          </a:stretch>
        </p:blipFill>
        <p:spPr>
          <a:xfrm>
            <a:off x="179512" y="476672"/>
            <a:ext cx="1296144" cy="873290"/>
          </a:xfrm>
          <a:prstGeom prst="rect">
            <a:avLst/>
          </a:prstGeom>
        </p:spPr>
      </p:pic>
      <p:sp>
        <p:nvSpPr>
          <p:cNvPr id="10" name="Rectángulo 9"/>
          <p:cNvSpPr/>
          <p:nvPr/>
        </p:nvSpPr>
        <p:spPr>
          <a:xfrm>
            <a:off x="2843808" y="721165"/>
            <a:ext cx="4288353" cy="369332"/>
          </a:xfrm>
          <a:prstGeom prst="rect">
            <a:avLst/>
          </a:prstGeom>
        </p:spPr>
        <p:txBody>
          <a:bodyPr wrap="none">
            <a:spAutoFit/>
          </a:bodyPr>
          <a:lstStyle/>
          <a:p>
            <a:r>
              <a:rPr lang="es-CR" b="1" u="sng" dirty="0" smtClean="0">
                <a:solidFill>
                  <a:srgbClr val="04617B"/>
                </a:solidFill>
                <a:latin typeface="Arial" panose="020B0604020202020204" pitchFamily="34" charset="0"/>
              </a:rPr>
              <a:t>Proceso de reorganización de la DRH</a:t>
            </a:r>
            <a:endParaRPr lang="es-CR" dirty="0"/>
          </a:p>
        </p:txBody>
      </p:sp>
      <p:graphicFrame>
        <p:nvGraphicFramePr>
          <p:cNvPr id="11" name="Diagrama 10"/>
          <p:cNvGraphicFramePr/>
          <p:nvPr>
            <p:extLst>
              <p:ext uri="{D42A27DB-BD31-4B8C-83A1-F6EECF244321}">
                <p14:modId xmlns:p14="http://schemas.microsoft.com/office/powerpoint/2010/main" val="2172599932"/>
              </p:ext>
            </p:extLst>
          </p:nvPr>
        </p:nvGraphicFramePr>
        <p:xfrm>
          <a:off x="539552" y="1324852"/>
          <a:ext cx="8061905" cy="50750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3924960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2771800" y="832715"/>
            <a:ext cx="4572000" cy="400110"/>
          </a:xfrm>
          <a:prstGeom prst="rect">
            <a:avLst/>
          </a:prstGeom>
        </p:spPr>
        <p:txBody>
          <a:bodyPr>
            <a:spAutoFit/>
          </a:bodyPr>
          <a:lstStyle/>
          <a:p>
            <a:pPr algn="ctr"/>
            <a:r>
              <a:rPr lang="es-CR" sz="2000" b="1" u="sng" dirty="0" smtClean="0">
                <a:solidFill>
                  <a:schemeClr val="accent1">
                    <a:lumMod val="75000"/>
                  </a:schemeClr>
                </a:solidFill>
                <a:latin typeface="Arial" panose="020B0604020202020204" pitchFamily="34" charset="0"/>
                <a:cs typeface="Arial" panose="020B0604020202020204" pitchFamily="34" charset="0"/>
              </a:rPr>
              <a:t>Comisión de Teletrabajo</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8" name="Rectángulo 7"/>
          <p:cNvSpPr/>
          <p:nvPr/>
        </p:nvSpPr>
        <p:spPr>
          <a:xfrm>
            <a:off x="264919" y="1566805"/>
            <a:ext cx="8568952" cy="784830"/>
          </a:xfrm>
          <a:prstGeom prst="rect">
            <a:avLst/>
          </a:prstGeom>
        </p:spPr>
        <p:txBody>
          <a:bodyPr wrap="square">
            <a:spAutoFit/>
          </a:bodyPr>
          <a:lstStyle/>
          <a:p>
            <a:pPr algn="just"/>
            <a:r>
              <a:rPr lang="es-CR" sz="1500" dirty="0">
                <a:latin typeface="Arial" panose="020B0604020202020204" pitchFamily="34" charset="0"/>
                <a:cs typeface="Arial" panose="020B0604020202020204" pitchFamily="34" charset="0"/>
              </a:rPr>
              <a:t>Se cumplió con la finalización de la propuesta del Reglamento de Teletrabajo, elaborada por la Comisión de Teletrabajo y la misma fue revisada por parte de la Dirección de Asuntos Jurídicos mediante el oficio DAJ-1419-12-2020.</a:t>
            </a:r>
          </a:p>
        </p:txBody>
      </p:sp>
      <p:pic>
        <p:nvPicPr>
          <p:cNvPr id="10" name="Imagen 9"/>
          <p:cNvPicPr>
            <a:picLocks noChangeAspect="1"/>
          </p:cNvPicPr>
          <p:nvPr/>
        </p:nvPicPr>
        <p:blipFill>
          <a:blip r:embed="rId4"/>
          <a:stretch>
            <a:fillRect/>
          </a:stretch>
        </p:blipFill>
        <p:spPr>
          <a:xfrm>
            <a:off x="636200" y="2604986"/>
            <a:ext cx="4096136" cy="3838376"/>
          </a:xfrm>
          <a:prstGeom prst="rect">
            <a:avLst/>
          </a:prstGeom>
        </p:spPr>
      </p:pic>
      <p:pic>
        <p:nvPicPr>
          <p:cNvPr id="11" name="Imagen 10"/>
          <p:cNvPicPr>
            <a:picLocks noChangeAspect="1"/>
          </p:cNvPicPr>
          <p:nvPr/>
        </p:nvPicPr>
        <p:blipFill>
          <a:blip r:embed="rId5"/>
          <a:stretch>
            <a:fillRect/>
          </a:stretch>
        </p:blipFill>
        <p:spPr>
          <a:xfrm>
            <a:off x="5652120" y="2422362"/>
            <a:ext cx="2814604" cy="3933988"/>
          </a:xfrm>
          <a:prstGeom prst="rect">
            <a:avLst/>
          </a:prstGeom>
        </p:spPr>
      </p:pic>
    </p:spTree>
    <p:extLst>
      <p:ext uri="{BB962C8B-B14F-4D97-AF65-F5344CB8AC3E}">
        <p14:creationId xmlns:p14="http://schemas.microsoft.com/office/powerpoint/2010/main" val="198438007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26</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2224336" y="575835"/>
            <a:ext cx="4572000" cy="400110"/>
          </a:xfrm>
          <a:prstGeom prst="rect">
            <a:avLst/>
          </a:prstGeom>
        </p:spPr>
        <p:txBody>
          <a:bodyPr>
            <a:spAutoFit/>
          </a:bodyPr>
          <a:lstStyle/>
          <a:p>
            <a:pPr algn="just"/>
            <a:r>
              <a:rPr lang="es-CR" sz="2000" b="1" u="sng" dirty="0" smtClean="0">
                <a:solidFill>
                  <a:schemeClr val="accent1">
                    <a:lumMod val="75000"/>
                  </a:schemeClr>
                </a:solidFill>
                <a:latin typeface="Arial" panose="020B0604020202020204" pitchFamily="34" charset="0"/>
                <a:cs typeface="Arial" panose="020B0604020202020204" pitchFamily="34" charset="0"/>
              </a:rPr>
              <a:t>4. Modalidad de Teletrabajo</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12" name="Título 4"/>
          <p:cNvSpPr>
            <a:spLocks noGrp="1"/>
          </p:cNvSpPr>
          <p:nvPr>
            <p:ph type="title"/>
          </p:nvPr>
        </p:nvSpPr>
        <p:spPr>
          <a:xfrm>
            <a:off x="1600022" y="1264950"/>
            <a:ext cx="7144420" cy="492664"/>
          </a:xfrm>
        </p:spPr>
        <p:txBody>
          <a:bodyPr>
            <a:normAutofit/>
          </a:bodyPr>
          <a:lstStyle/>
          <a:p>
            <a:pPr algn="ctr"/>
            <a:r>
              <a:rPr lang="es-ES" sz="1800" b="1" u="sng" dirty="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solidFill>
                <a:schemeClr val="bg2">
                  <a:lumMod val="25000"/>
                </a:schemeClr>
              </a:solidFill>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2924944"/>
            <a:ext cx="3544020" cy="2349256"/>
          </a:xfrm>
          <a:prstGeom prst="rect">
            <a:avLst/>
          </a:prstGeom>
        </p:spPr>
      </p:pic>
      <p:sp>
        <p:nvSpPr>
          <p:cNvPr id="9" name="Google Shape;476;p35"/>
          <p:cNvSpPr/>
          <p:nvPr/>
        </p:nvSpPr>
        <p:spPr>
          <a:xfrm>
            <a:off x="179512" y="2708920"/>
            <a:ext cx="4992720" cy="3149765"/>
          </a:xfrm>
          <a:prstGeom prst="rect">
            <a:avLst/>
          </a:prstGeom>
          <a:noFill/>
          <a:ln>
            <a:noFill/>
          </a:ln>
        </p:spPr>
        <p:txBody>
          <a:bodyPr spcFirstLastPara="1" wrap="square" lIns="91425" tIns="91425" rIns="91425" bIns="91425" anchor="ctr" anchorCtr="0">
            <a:noAutofit/>
          </a:bodyPr>
          <a:lstStyle/>
          <a:p>
            <a:pPr marL="171450" lvl="0" indent="-171450" algn="just">
              <a:buFont typeface="Wingdings" panose="05000000000000000000" pitchFamily="2" charset="2"/>
              <a:buChar char="v"/>
            </a:pPr>
            <a:r>
              <a:rPr lang="es-CR" sz="1500" dirty="0">
                <a:latin typeface="Arial" panose="020B0604020202020204" pitchFamily="34" charset="0"/>
                <a:cs typeface="Arial" panose="020B0604020202020204" pitchFamily="34" charset="0"/>
              </a:rPr>
              <a:t>Se actualizaron los formularios del contrato de teletrabajo y de su </a:t>
            </a:r>
            <a:r>
              <a:rPr lang="es-CR" sz="1500" dirty="0" smtClean="0">
                <a:latin typeface="Arial" panose="020B0604020202020204" pitchFamily="34" charset="0"/>
                <a:cs typeface="Arial" panose="020B0604020202020204" pitchFamily="34" charset="0"/>
              </a:rPr>
              <a:t>adenda y se genera el instructivo para su llenado.</a:t>
            </a:r>
            <a:endParaRPr lang="es-CR" sz="1500" dirty="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v"/>
            </a:pPr>
            <a:endParaRPr lang="es-CR" sz="150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actualizó la página web de teletrabajo del sitio web de la Dirección de Recursos Humanos del MEP, siendo una de las páginas más vistas del sitio web de la DRH</a:t>
            </a:r>
            <a:r>
              <a:rPr lang="es-CR" sz="1500" dirty="0" smtClean="0">
                <a:latin typeface="Arial" panose="020B0604020202020204" pitchFamily="34" charset="0"/>
                <a:cs typeface="Arial" panose="020B0604020202020204" pitchFamily="34" charset="0"/>
              </a:rPr>
              <a:t>.</a:t>
            </a:r>
          </a:p>
          <a:p>
            <a:pPr marL="171450" indent="-171450" algn="just">
              <a:buFont typeface="Wingdings" panose="05000000000000000000" pitchFamily="2" charset="2"/>
              <a:buChar char="v"/>
            </a:pPr>
            <a:endParaRPr lang="es-CR" sz="1500" dirty="0" smtClean="0">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habilitaron los permisos a más de 120 personas funcionarias (entre oficinas centrales y DRE</a:t>
            </a:r>
            <a:r>
              <a:rPr lang="es-CR" sz="1500" dirty="0" smtClean="0">
                <a:latin typeface="Arial" panose="020B0604020202020204" pitchFamily="34" charset="0"/>
                <a:cs typeface="Arial" panose="020B0604020202020204" pitchFamily="34" charset="0"/>
              </a:rPr>
              <a:t>).</a:t>
            </a:r>
            <a:endParaRPr lang="es-CR" sz="1500" dirty="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v"/>
            </a:pPr>
            <a:endParaRPr lang="es-CR" sz="150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registraron más de 5.000 contratos o adendas de teletrabajo en el sistema.</a:t>
            </a:r>
          </a:p>
          <a:p>
            <a:pPr marL="171450" lvl="0" indent="-171450" algn="just">
              <a:buFont typeface="Wingdings" panose="05000000000000000000" pitchFamily="2" charset="2"/>
              <a:buChar char="v"/>
            </a:pPr>
            <a:endParaRPr lang="es-CR" sz="1500" dirty="0">
              <a:latin typeface="Arial" panose="020B0604020202020204" pitchFamily="34" charset="0"/>
              <a:cs typeface="Arial" panose="020B0604020202020204" pitchFamily="34" charset="0"/>
            </a:endParaRPr>
          </a:p>
          <a:p>
            <a:pPr marL="0" lvl="0" indent="0" algn="just" rtl="0">
              <a:spcBef>
                <a:spcPts val="0"/>
              </a:spcBef>
              <a:spcAft>
                <a:spcPts val="0"/>
              </a:spcAft>
              <a:buNone/>
            </a:pPr>
            <a:endParaRPr sz="1000" dirty="0">
              <a:solidFill>
                <a:srgbClr val="999999"/>
              </a:solidFill>
            </a:endParaRPr>
          </a:p>
        </p:txBody>
      </p:sp>
    </p:spTree>
    <p:extLst>
      <p:ext uri="{BB962C8B-B14F-4D97-AF65-F5344CB8AC3E}">
        <p14:creationId xmlns:p14="http://schemas.microsoft.com/office/powerpoint/2010/main" val="256839744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1" name="Marcador de contenido 5">
            <a:extLst>
              <a:ext uri="{FF2B5EF4-FFF2-40B4-BE49-F238E27FC236}">
                <a16:creationId xmlns="" xmlns:a16="http://schemas.microsoft.com/office/drawing/2014/main" id="{E3D79FDA-27F7-4946-B599-12CA04A3809B}"/>
              </a:ext>
            </a:extLst>
          </p:cNvPr>
          <p:cNvSpPr txBox="1">
            <a:spLocks/>
          </p:cNvSpPr>
          <p:nvPr/>
        </p:nvSpPr>
        <p:spPr>
          <a:xfrm>
            <a:off x="611560" y="2187436"/>
            <a:ext cx="8229600" cy="2958934"/>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spcBef>
                <a:spcPts val="0"/>
              </a:spcBef>
            </a:pPr>
            <a:r>
              <a:rPr lang="es-ES" sz="1500" dirty="0" smtClean="0">
                <a:latin typeface="Arial" panose="020B0604020202020204" pitchFamily="34" charset="0"/>
                <a:ea typeface="Times New Roman" panose="02020603050405020304" pitchFamily="18" charset="0"/>
                <a:cs typeface="Arial" panose="020B0604020202020204" pitchFamily="34" charset="0"/>
              </a:rPr>
              <a:t>Fortalecer las actividades de inducción y resolución de consultas del personal del MEP asignado a las labores de registro de los contratos de teletrabajo y sus adendas.</a:t>
            </a:r>
          </a:p>
          <a:p>
            <a:pPr algn="just">
              <a:spcBef>
                <a:spcPts val="0"/>
              </a:spcBef>
            </a:pPr>
            <a:endParaRPr lang="es-ES" sz="1500" dirty="0" smtClean="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pPr>
            <a:r>
              <a:rPr lang="es-ES" sz="1500" dirty="0" smtClean="0">
                <a:latin typeface="Arial" panose="020B0604020202020204" pitchFamily="34" charset="0"/>
                <a:ea typeface="Times New Roman" panose="02020603050405020304" pitchFamily="18" charset="0"/>
                <a:cs typeface="Arial" panose="020B0604020202020204" pitchFamily="34" charset="0"/>
              </a:rPr>
              <a:t>Implementar de manera conjunta con el Departamento de Sistemas de Información, los mecanismos tecnológicos que permitan minimizar los errores e inconsistencias en los registros de contratos de teletrabajo detectados.</a:t>
            </a:r>
          </a:p>
          <a:p>
            <a:pPr algn="just">
              <a:spcBef>
                <a:spcPts val="0"/>
              </a:spcBef>
            </a:pPr>
            <a:endParaRPr lang="es-ES" sz="1500" dirty="0" smtClean="0">
              <a:latin typeface="Arial" panose="020B0604020202020204" pitchFamily="34" charset="0"/>
              <a:ea typeface="Times New Roman" panose="02020603050405020304" pitchFamily="18" charset="0"/>
              <a:cs typeface="Arial" panose="020B0604020202020204" pitchFamily="34" charset="0"/>
            </a:endParaRPr>
          </a:p>
          <a:p>
            <a:pPr algn="just">
              <a:spcBef>
                <a:spcPts val="0"/>
              </a:spcBef>
            </a:pPr>
            <a:r>
              <a:rPr lang="es-ES" sz="1500" dirty="0" smtClean="0">
                <a:latin typeface="Arial" panose="020B0604020202020204" pitchFamily="34" charset="0"/>
                <a:ea typeface="Times New Roman" panose="02020603050405020304" pitchFamily="18" charset="0"/>
                <a:cs typeface="Arial" panose="020B0604020202020204" pitchFamily="34" charset="0"/>
              </a:rPr>
              <a:t>Incentivar la consolidación de la estructura administrativa y logística que permita la continuidad de la modalidad de teletrabajo en el MEP.</a:t>
            </a:r>
            <a:endParaRPr lang="es-ES" sz="1500" dirty="0">
              <a:latin typeface="Arial" panose="020B0604020202020204" pitchFamily="34" charset="0"/>
              <a:ea typeface="Times New Roman" panose="02020603050405020304" pitchFamily="18" charset="0"/>
              <a:cs typeface="Arial" panose="020B0604020202020204" pitchFamily="34" charset="0"/>
            </a:endParaRPr>
          </a:p>
        </p:txBody>
      </p:sp>
      <p:sp>
        <p:nvSpPr>
          <p:cNvPr id="12" name="Rectángulo 11"/>
          <p:cNvSpPr/>
          <p:nvPr/>
        </p:nvSpPr>
        <p:spPr>
          <a:xfrm>
            <a:off x="3263111" y="1331427"/>
            <a:ext cx="2698175" cy="369332"/>
          </a:xfrm>
          <a:prstGeom prst="rect">
            <a:avLst/>
          </a:prstGeom>
        </p:spPr>
        <p:txBody>
          <a:bodyPr wrap="none">
            <a:spAutoFit/>
          </a:bodyPr>
          <a:lstStyle/>
          <a:p>
            <a:pPr algn="ctr"/>
            <a:r>
              <a:rPr lang="es-ES_tradnl" b="1" u="sng" dirty="0">
                <a:solidFill>
                  <a:srgbClr val="04617B"/>
                </a:solidFill>
                <a:latin typeface="Arial" panose="020B0604020202020204" pitchFamily="34" charset="0"/>
              </a:rPr>
              <a:t>P</a:t>
            </a:r>
            <a:r>
              <a:rPr lang="es-ES_tradnl" b="1" u="sng" dirty="0" smtClean="0">
                <a:solidFill>
                  <a:srgbClr val="04617B"/>
                </a:solidFill>
                <a:latin typeface="Arial" panose="020B0604020202020204" pitchFamily="34" charset="0"/>
              </a:rPr>
              <a:t>rincipales </a:t>
            </a:r>
            <a:r>
              <a:rPr lang="es-ES_tradnl" b="1" u="sng" dirty="0" err="1" smtClean="0">
                <a:solidFill>
                  <a:srgbClr val="04617B"/>
                </a:solidFill>
                <a:latin typeface="Arial" panose="020B0604020202020204" pitchFamily="34" charset="0"/>
              </a:rPr>
              <a:t>obstacúlos</a:t>
            </a:r>
            <a:endParaRPr lang="es-CR" b="1" u="sng" dirty="0">
              <a:solidFill>
                <a:srgbClr val="04617B"/>
              </a:solidFill>
              <a:latin typeface="Arial" panose="020B0604020202020204" pitchFamily="34" charset="0"/>
            </a:endParaRP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4364934"/>
            <a:ext cx="3017912" cy="2263434"/>
          </a:xfrm>
          <a:prstGeom prst="rect">
            <a:avLst/>
          </a:prstGeom>
        </p:spPr>
      </p:pic>
    </p:spTree>
    <p:extLst>
      <p:ext uri="{BB962C8B-B14F-4D97-AF65-F5344CB8AC3E}">
        <p14:creationId xmlns:p14="http://schemas.microsoft.com/office/powerpoint/2010/main" val="357279468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3367738" y="1037087"/>
            <a:ext cx="2582758" cy="369332"/>
          </a:xfrm>
          <a:prstGeom prst="rect">
            <a:avLst/>
          </a:prstGeom>
        </p:spPr>
        <p:txBody>
          <a:bodyPr wrap="none">
            <a:spAutoFit/>
          </a:bodyPr>
          <a:lstStyle/>
          <a:p>
            <a:r>
              <a:rPr lang="es-CR" b="1" u="sng" dirty="0" smtClean="0">
                <a:solidFill>
                  <a:srgbClr val="04617B"/>
                </a:solidFill>
                <a:latin typeface="Arial" panose="020B0604020202020204" pitchFamily="34" charset="0"/>
              </a:rPr>
              <a:t>Proceso de Inducción</a:t>
            </a:r>
            <a:endParaRPr lang="es-CR" dirty="0"/>
          </a:p>
        </p:txBody>
      </p:sp>
      <p:sp>
        <p:nvSpPr>
          <p:cNvPr id="8" name="Rectángulo 7"/>
          <p:cNvSpPr/>
          <p:nvPr/>
        </p:nvSpPr>
        <p:spPr>
          <a:xfrm>
            <a:off x="0" y="1988840"/>
            <a:ext cx="4572000" cy="3785652"/>
          </a:xfrm>
          <a:prstGeom prst="rect">
            <a:avLst/>
          </a:prstGeom>
        </p:spPr>
        <p:txBody>
          <a:bodyPr>
            <a:spAutoFit/>
          </a:bodyPr>
          <a:lstStyle/>
          <a:p>
            <a:pPr marL="457200"/>
            <a:r>
              <a:rPr lang="es-CR" sz="1500" dirty="0">
                <a:latin typeface="Arial" panose="020B0604020202020204" pitchFamily="34" charset="0"/>
                <a:ea typeface="Calibri" panose="020F0502020204030204" pitchFamily="34" charset="0"/>
                <a:cs typeface="Arial" panose="020B0604020202020204" pitchFamily="34" charset="0"/>
              </a:rPr>
              <a:t>Se crearon los siguientes videos:</a:t>
            </a:r>
          </a:p>
          <a:p>
            <a:pPr marL="457200"/>
            <a:r>
              <a:rPr lang="es-CR" sz="1500" dirty="0">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Wingdings" panose="05000000000000000000" pitchFamily="2" charset="2"/>
              <a:buChar char=""/>
            </a:pPr>
            <a:r>
              <a:rPr lang="es-CR" sz="1500" dirty="0">
                <a:latin typeface="Arial" panose="020B0604020202020204" pitchFamily="34" charset="0"/>
                <a:ea typeface="Calibri" panose="020F0502020204030204" pitchFamily="34" charset="0"/>
                <a:cs typeface="Arial" panose="020B0604020202020204" pitchFamily="34" charset="0"/>
              </a:rPr>
              <a:t>Misión, visión, valores institucionales del MEP: </a:t>
            </a:r>
            <a:r>
              <a:rPr lang="es-CR" sz="15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https://www.youtube.com/watch?v=3icoeCMXXIE</a:t>
            </a:r>
            <a:r>
              <a:rPr lang="es-CR" sz="1500" dirty="0">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Wingdings" panose="05000000000000000000" pitchFamily="2" charset="2"/>
              <a:buChar char=""/>
            </a:pPr>
            <a:r>
              <a:rPr lang="es-CR" sz="1500" dirty="0">
                <a:latin typeface="Arial" panose="020B0604020202020204" pitchFamily="34" charset="0"/>
                <a:ea typeface="Calibri" panose="020F0502020204030204" pitchFamily="34" charset="0"/>
                <a:cs typeface="Arial" panose="020B0604020202020204" pitchFamily="34" charset="0"/>
              </a:rPr>
              <a:t>Breve reseña historia del MEP: </a:t>
            </a:r>
            <a:r>
              <a:rPr lang="es-CR" sz="15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5"/>
              </a:rPr>
              <a:t>https://www.youtube.com/watch?v=lneMXVz7reE&amp;t=28s</a:t>
            </a:r>
            <a:r>
              <a:rPr lang="es-CR" sz="1500" dirty="0">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Wingdings" panose="05000000000000000000" pitchFamily="2" charset="2"/>
              <a:buChar char=""/>
            </a:pPr>
            <a:r>
              <a:rPr lang="es-CR" sz="1500" dirty="0">
                <a:latin typeface="Arial" panose="020B0604020202020204" pitchFamily="34" charset="0"/>
                <a:ea typeface="Calibri" panose="020F0502020204030204" pitchFamily="34" charset="0"/>
                <a:cs typeface="Arial" panose="020B0604020202020204" pitchFamily="34" charset="0"/>
              </a:rPr>
              <a:t>Plan Nacional de Desarrollo del MEP: </a:t>
            </a:r>
            <a:r>
              <a:rPr lang="es-CR" sz="15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6"/>
              </a:rPr>
              <a:t>https://www.youtube.com/watch?v=LHg1cei16qs&amp;t=23s</a:t>
            </a:r>
            <a:r>
              <a:rPr lang="es-CR" sz="1500" dirty="0">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Wingdings" panose="05000000000000000000" pitchFamily="2" charset="2"/>
              <a:buChar char=""/>
            </a:pPr>
            <a:r>
              <a:rPr lang="es-CR" sz="1500" dirty="0">
                <a:latin typeface="Arial" panose="020B0604020202020204" pitchFamily="34" charset="0"/>
                <a:ea typeface="Calibri" panose="020F0502020204030204" pitchFamily="34" charset="0"/>
                <a:cs typeface="Arial" panose="020B0604020202020204" pitchFamily="34" charset="0"/>
              </a:rPr>
              <a:t>Las DRE y su ubicación geográfica: </a:t>
            </a:r>
            <a:r>
              <a:rPr lang="es-CR" sz="15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7"/>
              </a:rPr>
              <a:t>https://www.youtube.com/watch?v=dviJA-Z0cIA</a:t>
            </a:r>
            <a:endParaRPr lang="es-CR" sz="1500" dirty="0">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s-CR" sz="1500" dirty="0">
                <a:latin typeface="Arial" panose="020B0604020202020204" pitchFamily="34" charset="0"/>
                <a:ea typeface="Calibri" panose="020F0502020204030204" pitchFamily="34" charset="0"/>
                <a:cs typeface="Arial" panose="020B0604020202020204" pitchFamily="34" charset="0"/>
              </a:rPr>
              <a:t>Teletrabajo en el MEP: </a:t>
            </a:r>
            <a:r>
              <a:rPr lang="es-CR" sz="15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8"/>
              </a:rPr>
              <a:t>https://www.youtube.com/watch?v=N66pUx9HgsA</a:t>
            </a:r>
            <a:r>
              <a:rPr lang="es-CR" sz="1500" dirty="0">
                <a:latin typeface="Arial" panose="020B0604020202020204" pitchFamily="34" charset="0"/>
                <a:ea typeface="Calibri" panose="020F0502020204030204" pitchFamily="34" charset="0"/>
                <a:cs typeface="Arial" panose="020B0604020202020204" pitchFamily="34" charset="0"/>
              </a:rPr>
              <a:t> </a:t>
            </a:r>
            <a:endParaRPr lang="es-CR" sz="15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ángulo 10"/>
          <p:cNvSpPr/>
          <p:nvPr/>
        </p:nvSpPr>
        <p:spPr>
          <a:xfrm>
            <a:off x="5424072" y="5223378"/>
            <a:ext cx="3442691" cy="553998"/>
          </a:xfrm>
          <a:prstGeom prst="rect">
            <a:avLst/>
          </a:prstGeom>
        </p:spPr>
        <p:txBody>
          <a:bodyPr wrap="square">
            <a:spAutoFit/>
          </a:bodyPr>
          <a:lstStyle/>
          <a:p>
            <a:r>
              <a:rPr lang="es-CR" sz="1500" dirty="0">
                <a:latin typeface="Arial" panose="020B0604020202020204" pitchFamily="34" charset="0"/>
                <a:cs typeface="Arial" panose="020B0604020202020204" pitchFamily="34" charset="0"/>
              </a:rPr>
              <a:t>Avances en manual de </a:t>
            </a:r>
            <a:r>
              <a:rPr lang="es-CR" sz="1500" dirty="0" smtClean="0">
                <a:latin typeface="Arial" panose="020B0604020202020204" pitchFamily="34" charset="0"/>
                <a:cs typeface="Arial" panose="020B0604020202020204" pitchFamily="34" charset="0"/>
              </a:rPr>
              <a:t>procedimiento y la guía</a:t>
            </a:r>
            <a:r>
              <a:rPr lang="es-CR" sz="1200" dirty="0" smtClean="0"/>
              <a:t>. </a:t>
            </a:r>
            <a:endParaRPr lang="es-CR" sz="1200" dirty="0"/>
          </a:p>
        </p:txBody>
      </p:sp>
      <p:pic>
        <p:nvPicPr>
          <p:cNvPr id="12" name="Imagen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62680" y="2276872"/>
            <a:ext cx="3706816" cy="2310234"/>
          </a:xfrm>
          <a:prstGeom prst="rect">
            <a:avLst/>
          </a:prstGeom>
        </p:spPr>
      </p:pic>
    </p:spTree>
    <p:extLst>
      <p:ext uri="{BB962C8B-B14F-4D97-AF65-F5344CB8AC3E}">
        <p14:creationId xmlns:p14="http://schemas.microsoft.com/office/powerpoint/2010/main" val="253068102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29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Rectángulo 1"/>
          <p:cNvSpPr/>
          <p:nvPr/>
        </p:nvSpPr>
        <p:spPr>
          <a:xfrm>
            <a:off x="1776497" y="590019"/>
            <a:ext cx="6882883" cy="400110"/>
          </a:xfrm>
          <a:prstGeom prst="rect">
            <a:avLst/>
          </a:prstGeom>
        </p:spPr>
        <p:txBody>
          <a:bodyPr wrap="square">
            <a:spAutoFit/>
          </a:bodyPr>
          <a:lstStyle/>
          <a:p>
            <a:pPr algn="ctr"/>
            <a:r>
              <a:rPr lang="es-CR" sz="2000" b="1" u="sng" dirty="0" smtClean="0">
                <a:solidFill>
                  <a:schemeClr val="accent1">
                    <a:lumMod val="75000"/>
                  </a:schemeClr>
                </a:solidFill>
                <a:latin typeface="Arial" panose="020B0604020202020204" pitchFamily="34" charset="0"/>
                <a:cs typeface="Arial" panose="020B0604020202020204" pitchFamily="34" charset="0"/>
              </a:rPr>
              <a:t>5. </a:t>
            </a:r>
            <a:r>
              <a:rPr lang="es-ES_tradnl" sz="2000" b="1" u="sng" dirty="0" smtClean="0">
                <a:solidFill>
                  <a:schemeClr val="accent1">
                    <a:lumMod val="75000"/>
                  </a:schemeClr>
                </a:solidFill>
                <a:latin typeface="Arial" panose="020B0604020202020204" pitchFamily="34" charset="0"/>
                <a:cs typeface="Arial" panose="020B0604020202020204" pitchFamily="34" charset="0"/>
              </a:rPr>
              <a:t>Comisión </a:t>
            </a:r>
            <a:r>
              <a:rPr lang="es-ES_tradnl" sz="2000" b="1" u="sng" dirty="0">
                <a:solidFill>
                  <a:schemeClr val="accent1">
                    <a:lumMod val="75000"/>
                  </a:schemeClr>
                </a:solidFill>
                <a:latin typeface="Arial" panose="020B0604020202020204" pitchFamily="34" charset="0"/>
                <a:cs typeface="Arial" panose="020B0604020202020204" pitchFamily="34" charset="0"/>
              </a:rPr>
              <a:t>Reglamento MEP </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pic>
        <p:nvPicPr>
          <p:cNvPr id="10" name="Imagen 9"/>
          <p:cNvPicPr>
            <a:picLocks noChangeAspect="1"/>
          </p:cNvPicPr>
          <p:nvPr/>
        </p:nvPicPr>
        <p:blipFill>
          <a:blip r:embed="rId4"/>
          <a:stretch>
            <a:fillRect/>
          </a:stretch>
        </p:blipFill>
        <p:spPr>
          <a:xfrm>
            <a:off x="3736232" y="5396708"/>
            <a:ext cx="2373904" cy="1034779"/>
          </a:xfrm>
          <a:prstGeom prst="rect">
            <a:avLst/>
          </a:prstGeom>
          <a:ln w="19050">
            <a:solidFill>
              <a:schemeClr val="tx1"/>
            </a:solidFill>
          </a:ln>
        </p:spPr>
      </p:pic>
      <p:pic>
        <p:nvPicPr>
          <p:cNvPr id="9" name="Imagen 8"/>
          <p:cNvPicPr>
            <a:picLocks noChangeAspect="1"/>
          </p:cNvPicPr>
          <p:nvPr/>
        </p:nvPicPr>
        <p:blipFill>
          <a:blip r:embed="rId5"/>
          <a:stretch>
            <a:fillRect/>
          </a:stretch>
        </p:blipFill>
        <p:spPr>
          <a:xfrm>
            <a:off x="5288319" y="1550985"/>
            <a:ext cx="3346843" cy="3534199"/>
          </a:xfrm>
          <a:prstGeom prst="rect">
            <a:avLst/>
          </a:prstGeom>
        </p:spPr>
      </p:pic>
      <p:sp>
        <p:nvSpPr>
          <p:cNvPr id="11" name="CuadroTexto 10"/>
          <p:cNvSpPr txBox="1"/>
          <p:nvPr/>
        </p:nvSpPr>
        <p:spPr>
          <a:xfrm>
            <a:off x="179512" y="1618877"/>
            <a:ext cx="4378536" cy="3801041"/>
          </a:xfrm>
          <a:prstGeom prst="rect">
            <a:avLst/>
          </a:prstGeom>
          <a:noFill/>
        </p:spPr>
        <p:txBody>
          <a:bodyPr wrap="square" rtlCol="0">
            <a:spAutoFit/>
          </a:bodyPr>
          <a:lstStyle/>
          <a:p>
            <a:pPr marL="285750" indent="-285750" algn="just">
              <a:buFont typeface="Arial" panose="020B0604020202020204" pitchFamily="34" charset="0"/>
              <a:buChar char="•"/>
            </a:pPr>
            <a:r>
              <a:rPr lang="es-CR" sz="1500" dirty="0" smtClean="0">
                <a:latin typeface="Arial" panose="020B0604020202020204" pitchFamily="34" charset="0"/>
                <a:cs typeface="Arial" panose="020B0604020202020204" pitchFamily="34" charset="0"/>
              </a:rPr>
              <a:t>Se efectuaron modificaciones al texto del documento, buscando integrar al texto ámbito de teletrabajo y un alcance más virtual, tratando de actualizar el Reglamento a nuestra actualidad y a un futuro. </a:t>
            </a:r>
          </a:p>
          <a:p>
            <a:pPr marL="285750" indent="-285750" algn="just">
              <a:buFont typeface="Arial" panose="020B0604020202020204" pitchFamily="34" charset="0"/>
              <a:buChar char="•"/>
            </a:pPr>
            <a:endParaRPr lang="es-CR" sz="1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500" dirty="0" smtClean="0">
                <a:latin typeface="Arial" panose="020B0604020202020204" pitchFamily="34" charset="0"/>
                <a:cs typeface="Arial" panose="020B0604020202020204" pitchFamily="34" charset="0"/>
              </a:rPr>
              <a:t>Se envió a revisión el Reglamento a la jefaturas de la DRH y se revisaron e incluyeron algunas de las recomendaciones sugeridas.</a:t>
            </a:r>
          </a:p>
          <a:p>
            <a:pPr marL="285750" indent="-285750" algn="just">
              <a:buFont typeface="Arial" panose="020B0604020202020204" pitchFamily="34" charset="0"/>
              <a:buChar char="•"/>
            </a:pPr>
            <a:endParaRPr lang="es-CR" sz="15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500" dirty="0" smtClean="0">
                <a:latin typeface="Arial" panose="020B0604020202020204" pitchFamily="34" charset="0"/>
                <a:cs typeface="Arial" panose="020B0604020202020204" pitchFamily="34" charset="0"/>
              </a:rPr>
              <a:t>Se aprobó por parte de la Directora de la DRH el Reglamento para ser trasladado al Despacho de la Ministra y a la Direccion de Asuntos Jurídicos del MEP.</a:t>
            </a:r>
          </a:p>
          <a:p>
            <a:endParaRPr lang="es-C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05098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2200" b="1" u="sng" dirty="0">
                <a:latin typeface="Arial" panose="020B0604020202020204" pitchFamily="34" charset="0"/>
                <a:cs typeface="Arial" panose="020B0604020202020204" pitchFamily="34" charset="0"/>
              </a:rPr>
              <a:t>Principales procesos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Rectángulo 4"/>
          <p:cNvSpPr/>
          <p:nvPr/>
        </p:nvSpPr>
        <p:spPr>
          <a:xfrm>
            <a:off x="834362" y="2261911"/>
            <a:ext cx="7443625" cy="3093154"/>
          </a:xfrm>
          <a:prstGeom prst="rect">
            <a:avLst/>
          </a:prstGeom>
        </p:spPr>
        <p:txBody>
          <a:bodyPr wrap="square">
            <a:spAutoFit/>
          </a:bodyPr>
          <a:lstStyle/>
          <a:p>
            <a:pPr marL="342900" indent="-342900" algn="just">
              <a:buFont typeface="+mj-lt"/>
              <a:buAutoNum type="arabicPeriod"/>
            </a:pPr>
            <a:r>
              <a:rPr lang="es-CR" sz="1500" b="1" dirty="0" smtClean="0">
                <a:solidFill>
                  <a:schemeClr val="accent1">
                    <a:lumMod val="75000"/>
                  </a:schemeClr>
                </a:solidFill>
                <a:latin typeface="Arial" panose="020B0604020202020204" pitchFamily="34" charset="0"/>
                <a:cs typeface="Arial" panose="020B0604020202020204" pitchFamily="34" charset="0"/>
              </a:rPr>
              <a:t>Adquisición</a:t>
            </a:r>
            <a:r>
              <a:rPr lang="es-CR" sz="1500" b="1" dirty="0">
                <a:solidFill>
                  <a:schemeClr val="accent1">
                    <a:lumMod val="75000"/>
                  </a:schemeClr>
                </a:solidFill>
                <a:latin typeface="Arial" panose="020B0604020202020204" pitchFamily="34" charset="0"/>
                <a:cs typeface="Arial" panose="020B0604020202020204" pitchFamily="34" charset="0"/>
              </a:rPr>
              <a:t>, Distribución y Control de Bienes y Servicios</a:t>
            </a:r>
            <a:r>
              <a:rPr lang="es-CR" sz="1500" b="1" dirty="0" smtClean="0">
                <a:solidFill>
                  <a:schemeClr val="accent1">
                    <a:lumMod val="75000"/>
                  </a:schemeClr>
                </a:solidFill>
                <a:latin typeface="Arial" panose="020B0604020202020204" pitchFamily="34" charset="0"/>
                <a:cs typeface="Arial" panose="020B0604020202020204" pitchFamily="34" charset="0"/>
              </a:rPr>
              <a:t>. </a:t>
            </a:r>
          </a:p>
          <a:p>
            <a:pPr marL="342900" indent="-342900" algn="just">
              <a:buFont typeface="+mj-lt"/>
              <a:buAutoNum type="arabicPeriod"/>
            </a:pPr>
            <a:r>
              <a:rPr lang="es-CR" sz="1500" b="1" dirty="0" smtClean="0">
                <a:solidFill>
                  <a:schemeClr val="accent1">
                    <a:lumMod val="75000"/>
                  </a:schemeClr>
                </a:solidFill>
                <a:latin typeface="Arial" panose="020B0604020202020204" pitchFamily="34" charset="0"/>
                <a:cs typeface="Arial" panose="020B0604020202020204" pitchFamily="34" charset="0"/>
              </a:rPr>
              <a:t>Capacitación.</a:t>
            </a:r>
          </a:p>
          <a:p>
            <a:pPr marL="342900" indent="-342900" algn="just">
              <a:buFont typeface="+mj-lt"/>
              <a:buAutoNum type="arabicPeriod"/>
            </a:pPr>
            <a:r>
              <a:rPr lang="es-CR" sz="1500" b="1" dirty="0" smtClean="0">
                <a:solidFill>
                  <a:schemeClr val="accent1">
                    <a:lumMod val="75000"/>
                  </a:schemeClr>
                </a:solidFill>
                <a:latin typeface="Arial" panose="020B0604020202020204" pitchFamily="34" charset="0"/>
                <a:cs typeface="Arial" panose="020B0604020202020204" pitchFamily="34" charset="0"/>
              </a:rPr>
              <a:t>Auditoría Interna, Seguimiento </a:t>
            </a:r>
            <a:r>
              <a:rPr lang="es-CR" sz="1500" b="1" dirty="0">
                <a:solidFill>
                  <a:schemeClr val="accent1">
                    <a:lumMod val="75000"/>
                  </a:schemeClr>
                </a:solidFill>
                <a:latin typeface="Arial" panose="020B0604020202020204" pitchFamily="34" charset="0"/>
                <a:cs typeface="Arial" panose="020B0604020202020204" pitchFamily="34" charset="0"/>
              </a:rPr>
              <a:t>a informes CGR, Ministerio de Hacienda, Despacho de la ministra y Viceministerio </a:t>
            </a:r>
            <a:r>
              <a:rPr lang="es-CR" sz="1500" b="1" dirty="0" smtClean="0">
                <a:solidFill>
                  <a:schemeClr val="accent1">
                    <a:lumMod val="75000"/>
                  </a:schemeClr>
                </a:solidFill>
                <a:latin typeface="Arial" panose="020B0604020202020204" pitchFamily="34" charset="0"/>
                <a:cs typeface="Arial" panose="020B0604020202020204" pitchFamily="34" charset="0"/>
              </a:rPr>
              <a:t>administrativo, Informes </a:t>
            </a:r>
            <a:r>
              <a:rPr lang="es-CR" sz="1500" b="1" dirty="0">
                <a:solidFill>
                  <a:schemeClr val="accent1">
                    <a:lumMod val="75000"/>
                  </a:schemeClr>
                </a:solidFill>
                <a:latin typeface="Arial" panose="020B0604020202020204" pitchFamily="34" charset="0"/>
                <a:cs typeface="Arial" panose="020B0604020202020204" pitchFamily="34" charset="0"/>
              </a:rPr>
              <a:t>de </a:t>
            </a:r>
            <a:r>
              <a:rPr lang="es-CR" sz="1500" b="1" dirty="0" smtClean="0">
                <a:solidFill>
                  <a:schemeClr val="accent1">
                    <a:lumMod val="75000"/>
                  </a:schemeClr>
                </a:solidFill>
                <a:latin typeface="Arial" panose="020B0604020202020204" pitchFamily="34" charset="0"/>
                <a:cs typeface="Arial" panose="020B0604020202020204" pitchFamily="34" charset="0"/>
              </a:rPr>
              <a:t>Gestión, Proceso </a:t>
            </a:r>
            <a:r>
              <a:rPr lang="es-CR" sz="1500" b="1" dirty="0">
                <a:solidFill>
                  <a:schemeClr val="accent1">
                    <a:lumMod val="75000"/>
                  </a:schemeClr>
                </a:solidFill>
                <a:latin typeface="Arial" panose="020B0604020202020204" pitchFamily="34" charset="0"/>
                <a:cs typeface="Arial" panose="020B0604020202020204" pitchFamily="34" charset="0"/>
              </a:rPr>
              <a:t>Plan Operativo Anual </a:t>
            </a:r>
            <a:r>
              <a:rPr lang="es-CR" sz="1500" b="1" dirty="0" smtClean="0">
                <a:solidFill>
                  <a:schemeClr val="accent1">
                    <a:lumMod val="75000"/>
                  </a:schemeClr>
                </a:solidFill>
                <a:latin typeface="Arial" panose="020B0604020202020204" pitchFamily="34" charset="0"/>
                <a:cs typeface="Arial" panose="020B0604020202020204" pitchFamily="34" charset="0"/>
              </a:rPr>
              <a:t>2020, proceso de Inducción y Proceso de reorganización de la DRH. </a:t>
            </a:r>
          </a:p>
          <a:p>
            <a:pPr marL="342900" indent="-342900" algn="just">
              <a:buFont typeface="+mj-lt"/>
              <a:buAutoNum type="arabicPeriod"/>
            </a:pPr>
            <a:r>
              <a:rPr lang="es-ES_tradnl" sz="1500" b="1" dirty="0" smtClean="0">
                <a:solidFill>
                  <a:schemeClr val="accent1">
                    <a:lumMod val="75000"/>
                  </a:schemeClr>
                </a:solidFill>
                <a:latin typeface="Arial" panose="020B0604020202020204" pitchFamily="34" charset="0"/>
                <a:cs typeface="Arial" panose="020B0604020202020204" pitchFamily="34" charset="0"/>
              </a:rPr>
              <a:t>Modalidad de Teletrabajo.</a:t>
            </a:r>
          </a:p>
          <a:p>
            <a:pPr marL="342900" indent="-342900" algn="just">
              <a:buFont typeface="+mj-lt"/>
              <a:buAutoNum type="arabicPeriod"/>
            </a:pPr>
            <a:r>
              <a:rPr lang="es-ES_tradnl" sz="1500" b="1" dirty="0">
                <a:solidFill>
                  <a:schemeClr val="accent1">
                    <a:lumMod val="75000"/>
                  </a:schemeClr>
                </a:solidFill>
                <a:latin typeface="Arial" panose="020B0604020202020204" pitchFamily="34" charset="0"/>
                <a:cs typeface="Arial" panose="020B0604020202020204" pitchFamily="34" charset="0"/>
              </a:rPr>
              <a:t>Comisión Reglamento MEP.</a:t>
            </a:r>
          </a:p>
          <a:p>
            <a:pPr marL="342900" indent="-342900" algn="just">
              <a:buFont typeface="+mj-lt"/>
              <a:buAutoNum type="arabicPeriod"/>
            </a:pPr>
            <a:r>
              <a:rPr lang="es-ES_tradnl" sz="1500" b="1" dirty="0">
                <a:solidFill>
                  <a:schemeClr val="accent1">
                    <a:lumMod val="75000"/>
                  </a:schemeClr>
                </a:solidFill>
                <a:latin typeface="Arial" panose="020B0604020202020204" pitchFamily="34" charset="0"/>
                <a:cs typeface="Arial" panose="020B0604020202020204" pitchFamily="34" charset="0"/>
              </a:rPr>
              <a:t>Sistema de Marcas – Oficinas Centrales.</a:t>
            </a:r>
          </a:p>
          <a:p>
            <a:pPr marL="342900" indent="-342900" algn="just">
              <a:buFont typeface="+mj-lt"/>
              <a:buAutoNum type="arabicPeriod"/>
            </a:pPr>
            <a:r>
              <a:rPr lang="es-ES_tradnl" sz="1500" b="1" dirty="0">
                <a:solidFill>
                  <a:schemeClr val="accent1">
                    <a:lumMod val="75000"/>
                  </a:schemeClr>
                </a:solidFill>
                <a:latin typeface="Arial" panose="020B0604020202020204" pitchFamily="34" charset="0"/>
                <a:cs typeface="Arial" panose="020B0604020202020204" pitchFamily="34" charset="0"/>
              </a:rPr>
              <a:t>Proyecto Microsoft “Queremos conocer tu perfil”. </a:t>
            </a:r>
          </a:p>
          <a:p>
            <a:pPr marL="342900" indent="-342900" algn="just">
              <a:buFont typeface="+mj-lt"/>
              <a:buAutoNum type="arabicPeriod"/>
            </a:pPr>
            <a:r>
              <a:rPr lang="es-ES" sz="1500" b="1" dirty="0">
                <a:solidFill>
                  <a:schemeClr val="accent1">
                    <a:lumMod val="75000"/>
                  </a:schemeClr>
                </a:solidFill>
                <a:latin typeface="Arial" panose="020B0604020202020204" pitchFamily="34" charset="0"/>
                <a:cs typeface="Arial" panose="020B0604020202020204" pitchFamily="34" charset="0"/>
              </a:rPr>
              <a:t>Gestión de funcionarios </a:t>
            </a:r>
            <a:r>
              <a:rPr lang="es-ES" sz="1500" b="1" dirty="0" err="1" smtClean="0">
                <a:solidFill>
                  <a:schemeClr val="accent1">
                    <a:lumMod val="75000"/>
                  </a:schemeClr>
                </a:solidFill>
                <a:latin typeface="Arial" panose="020B0604020202020204" pitchFamily="34" charset="0"/>
                <a:cs typeface="Arial" panose="020B0604020202020204" pitchFamily="34" charset="0"/>
              </a:rPr>
              <a:t>Caucionantes</a:t>
            </a:r>
            <a:r>
              <a:rPr lang="es-ES" sz="1500" b="1" dirty="0" smtClean="0">
                <a:solidFill>
                  <a:schemeClr val="accent1">
                    <a:lumMod val="75000"/>
                  </a:schemeClr>
                </a:solidFill>
                <a:latin typeface="Arial" panose="020B0604020202020204" pitchFamily="34" charset="0"/>
                <a:cs typeface="Arial" panose="020B0604020202020204" pitchFamily="34" charset="0"/>
              </a:rPr>
              <a:t>.</a:t>
            </a:r>
            <a:endParaRPr lang="es-ES_tradnl" sz="1500" b="1" dirty="0">
              <a:solidFill>
                <a:schemeClr val="accent1">
                  <a:lumMod val="75000"/>
                </a:schemeClr>
              </a:solidFill>
              <a:latin typeface="Arial" panose="020B0604020202020204" pitchFamily="34" charset="0"/>
              <a:cs typeface="Arial" panose="020B0604020202020204" pitchFamily="34" charset="0"/>
            </a:endParaRPr>
          </a:p>
          <a:p>
            <a:pPr marL="342900" indent="-342900" algn="just">
              <a:buFont typeface="+mj-lt"/>
              <a:buAutoNum type="arabicPeriod"/>
            </a:pPr>
            <a:r>
              <a:rPr lang="es-ES_tradnl" sz="1500" b="1" dirty="0">
                <a:solidFill>
                  <a:schemeClr val="accent1">
                    <a:lumMod val="75000"/>
                  </a:schemeClr>
                </a:solidFill>
                <a:latin typeface="Arial" panose="020B0604020202020204" pitchFamily="34" charset="0"/>
                <a:cs typeface="Arial" panose="020B0604020202020204" pitchFamily="34" charset="0"/>
              </a:rPr>
              <a:t>Clima </a:t>
            </a:r>
            <a:r>
              <a:rPr lang="es-ES_tradnl" sz="1500" b="1" dirty="0" smtClean="0">
                <a:solidFill>
                  <a:schemeClr val="accent1">
                    <a:lumMod val="75000"/>
                  </a:schemeClr>
                </a:solidFill>
                <a:latin typeface="Arial" panose="020B0604020202020204" pitchFamily="34" charset="0"/>
                <a:cs typeface="Arial" panose="020B0604020202020204" pitchFamily="34" charset="0"/>
              </a:rPr>
              <a:t>Organizacional</a:t>
            </a:r>
            <a:r>
              <a:rPr lang="es-ES_tradnl" sz="1500" b="1" dirty="0">
                <a:solidFill>
                  <a:schemeClr val="accent1">
                    <a:lumMod val="75000"/>
                  </a:schemeClr>
                </a:solidFill>
                <a:latin typeface="Arial" panose="020B0604020202020204" pitchFamily="34" charset="0"/>
                <a:cs typeface="Arial" panose="020B0604020202020204" pitchFamily="34" charset="0"/>
              </a:rPr>
              <a:t>.</a:t>
            </a:r>
          </a:p>
          <a:p>
            <a:pPr marL="342900" indent="-342900" algn="just">
              <a:buFont typeface="+mj-lt"/>
              <a:buAutoNum type="arabicPeriod"/>
            </a:pPr>
            <a:r>
              <a:rPr lang="es-ES_tradnl" sz="1500" b="1" dirty="0">
                <a:solidFill>
                  <a:schemeClr val="accent1">
                    <a:lumMod val="75000"/>
                  </a:schemeClr>
                </a:solidFill>
                <a:latin typeface="Arial" panose="020B0604020202020204" pitchFamily="34" charset="0"/>
                <a:cs typeface="Arial" panose="020B0604020202020204" pitchFamily="34" charset="0"/>
              </a:rPr>
              <a:t>Control Interno</a:t>
            </a:r>
            <a:r>
              <a:rPr lang="es-ES_tradnl" sz="1500" b="1" dirty="0" smtClean="0">
                <a:solidFill>
                  <a:schemeClr val="accent1">
                    <a:lumMod val="75000"/>
                  </a:schemeClr>
                </a:solidFill>
                <a:latin typeface="Arial" panose="020B0604020202020204" pitchFamily="34" charset="0"/>
                <a:cs typeface="Arial" panose="020B0604020202020204" pitchFamily="34" charset="0"/>
              </a:rPr>
              <a:t>.</a:t>
            </a:r>
            <a:endParaRPr lang="es-CR" sz="15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530512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159478" y="1260249"/>
            <a:ext cx="2659702" cy="369332"/>
          </a:xfrm>
          <a:prstGeom prst="rect">
            <a:avLst/>
          </a:prstGeom>
        </p:spPr>
        <p:txBody>
          <a:bodyPr wrap="none">
            <a:spAutoFit/>
          </a:bodyPr>
          <a:lstStyle/>
          <a:p>
            <a:r>
              <a:rPr lang="es-CR" b="1" u="sng" dirty="0" smtClean="0">
                <a:solidFill>
                  <a:srgbClr val="FF0000"/>
                </a:solidFill>
                <a:latin typeface="Arial" panose="020B0604020202020204" pitchFamily="34" charset="0"/>
              </a:rPr>
              <a:t>Objetivos </a:t>
            </a:r>
            <a:r>
              <a:rPr lang="es-CR" b="1" u="sng" dirty="0">
                <a:solidFill>
                  <a:srgbClr val="FF0000"/>
                </a:solidFill>
                <a:latin typeface="Arial" panose="020B0604020202020204" pitchFamily="34" charset="0"/>
              </a:rPr>
              <a:t>y resultados</a:t>
            </a:r>
            <a:endParaRPr lang="es-CR" dirty="0">
              <a:solidFill>
                <a:srgbClr val="FF0000"/>
              </a:solidFill>
            </a:endParaRPr>
          </a:p>
        </p:txBody>
      </p:sp>
      <p:sp>
        <p:nvSpPr>
          <p:cNvPr id="8" name="Rectángulo 7"/>
          <p:cNvSpPr/>
          <p:nvPr/>
        </p:nvSpPr>
        <p:spPr>
          <a:xfrm>
            <a:off x="1557491" y="783992"/>
            <a:ext cx="6798956" cy="400110"/>
          </a:xfrm>
          <a:prstGeom prst="rect">
            <a:avLst/>
          </a:prstGeom>
        </p:spPr>
        <p:txBody>
          <a:bodyPr wrap="square">
            <a:spAutoFit/>
          </a:bodyPr>
          <a:lstStyle/>
          <a:p>
            <a:pPr algn="ctr"/>
            <a:r>
              <a:rPr lang="es-CR" sz="2000" b="1" u="sng" dirty="0" smtClean="0">
                <a:solidFill>
                  <a:schemeClr val="accent1">
                    <a:lumMod val="75000"/>
                  </a:schemeClr>
                </a:solidFill>
                <a:latin typeface="Arial" panose="020B0604020202020204" pitchFamily="34" charset="0"/>
                <a:cs typeface="Arial" panose="020B0604020202020204" pitchFamily="34" charset="0"/>
              </a:rPr>
              <a:t>6. </a:t>
            </a:r>
            <a:r>
              <a:rPr lang="es-ES_tradnl" sz="2000" b="1" u="sng" dirty="0">
                <a:solidFill>
                  <a:schemeClr val="accent1">
                    <a:lumMod val="75000"/>
                  </a:schemeClr>
                </a:solidFill>
                <a:latin typeface="Arial" panose="020B0604020202020204" pitchFamily="34" charset="0"/>
                <a:cs typeface="Arial" panose="020B0604020202020204" pitchFamily="34" charset="0"/>
              </a:rPr>
              <a:t>Sistema de Marcas – Oficinas Centrales</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11" name="Marcador de contenido 6"/>
          <p:cNvSpPr txBox="1">
            <a:spLocks/>
          </p:cNvSpPr>
          <p:nvPr/>
        </p:nvSpPr>
        <p:spPr>
          <a:xfrm>
            <a:off x="433549" y="1990017"/>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s-ES_tradnl" sz="1500" b="1" dirty="0" smtClean="0">
                <a:latin typeface="Arial" panose="020B0604020202020204" pitchFamily="34" charset="0"/>
                <a:cs typeface="Arial" panose="020B0604020202020204" pitchFamily="34" charset="0"/>
              </a:rPr>
              <a:t>Objetivo: </a:t>
            </a:r>
            <a:r>
              <a:rPr lang="es-CR" sz="1500" dirty="0" smtClean="0">
                <a:latin typeface="Arial" panose="020B0604020202020204" pitchFamily="34" charset="0"/>
                <a:cs typeface="Arial" panose="020B0604020202020204" pitchFamily="34" charset="0"/>
              </a:rPr>
              <a:t>Gestionar </a:t>
            </a:r>
            <a:r>
              <a:rPr lang="es-CR" sz="1500" dirty="0">
                <a:latin typeface="Arial" panose="020B0604020202020204" pitchFamily="34" charset="0"/>
                <a:cs typeface="Arial" panose="020B0604020202020204" pitchFamily="34" charset="0"/>
              </a:rPr>
              <a:t>los trámites, controles y seguimientos necesarios del sistema de </a:t>
            </a:r>
            <a:r>
              <a:rPr lang="es-CR" sz="1500" dirty="0" smtClean="0">
                <a:latin typeface="Arial" panose="020B0604020202020204" pitchFamily="34" charset="0"/>
                <a:cs typeface="Arial" panose="020B0604020202020204" pitchFamily="34" charset="0"/>
              </a:rPr>
              <a:t>marcas, </a:t>
            </a:r>
            <a:r>
              <a:rPr lang="es-CR" sz="1500" dirty="0">
                <a:latin typeface="Arial" panose="020B0604020202020204" pitchFamily="34" charset="0"/>
                <a:cs typeface="Arial" panose="020B0604020202020204" pitchFamily="34" charset="0"/>
              </a:rPr>
              <a:t>sobre aquellas tareas o solicitudes, que ingresan tanto a lo interno como a lo externo; mediante el cual se </a:t>
            </a:r>
            <a:r>
              <a:rPr lang="es-CR" sz="1500" dirty="0" smtClean="0">
                <a:latin typeface="Arial" panose="020B0604020202020204" pitchFamily="34" charset="0"/>
                <a:cs typeface="Arial" panose="020B0604020202020204" pitchFamily="34" charset="0"/>
              </a:rPr>
              <a:t>soliciten cambios </a:t>
            </a:r>
            <a:r>
              <a:rPr lang="es-CR" sz="1500" dirty="0">
                <a:latin typeface="Arial" panose="020B0604020202020204" pitchFamily="34" charset="0"/>
                <a:cs typeface="Arial" panose="020B0604020202020204" pitchFamily="34" charset="0"/>
              </a:rPr>
              <a:t>o modificaciones de los usuarios en el sistema de </a:t>
            </a:r>
            <a:r>
              <a:rPr lang="es-CR" sz="1500" dirty="0" smtClean="0">
                <a:latin typeface="Arial" panose="020B0604020202020204" pitchFamily="34" charset="0"/>
                <a:cs typeface="Arial" panose="020B0604020202020204" pitchFamily="34" charset="0"/>
              </a:rPr>
              <a:t>marcas.</a:t>
            </a:r>
          </a:p>
          <a:p>
            <a:pPr marL="0" indent="0" algn="just">
              <a:buNone/>
            </a:pPr>
            <a:endParaRPr lang="es-CR" sz="1500" b="1" dirty="0">
              <a:latin typeface="Arial" panose="020B0604020202020204" pitchFamily="34" charset="0"/>
              <a:cs typeface="Arial" panose="020B0604020202020204" pitchFamily="34" charset="0"/>
            </a:endParaRPr>
          </a:p>
          <a:p>
            <a:pPr marL="0" lvl="0" indent="0" algn="just" hangingPunct="0">
              <a:buNone/>
            </a:pPr>
            <a:r>
              <a:rPr lang="es-CR" sz="1500" b="1" dirty="0" smtClean="0">
                <a:latin typeface="Arial" panose="020B0604020202020204" pitchFamily="34" charset="0"/>
                <a:cs typeface="Arial" panose="020B0604020202020204" pitchFamily="34" charset="0"/>
              </a:rPr>
              <a:t>Resultados: </a:t>
            </a:r>
          </a:p>
          <a:p>
            <a:pPr algn="just" hangingPunct="0"/>
            <a:r>
              <a:rPr lang="es-MX" sz="1500" dirty="0">
                <a:latin typeface="Arial" panose="020B0604020202020204" pitchFamily="34" charset="0"/>
                <a:cs typeface="Arial" panose="020B0604020202020204" pitchFamily="34" charset="0"/>
              </a:rPr>
              <a:t>Comunicación fluida y atención virtual a cada caso emitido por diferentes funcionarios, (aproximadamente más de </a:t>
            </a:r>
            <a:r>
              <a:rPr lang="es-MX" sz="1500" dirty="0" smtClean="0">
                <a:latin typeface="Arial" panose="020B0604020202020204" pitchFamily="34" charset="0"/>
                <a:cs typeface="Arial" panose="020B0604020202020204" pitchFamily="34" charset="0"/>
              </a:rPr>
              <a:t>427 </a:t>
            </a:r>
            <a:r>
              <a:rPr lang="es-MX" sz="1500" dirty="0">
                <a:latin typeface="Arial" panose="020B0604020202020204" pitchFamily="34" charset="0"/>
                <a:cs typeface="Arial" panose="020B0604020202020204" pitchFamily="34" charset="0"/>
              </a:rPr>
              <a:t>casos en Oficinas Centrales del MEP</a:t>
            </a:r>
            <a:r>
              <a:rPr lang="es-MX" sz="1500" dirty="0" smtClean="0">
                <a:latin typeface="Arial" panose="020B0604020202020204" pitchFamily="34" charset="0"/>
                <a:cs typeface="Arial" panose="020B0604020202020204" pitchFamily="34" charset="0"/>
              </a:rPr>
              <a:t>).</a:t>
            </a:r>
            <a:endParaRPr lang="es-CR" sz="1500" dirty="0">
              <a:latin typeface="Arial" panose="020B0604020202020204" pitchFamily="34" charset="0"/>
              <a:cs typeface="Arial" panose="020B0604020202020204" pitchFamily="34" charset="0"/>
            </a:endParaRPr>
          </a:p>
          <a:p>
            <a:endParaRPr lang="es-CR" sz="1200" dirty="0" smtClean="0"/>
          </a:p>
          <a:p>
            <a:pPr algn="just" hangingPunct="0"/>
            <a:endParaRPr lang="es-CR" sz="1200" b="1" dirty="0" smtClean="0">
              <a:latin typeface="Arial" panose="020B0604020202020204" pitchFamily="34" charset="0"/>
              <a:cs typeface="Arial" panose="020B0604020202020204" pitchFamily="34" charset="0"/>
            </a:endParaRPr>
          </a:p>
          <a:p>
            <a:pPr algn="just" hangingPunct="0"/>
            <a:endParaRPr lang="es-CR" sz="1200" b="1"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12" name="Picture 2" descr="Tácticas para mejorar el servicio al cliente - Revista Estrategia &amp; Negoci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4308962"/>
            <a:ext cx="3624337" cy="2228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056881"/>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135041" y="100929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11" name="Marcador de contenido 6"/>
          <p:cNvSpPr txBox="1">
            <a:spLocks/>
          </p:cNvSpPr>
          <p:nvPr/>
        </p:nvSpPr>
        <p:spPr>
          <a:xfrm>
            <a:off x="535442" y="1772816"/>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hangingPunct="0">
              <a:buNone/>
            </a:pPr>
            <a:r>
              <a:rPr lang="es-CR" sz="1500" b="1" dirty="0" smtClean="0">
                <a:latin typeface="Arial" panose="020B0604020202020204" pitchFamily="34" charset="0"/>
                <a:cs typeface="Arial" panose="020B0604020202020204" pitchFamily="34" charset="0"/>
              </a:rPr>
              <a:t>Resultados</a:t>
            </a:r>
            <a:r>
              <a:rPr lang="es-CR" sz="1500" b="1" dirty="0">
                <a:latin typeface="Arial" panose="020B0604020202020204" pitchFamily="34" charset="0"/>
                <a:cs typeface="Arial" panose="020B0604020202020204" pitchFamily="34" charset="0"/>
              </a:rPr>
              <a:t>: </a:t>
            </a:r>
            <a:endParaRPr lang="es-CR" sz="1500" b="1" dirty="0" smtClean="0">
              <a:latin typeface="Arial" panose="020B0604020202020204" pitchFamily="34" charset="0"/>
              <a:cs typeface="Arial" panose="020B0604020202020204" pitchFamily="34" charset="0"/>
            </a:endParaRPr>
          </a:p>
          <a:p>
            <a:pPr lvl="0" algn="just" fontAlgn="auto" hangingPunct="0"/>
            <a:endParaRPr lang="es-MX" sz="1500" dirty="0" smtClean="0">
              <a:latin typeface="Arial" panose="020B0604020202020204" pitchFamily="34" charset="0"/>
              <a:cs typeface="Arial" panose="020B0604020202020204" pitchFamily="34" charset="0"/>
            </a:endParaRPr>
          </a:p>
          <a:p>
            <a:pPr lvl="0" algn="just" fontAlgn="auto" hangingPunct="0"/>
            <a:r>
              <a:rPr lang="es-MX" sz="1500" dirty="0">
                <a:latin typeface="Arial" panose="020B0604020202020204" pitchFamily="34" charset="0"/>
                <a:cs typeface="Arial" panose="020B0604020202020204" pitchFamily="34" charset="0"/>
              </a:rPr>
              <a:t>Como parte de la modernización y debido a lo cambiante del entorno, se dio seguimiento las Circulares N° VM-A-DRH-06-033-2020 y VM-A-DRH-11-061-2020, </a:t>
            </a:r>
            <a:r>
              <a:rPr lang="es-MX" sz="1500" dirty="0" smtClean="0">
                <a:latin typeface="Arial" panose="020B0604020202020204" pitchFamily="34" charset="0"/>
                <a:cs typeface="Arial" panose="020B0604020202020204" pitchFamily="34" charset="0"/>
              </a:rPr>
              <a:t>generando </a:t>
            </a:r>
            <a:r>
              <a:rPr lang="es-MX" sz="1500" dirty="0">
                <a:latin typeface="Arial" panose="020B0604020202020204" pitchFamily="34" charset="0"/>
                <a:cs typeface="Arial" panose="020B0604020202020204" pitchFamily="34" charset="0"/>
              </a:rPr>
              <a:t>un total </a:t>
            </a:r>
            <a:r>
              <a:rPr lang="es-MX" sz="1500" dirty="0" smtClean="0">
                <a:latin typeface="Arial" panose="020B0604020202020204" pitchFamily="34" charset="0"/>
                <a:cs typeface="Arial" panose="020B0604020202020204" pitchFamily="34" charset="0"/>
              </a:rPr>
              <a:t>de: </a:t>
            </a:r>
          </a:p>
          <a:p>
            <a:pPr lvl="0" algn="just" fontAlgn="auto" hangingPunct="0"/>
            <a:endParaRPr lang="es-MX" sz="1500" dirty="0">
              <a:latin typeface="Arial" panose="020B0604020202020204" pitchFamily="34" charset="0"/>
              <a:cs typeface="Arial" panose="020B0604020202020204" pitchFamily="34" charset="0"/>
            </a:endParaRPr>
          </a:p>
          <a:p>
            <a:pPr marL="667512" lvl="2" indent="0" algn="just" hangingPunct="0">
              <a:buNone/>
            </a:pPr>
            <a:r>
              <a:rPr lang="es-MX" sz="1500" dirty="0" smtClean="0">
                <a:latin typeface="Arial" panose="020B0604020202020204" pitchFamily="34" charset="0"/>
                <a:cs typeface="Arial" panose="020B0604020202020204" pitchFamily="34" charset="0"/>
              </a:rPr>
              <a:t>- 873 Gestiones </a:t>
            </a:r>
            <a:r>
              <a:rPr lang="es-MX" sz="1500" dirty="0">
                <a:latin typeface="Arial" panose="020B0604020202020204" pitchFamily="34" charset="0"/>
                <a:cs typeface="Arial" panose="020B0604020202020204" pitchFamily="34" charset="0"/>
              </a:rPr>
              <a:t>relacionadas con los cambios de horario</a:t>
            </a:r>
            <a:r>
              <a:rPr lang="es-MX" sz="1500" dirty="0" smtClean="0">
                <a:latin typeface="Arial" panose="020B0604020202020204" pitchFamily="34" charset="0"/>
                <a:cs typeface="Arial" panose="020B0604020202020204" pitchFamily="34" charset="0"/>
              </a:rPr>
              <a:t>.</a:t>
            </a:r>
          </a:p>
          <a:p>
            <a:pPr marL="667512" lvl="2" indent="0" algn="just" hangingPunct="0">
              <a:buNone/>
            </a:pPr>
            <a:r>
              <a:rPr lang="es-MX" sz="1500" dirty="0" smtClean="0">
                <a:latin typeface="Arial" panose="020B0604020202020204" pitchFamily="34" charset="0"/>
                <a:cs typeface="Arial" panose="020B0604020202020204" pitchFamily="34" charset="0"/>
              </a:rPr>
              <a:t>-   39 Cambios por reubicados.</a:t>
            </a:r>
          </a:p>
          <a:p>
            <a:pPr marL="667512" lvl="2" indent="0" algn="just" hangingPunct="0">
              <a:buNone/>
            </a:pPr>
            <a:r>
              <a:rPr lang="es-MX" sz="1500" dirty="0" smtClean="0">
                <a:latin typeface="Arial" panose="020B0604020202020204" pitchFamily="34" charset="0"/>
                <a:cs typeface="Arial" panose="020B0604020202020204" pitchFamily="34" charset="0"/>
              </a:rPr>
              <a:t>- 213 Gestiones </a:t>
            </a:r>
            <a:r>
              <a:rPr lang="es-MX" sz="1500" dirty="0">
                <a:latin typeface="Arial" panose="020B0604020202020204" pitchFamily="34" charset="0"/>
                <a:cs typeface="Arial" panose="020B0604020202020204" pitchFamily="34" charset="0"/>
              </a:rPr>
              <a:t>por cambios de horario por mujeres en periodo de </a:t>
            </a:r>
            <a:r>
              <a:rPr lang="es-MX" sz="1500" dirty="0" smtClean="0">
                <a:latin typeface="Arial" panose="020B0604020202020204" pitchFamily="34" charset="0"/>
                <a:cs typeface="Arial" panose="020B0604020202020204" pitchFamily="34" charset="0"/>
              </a:rPr>
              <a:t>lactancia. </a:t>
            </a:r>
            <a:endParaRPr lang="es-CR" sz="1500" dirty="0">
              <a:latin typeface="Arial" panose="020B0604020202020204" pitchFamily="34" charset="0"/>
              <a:cs typeface="Arial" panose="020B0604020202020204" pitchFamily="34" charset="0"/>
            </a:endParaRPr>
          </a:p>
          <a:p>
            <a:endParaRPr lang="es-CR" sz="1400" dirty="0">
              <a:latin typeface="Arial" panose="020B0604020202020204" pitchFamily="34" charset="0"/>
              <a:cs typeface="Arial" panose="020B0604020202020204" pitchFamily="34" charset="0"/>
            </a:endParaRPr>
          </a:p>
          <a:p>
            <a:pPr algn="just" hangingPunct="0"/>
            <a:endParaRPr lang="es-CR" sz="1400" dirty="0">
              <a:latin typeface="Arial" panose="020B0604020202020204" pitchFamily="34" charset="0"/>
              <a:cs typeface="Arial" panose="020B0604020202020204" pitchFamily="34" charset="0"/>
            </a:endParaRPr>
          </a:p>
          <a:p>
            <a:pPr algn="just" hangingPunct="0"/>
            <a:endParaRPr lang="es-CR" sz="1400" dirty="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12" name="Picture 6" descr="Hugo Antonio Borelli: La resistencia al cambi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7005" y="4707377"/>
            <a:ext cx="1959976" cy="1631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57041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2025388" y="1053702"/>
            <a:ext cx="4660250" cy="369332"/>
          </a:xfrm>
          <a:prstGeom prst="rect">
            <a:avLst/>
          </a:prstGeom>
        </p:spPr>
        <p:txBody>
          <a:bodyPr wrap="none">
            <a:spAutoFit/>
          </a:bodyPr>
          <a:lstStyle/>
          <a:p>
            <a:r>
              <a:rPr lang="es-CR" b="1" u="sng" dirty="0" smtClean="0">
                <a:solidFill>
                  <a:srgbClr val="04617B"/>
                </a:solidFill>
                <a:latin typeface="Arial" panose="020B0604020202020204" pitchFamily="34" charset="0"/>
              </a:rPr>
              <a:t>Procedimiento e Indicadores de Gestión</a:t>
            </a:r>
            <a:endParaRPr lang="es-CR" dirty="0"/>
          </a:p>
        </p:txBody>
      </p:sp>
      <p:sp>
        <p:nvSpPr>
          <p:cNvPr id="9" name="Marcador de contenido 6"/>
          <p:cNvSpPr txBox="1">
            <a:spLocks/>
          </p:cNvSpPr>
          <p:nvPr/>
        </p:nvSpPr>
        <p:spPr>
          <a:xfrm>
            <a:off x="457200" y="2119760"/>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hangingPunct="0">
              <a:buNone/>
            </a:pPr>
            <a:r>
              <a:rPr lang="es-CR" sz="1500" b="1" dirty="0" smtClean="0">
                <a:latin typeface="Arial" panose="020B0604020202020204" pitchFamily="34" charset="0"/>
                <a:cs typeface="Arial" panose="020B0604020202020204" pitchFamily="34" charset="0"/>
              </a:rPr>
              <a:t>Resultados</a:t>
            </a:r>
            <a:r>
              <a:rPr lang="es-CR" sz="1500" b="1" dirty="0">
                <a:latin typeface="Arial" panose="020B0604020202020204" pitchFamily="34" charset="0"/>
                <a:cs typeface="Arial" panose="020B0604020202020204" pitchFamily="34" charset="0"/>
              </a:rPr>
              <a:t>: </a:t>
            </a:r>
            <a:endParaRPr lang="es-CR" sz="1500" b="1" dirty="0" smtClean="0">
              <a:latin typeface="Arial" panose="020B0604020202020204" pitchFamily="34" charset="0"/>
              <a:cs typeface="Arial" panose="020B0604020202020204" pitchFamily="34" charset="0"/>
            </a:endParaRPr>
          </a:p>
          <a:p>
            <a:pPr algn="just" hangingPunct="0"/>
            <a:r>
              <a:rPr lang="es-CR" sz="1500" dirty="0" smtClean="0">
                <a:latin typeface="Arial" panose="020B0604020202020204" pitchFamily="34" charset="0"/>
                <a:cs typeface="Arial" panose="020B0604020202020204" pitchFamily="34" charset="0"/>
              </a:rPr>
              <a:t>Inducciones y seguimiento sobre el sistema de marcas, a los administradores de Oficinas Centrales.</a:t>
            </a:r>
          </a:p>
          <a:p>
            <a:pPr algn="just" hangingPunct="0"/>
            <a:endParaRPr lang="es-CR" sz="1500" dirty="0">
              <a:latin typeface="Arial" panose="020B0604020202020204" pitchFamily="34" charset="0"/>
              <a:cs typeface="Arial" panose="020B0604020202020204" pitchFamily="34" charset="0"/>
            </a:endParaRPr>
          </a:p>
          <a:p>
            <a:pPr marL="393192" lvl="1" indent="0" algn="just" hangingPunct="0">
              <a:buNone/>
            </a:pPr>
            <a:r>
              <a:rPr lang="es-CR" sz="1500" dirty="0" smtClean="0">
                <a:latin typeface="Arial" panose="020B0604020202020204" pitchFamily="34" charset="0"/>
                <a:cs typeface="Arial" panose="020B0604020202020204" pitchFamily="34" charset="0"/>
              </a:rPr>
              <a:t>- 37 personas capacitadas de diferentes instancias del MEP.</a:t>
            </a:r>
            <a:endParaRPr lang="es-CR" sz="1500" dirty="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11" name="Picture 2" descr="Protección Civil Municipal ha capacitado a 882 personas en prevención y  seguridad – El Heraldo de San Luis Potos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410" y="3787785"/>
            <a:ext cx="2952750"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291903"/>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135041" y="880427"/>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11" name="Marcador de contenido 6"/>
          <p:cNvSpPr txBox="1">
            <a:spLocks/>
          </p:cNvSpPr>
          <p:nvPr/>
        </p:nvSpPr>
        <p:spPr>
          <a:xfrm>
            <a:off x="438354" y="2060848"/>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hangingPunct="0">
              <a:buNone/>
            </a:pPr>
            <a:r>
              <a:rPr lang="es-CR" sz="1500" b="1" dirty="0" smtClean="0">
                <a:latin typeface="Arial" panose="020B0604020202020204" pitchFamily="34" charset="0"/>
                <a:cs typeface="Arial" panose="020B0604020202020204" pitchFamily="34" charset="0"/>
              </a:rPr>
              <a:t>Resultados</a:t>
            </a:r>
            <a:r>
              <a:rPr lang="es-CR" sz="1500" b="1" dirty="0">
                <a:latin typeface="Arial" panose="020B0604020202020204" pitchFamily="34" charset="0"/>
                <a:cs typeface="Arial" panose="020B0604020202020204" pitchFamily="34" charset="0"/>
              </a:rPr>
              <a:t>: </a:t>
            </a:r>
            <a:r>
              <a:rPr lang="es-MX" sz="1500" dirty="0" smtClean="0">
                <a:latin typeface="Arial" panose="020B0604020202020204" pitchFamily="34" charset="0"/>
                <a:cs typeface="Arial" panose="020B0604020202020204" pitchFamily="34" charset="0"/>
              </a:rPr>
              <a:t>Se </a:t>
            </a:r>
            <a:r>
              <a:rPr lang="es-MX" sz="1500" dirty="0">
                <a:latin typeface="Arial" panose="020B0604020202020204" pitchFamily="34" charset="0"/>
                <a:cs typeface="Arial" panose="020B0604020202020204" pitchFamily="34" charset="0"/>
              </a:rPr>
              <a:t>gestionan y solucionan incidencias relacionadas con el sistema actual de marcas.</a:t>
            </a:r>
            <a:endParaRPr lang="es-CR" sz="1500" dirty="0">
              <a:latin typeface="Arial" panose="020B0604020202020204" pitchFamily="34" charset="0"/>
              <a:cs typeface="Arial" panose="020B0604020202020204" pitchFamily="34" charset="0"/>
            </a:endParaRPr>
          </a:p>
          <a:p>
            <a:pPr marL="0" indent="0" algn="just" fontAlgn="auto" hangingPunct="0">
              <a:buNone/>
            </a:pPr>
            <a:r>
              <a:rPr lang="es-MX" sz="1500" dirty="0">
                <a:latin typeface="Arial" panose="020B0604020202020204" pitchFamily="34" charset="0"/>
                <a:cs typeface="Arial" panose="020B0604020202020204" pitchFamily="34" charset="0"/>
              </a:rPr>
              <a:t> </a:t>
            </a:r>
            <a:endParaRPr lang="es-CR" sz="1500" dirty="0">
              <a:latin typeface="Arial" panose="020B0604020202020204" pitchFamily="34" charset="0"/>
              <a:cs typeface="Arial" panose="020B0604020202020204" pitchFamily="34" charset="0"/>
            </a:endParaRPr>
          </a:p>
          <a:p>
            <a:pPr lvl="0" algn="just" fontAlgn="auto" hangingPunct="0"/>
            <a:r>
              <a:rPr lang="es-MX" sz="1500" dirty="0" smtClean="0">
                <a:latin typeface="Arial" panose="020B0604020202020204" pitchFamily="34" charset="0"/>
                <a:cs typeface="Arial" panose="020B0604020202020204" pitchFamily="34" charset="0"/>
              </a:rPr>
              <a:t>Por todo el año </a:t>
            </a:r>
            <a:r>
              <a:rPr lang="es-MX" sz="1500" dirty="0">
                <a:latin typeface="Arial" panose="020B0604020202020204" pitchFamily="34" charset="0"/>
                <a:cs typeface="Arial" panose="020B0604020202020204" pitchFamily="34" charset="0"/>
              </a:rPr>
              <a:t>2020, se dio el acompañamiento, sobre el Mantenimiento Preventivo y Correctivo de los 23 Relojes Marcadores con la Empresa </a:t>
            </a:r>
            <a:r>
              <a:rPr lang="es-MX" sz="1500" dirty="0" smtClean="0">
                <a:latin typeface="Arial" panose="020B0604020202020204" pitchFamily="34" charset="0"/>
                <a:cs typeface="Arial" panose="020B0604020202020204" pitchFamily="34" charset="0"/>
              </a:rPr>
              <a:t>Bayshore, en 4 ocasiones.</a:t>
            </a:r>
          </a:p>
          <a:p>
            <a:pPr lvl="0" fontAlgn="auto" hangingPunct="0"/>
            <a:endParaRPr lang="es-MX" sz="1500" dirty="0">
              <a:latin typeface="Arial" panose="020B0604020202020204" pitchFamily="34" charset="0"/>
              <a:cs typeface="Arial" panose="020B0604020202020204" pitchFamily="34" charset="0"/>
            </a:endParaRPr>
          </a:p>
          <a:p>
            <a:pPr lvl="0" algn="just" fontAlgn="auto" hangingPunct="0"/>
            <a:r>
              <a:rPr lang="es-MX" sz="1500" dirty="0" smtClean="0">
                <a:latin typeface="Arial" panose="020B0604020202020204" pitchFamily="34" charset="0"/>
                <a:cs typeface="Arial" panose="020B0604020202020204" pitchFamily="34" charset="0"/>
              </a:rPr>
              <a:t>Se </a:t>
            </a:r>
            <a:r>
              <a:rPr lang="es-MX" sz="1500" dirty="0">
                <a:latin typeface="Arial" panose="020B0604020202020204" pitchFamily="34" charset="0"/>
                <a:cs typeface="Arial" panose="020B0604020202020204" pitchFamily="34" charset="0"/>
              </a:rPr>
              <a:t>realizaron las gestiones necesarias con ayuda de la Oficialía Mayor, para el traslado de los relojes marcadores del Edificio </a:t>
            </a:r>
            <a:r>
              <a:rPr lang="es-MX" sz="1500" dirty="0" err="1">
                <a:latin typeface="Arial" panose="020B0604020202020204" pitchFamily="34" charset="0"/>
                <a:cs typeface="Arial" panose="020B0604020202020204" pitchFamily="34" charset="0"/>
              </a:rPr>
              <a:t>Ebbalar</a:t>
            </a:r>
            <a:r>
              <a:rPr lang="es-MX" sz="1500" dirty="0">
                <a:latin typeface="Arial" panose="020B0604020202020204" pitchFamily="34" charset="0"/>
                <a:cs typeface="Arial" panose="020B0604020202020204" pitchFamily="34" charset="0"/>
              </a:rPr>
              <a:t> al Edificio BCT.</a:t>
            </a:r>
            <a:endParaRPr lang="es-CR" sz="1500" dirty="0">
              <a:latin typeface="Arial" panose="020B0604020202020204" pitchFamily="34" charset="0"/>
              <a:cs typeface="Arial" panose="020B0604020202020204" pitchFamily="34" charset="0"/>
            </a:endParaRPr>
          </a:p>
          <a:p>
            <a:pPr algn="just" hangingPunct="0"/>
            <a:endParaRPr lang="es-CR" sz="1400" dirty="0">
              <a:latin typeface="Arial" panose="020B0604020202020204" pitchFamily="34" charset="0"/>
              <a:cs typeface="Arial" panose="020B0604020202020204" pitchFamily="34" charset="0"/>
            </a:endParaRPr>
          </a:p>
          <a:p>
            <a:pPr algn="just" hangingPunct="0"/>
            <a:endParaRPr lang="es-CR" sz="1400" dirty="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algn="just" hangingPunct="0"/>
            <a:endParaRPr lang="es-CR" sz="1200"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12" name="Picture 2" descr="REGISTRO PARA EL ACOMPAÑAMIENTO AL AULA Y DIÁLOGO PEDAGÓGICO – ROLANDO ROJ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7346" y="4326029"/>
            <a:ext cx="2826122" cy="174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978935"/>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3" name="Rectángulo 12"/>
          <p:cNvSpPr/>
          <p:nvPr/>
        </p:nvSpPr>
        <p:spPr>
          <a:xfrm>
            <a:off x="1764992" y="962223"/>
            <a:ext cx="6798956" cy="400110"/>
          </a:xfrm>
          <a:prstGeom prst="rect">
            <a:avLst/>
          </a:prstGeom>
        </p:spPr>
        <p:txBody>
          <a:bodyPr wrap="square">
            <a:spAutoFit/>
          </a:bodyPr>
          <a:lstStyle/>
          <a:p>
            <a:pPr algn="just"/>
            <a:r>
              <a:rPr lang="es-CR" sz="2000" b="1" u="sng" dirty="0" smtClean="0">
                <a:solidFill>
                  <a:schemeClr val="accent1">
                    <a:lumMod val="75000"/>
                  </a:schemeClr>
                </a:solidFill>
                <a:latin typeface="Arial" panose="020B0604020202020204" pitchFamily="34" charset="0"/>
                <a:cs typeface="Arial" panose="020B0604020202020204" pitchFamily="34" charset="0"/>
              </a:rPr>
              <a:t>7. </a:t>
            </a:r>
            <a:r>
              <a:rPr lang="es-ES_tradnl" sz="2000" b="1" u="sng" dirty="0">
                <a:solidFill>
                  <a:schemeClr val="accent1">
                    <a:lumMod val="75000"/>
                  </a:schemeClr>
                </a:solidFill>
                <a:latin typeface="Arial" panose="020B0604020202020204" pitchFamily="34" charset="0"/>
                <a:cs typeface="Arial" panose="020B0604020202020204" pitchFamily="34" charset="0"/>
              </a:rPr>
              <a:t>Proyecto Microsoft “Queremos conocer tu perfil”. </a:t>
            </a:r>
            <a:r>
              <a:rPr lang="es-CR" sz="2000" b="1" u="sng" dirty="0" smtClean="0">
                <a:solidFill>
                  <a:schemeClr val="accent1">
                    <a:lumMod val="75000"/>
                  </a:schemeClr>
                </a:solidFill>
                <a:latin typeface="Arial" panose="020B0604020202020204" pitchFamily="34" charset="0"/>
                <a:cs typeface="Arial" panose="020B0604020202020204" pitchFamily="34" charset="0"/>
              </a:rPr>
              <a:t> </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14" name="Rectángulo 13"/>
          <p:cNvSpPr/>
          <p:nvPr/>
        </p:nvSpPr>
        <p:spPr>
          <a:xfrm>
            <a:off x="3205553" y="1635992"/>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10" name="Marcador de contenido 6"/>
          <p:cNvSpPr txBox="1">
            <a:spLocks/>
          </p:cNvSpPr>
          <p:nvPr/>
        </p:nvSpPr>
        <p:spPr>
          <a:xfrm>
            <a:off x="545706" y="2200807"/>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gn="just">
              <a:buNone/>
            </a:pPr>
            <a:r>
              <a:rPr lang="es-CR" sz="1500" b="1" dirty="0" smtClean="0">
                <a:latin typeface="Arial" panose="020B0604020202020204" pitchFamily="34" charset="0"/>
                <a:cs typeface="Arial" panose="020B0604020202020204" pitchFamily="34" charset="0"/>
              </a:rPr>
              <a:t>Resultados</a:t>
            </a:r>
            <a:r>
              <a:rPr lang="es-CR" sz="1500" b="1" dirty="0">
                <a:latin typeface="Arial" panose="020B0604020202020204" pitchFamily="34" charset="0"/>
                <a:cs typeface="Arial" panose="020B0604020202020204" pitchFamily="34" charset="0"/>
              </a:rPr>
              <a:t>: </a:t>
            </a:r>
            <a:endParaRPr lang="es-CR" sz="1500" b="1" dirty="0" smtClean="0">
              <a:latin typeface="Arial" panose="020B0604020202020204" pitchFamily="34" charset="0"/>
              <a:cs typeface="Arial" panose="020B0604020202020204" pitchFamily="34" charset="0"/>
            </a:endParaRPr>
          </a:p>
          <a:p>
            <a:pPr marL="0" lvl="0" indent="0" algn="just">
              <a:buNone/>
            </a:pPr>
            <a:endParaRPr lang="es-CR" sz="1500" b="1" dirty="0" smtClean="0">
              <a:latin typeface="Arial" panose="020B0604020202020204" pitchFamily="34" charset="0"/>
              <a:cs typeface="Arial" panose="020B0604020202020204" pitchFamily="34" charset="0"/>
            </a:endParaRPr>
          </a:p>
          <a:p>
            <a:pPr algn="just"/>
            <a:r>
              <a:rPr lang="es-MX" sz="1500" dirty="0" smtClean="0">
                <a:latin typeface="Arial" panose="020B0604020202020204" pitchFamily="34" charset="0"/>
                <a:cs typeface="Arial" panose="020B0604020202020204" pitchFamily="34" charset="0"/>
              </a:rPr>
              <a:t>Se </a:t>
            </a:r>
            <a:r>
              <a:rPr lang="es-MX" sz="1500" dirty="0">
                <a:latin typeface="Arial" panose="020B0604020202020204" pitchFamily="34" charset="0"/>
                <a:cs typeface="Arial" panose="020B0604020202020204" pitchFamily="34" charset="0"/>
              </a:rPr>
              <a:t>realizaron las debidas comunicaciones con la empresa Microsoft para la aplicación de la herramienta. Sin embargo, al día de hoy está pendiente la aplicación de la herramienta la cual entre otras cosas se ha visto comprometida por la pandemia </a:t>
            </a:r>
            <a:r>
              <a:rPr lang="es-MX" sz="1500" dirty="0" err="1">
                <a:latin typeface="Arial" panose="020B0604020202020204" pitchFamily="34" charset="0"/>
                <a:cs typeface="Arial" panose="020B0604020202020204" pitchFamily="34" charset="0"/>
              </a:rPr>
              <a:t>Covid</a:t>
            </a:r>
            <a:r>
              <a:rPr lang="es-MX" sz="1500" dirty="0">
                <a:latin typeface="Arial" panose="020B0604020202020204" pitchFamily="34" charset="0"/>
                <a:cs typeface="Arial" panose="020B0604020202020204" pitchFamily="34" charset="0"/>
              </a:rPr>
              <a:t> 19</a:t>
            </a:r>
            <a:endParaRPr lang="es-CR" sz="1500" dirty="0">
              <a:latin typeface="Arial" panose="020B0604020202020204" pitchFamily="34" charset="0"/>
              <a:cs typeface="Arial" panose="020B0604020202020204" pitchFamily="34" charset="0"/>
            </a:endParaRPr>
          </a:p>
          <a:p>
            <a:pPr marL="0" indent="0" algn="just">
              <a:buNone/>
            </a:pPr>
            <a:endParaRPr lang="es-CR" sz="1800" dirty="0" smtClean="0">
              <a:latin typeface="Arial" panose="020B0604020202020204" pitchFamily="34" charset="0"/>
              <a:cs typeface="Arial" panose="020B0604020202020204" pitchFamily="34" charset="0"/>
            </a:endParaRPr>
          </a:p>
          <a:p>
            <a:pPr algn="just"/>
            <a:endParaRPr lang="es-CR" sz="2000" dirty="0" smtClean="0">
              <a:latin typeface="Arial" panose="020B0604020202020204" pitchFamily="34" charset="0"/>
              <a:cs typeface="Arial" panose="020B0604020202020204" pitchFamily="34" charset="0"/>
            </a:endParaRPr>
          </a:p>
          <a:p>
            <a:pPr algn="just"/>
            <a:endParaRPr lang="es-CR" sz="20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11" name="Picture 4" descr="recordatorio | Tecnico Diseño 20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4037" y="3724950"/>
            <a:ext cx="1585912" cy="1585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978321"/>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9" name="Título 4"/>
          <p:cNvSpPr txBox="1">
            <a:spLocks/>
          </p:cNvSpPr>
          <p:nvPr/>
        </p:nvSpPr>
        <p:spPr>
          <a:xfrm>
            <a:off x="1259632" y="734055"/>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150000"/>
              </a:lnSpc>
            </a:pPr>
            <a:r>
              <a:rPr lang="es-ES" sz="1800" b="1" u="sng" dirty="0" smtClean="0">
                <a:latin typeface="Arial" panose="020B0604020202020204" pitchFamily="34" charset="0"/>
                <a:cs typeface="Arial" panose="020B0604020202020204" pitchFamily="34" charset="0"/>
              </a:rPr>
              <a:t>Principales obstáculos por superar</a:t>
            </a:r>
            <a:endParaRPr lang="es-ES" sz="1800" b="1" u="sng" dirty="0">
              <a:latin typeface="Arial" panose="020B0604020202020204" pitchFamily="34" charset="0"/>
              <a:cs typeface="Arial" panose="020B0604020202020204" pitchFamily="34" charset="0"/>
            </a:endParaRPr>
          </a:p>
        </p:txBody>
      </p:sp>
      <p:sp>
        <p:nvSpPr>
          <p:cNvPr id="8" name="CuadroTexto 7"/>
          <p:cNvSpPr txBox="1"/>
          <p:nvPr/>
        </p:nvSpPr>
        <p:spPr>
          <a:xfrm>
            <a:off x="510702" y="1452331"/>
            <a:ext cx="8219256" cy="4185761"/>
          </a:xfrm>
          <a:prstGeom prst="rect">
            <a:avLst/>
          </a:prstGeom>
          <a:noFill/>
        </p:spPr>
        <p:txBody>
          <a:bodyPr wrap="square" rtlCol="0">
            <a:spAutoFit/>
          </a:bodyPr>
          <a:lstStyle/>
          <a:p>
            <a:pPr marL="342900" indent="-342900" algn="just">
              <a:lnSpc>
                <a:spcPct val="150000"/>
              </a:lnSpc>
              <a:buAutoNum type="arabicPeriod"/>
            </a:pPr>
            <a:endParaRPr lang="es-ES" sz="1200" dirty="0" smtClean="0">
              <a:latin typeface="Arial" panose="020B0604020202020204" pitchFamily="34" charset="0"/>
              <a:cs typeface="Arial" panose="020B0604020202020204" pitchFamily="34" charset="0"/>
            </a:endParaRPr>
          </a:p>
          <a:p>
            <a:pPr algn="just"/>
            <a:r>
              <a:rPr lang="es-ES" sz="1500" dirty="0">
                <a:latin typeface="Arial" panose="020B0604020202020204" pitchFamily="34" charset="0"/>
                <a:cs typeface="Arial" panose="020B0604020202020204" pitchFamily="34" charset="0"/>
              </a:rPr>
              <a:t>Mejorar la comunicación y apoyo por parte de instancias internas, para el desarrollo e implementación de objetivos; así como de nuevas herramientas tecnológicas, que faciliten y automaticen las gestiones de la DRH. Así como, la compra de equipo tecnológicos de punta (laptops, tabletas, software, relojes marcadores nuevos, entre otros).</a:t>
            </a:r>
            <a:endParaRPr lang="es-CR" sz="1500" dirty="0">
              <a:latin typeface="Arial" panose="020B0604020202020204" pitchFamily="34" charset="0"/>
              <a:cs typeface="Arial" panose="020B0604020202020204" pitchFamily="34" charset="0"/>
            </a:endParaRPr>
          </a:p>
          <a:p>
            <a:pPr algn="just"/>
            <a:r>
              <a:rPr lang="es-ES" sz="1500" dirty="0">
                <a:latin typeface="Arial" panose="020B0604020202020204" pitchFamily="34" charset="0"/>
                <a:cs typeface="Arial" panose="020B0604020202020204" pitchFamily="34" charset="0"/>
              </a:rPr>
              <a:t> </a:t>
            </a:r>
            <a:endParaRPr lang="es-CR" sz="1500" dirty="0">
              <a:latin typeface="Arial" panose="020B0604020202020204" pitchFamily="34" charset="0"/>
              <a:cs typeface="Arial" panose="020B0604020202020204" pitchFamily="34" charset="0"/>
            </a:endParaRPr>
          </a:p>
          <a:p>
            <a:pPr algn="just"/>
            <a:r>
              <a:rPr lang="es-ES" sz="1500" dirty="0">
                <a:latin typeface="Arial" panose="020B0604020202020204" pitchFamily="34" charset="0"/>
                <a:cs typeface="Arial" panose="020B0604020202020204" pitchFamily="34" charset="0"/>
              </a:rPr>
              <a:t>Brindar un seguimiento oportuno a los administradores de marca, mediante inducciones programadas mediante la herramienta Teams en el año 2021; para la descentralización del sistema de marcas, en temas tales como: permisos de lactancia, cambios de departamento, cambios de edificio, cambios de perfiles, funcionarios inactivos, resolución de problemas con los relojes marcadores entre otros, en tiempos de pandemia </a:t>
            </a:r>
            <a:r>
              <a:rPr lang="es-ES" sz="1500" dirty="0" err="1">
                <a:latin typeface="Arial" panose="020B0604020202020204" pitchFamily="34" charset="0"/>
                <a:cs typeface="Arial" panose="020B0604020202020204" pitchFamily="34" charset="0"/>
              </a:rPr>
              <a:t>Covid</a:t>
            </a:r>
            <a:r>
              <a:rPr lang="es-ES" sz="1500" dirty="0">
                <a:latin typeface="Arial" panose="020B0604020202020204" pitchFamily="34" charset="0"/>
                <a:cs typeface="Arial" panose="020B0604020202020204" pitchFamily="34" charset="0"/>
              </a:rPr>
              <a:t> 19.</a:t>
            </a:r>
            <a:endParaRPr lang="es-CR" sz="1500" dirty="0">
              <a:latin typeface="Arial" panose="020B0604020202020204" pitchFamily="34" charset="0"/>
              <a:cs typeface="Arial" panose="020B0604020202020204" pitchFamily="34" charset="0"/>
            </a:endParaRPr>
          </a:p>
          <a:p>
            <a:pPr algn="just"/>
            <a:r>
              <a:rPr lang="es-ES" sz="1500" dirty="0">
                <a:latin typeface="Arial" panose="020B0604020202020204" pitchFamily="34" charset="0"/>
                <a:cs typeface="Arial" panose="020B0604020202020204" pitchFamily="34" charset="0"/>
              </a:rPr>
              <a:t> </a:t>
            </a:r>
            <a:endParaRPr lang="es-CR" sz="1500" dirty="0">
              <a:latin typeface="Arial" panose="020B0604020202020204" pitchFamily="34" charset="0"/>
              <a:cs typeface="Arial" panose="020B0604020202020204" pitchFamily="34" charset="0"/>
            </a:endParaRPr>
          </a:p>
          <a:p>
            <a:pPr algn="just"/>
            <a:r>
              <a:rPr lang="es-ES" sz="1500" dirty="0">
                <a:latin typeface="Arial" panose="020B0604020202020204" pitchFamily="34" charset="0"/>
                <a:cs typeface="Arial" panose="020B0604020202020204" pitchFamily="34" charset="0"/>
              </a:rPr>
              <a:t>Por último y no menos importante, enlazar mediante un único sistema de marcas con las Direcciones Regionales de Educación y Oficinas Centrales, totalmente actualizado.    </a:t>
            </a:r>
            <a:endParaRPr lang="es-CR" sz="1500" dirty="0">
              <a:latin typeface="Arial" panose="020B0604020202020204" pitchFamily="34" charset="0"/>
              <a:cs typeface="Arial" panose="020B0604020202020204" pitchFamily="34" charset="0"/>
            </a:endParaRPr>
          </a:p>
          <a:p>
            <a:pPr algn="just"/>
            <a:r>
              <a:rPr lang="es-ES" sz="1400" dirty="0" smtClean="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AutoNum type="arabicPeriod" startAt="2"/>
            </a:pPr>
            <a:endParaRPr lang="es-ES" sz="1200" dirty="0" smtClean="0">
              <a:latin typeface="Arial" panose="020B0604020202020204" pitchFamily="34" charset="0"/>
              <a:cs typeface="Arial" panose="020B0604020202020204" pitchFamily="34" charset="0"/>
            </a:endParaRPr>
          </a:p>
        </p:txBody>
      </p:sp>
      <p:pic>
        <p:nvPicPr>
          <p:cNvPr id="10" name="Imagen 9"/>
          <p:cNvPicPr>
            <a:picLocks noChangeAspect="1"/>
          </p:cNvPicPr>
          <p:nvPr/>
        </p:nvPicPr>
        <p:blipFill>
          <a:blip r:embed="rId4"/>
          <a:stretch>
            <a:fillRect/>
          </a:stretch>
        </p:blipFill>
        <p:spPr>
          <a:xfrm>
            <a:off x="3463030" y="5054002"/>
            <a:ext cx="2487466" cy="1399614"/>
          </a:xfrm>
          <a:prstGeom prst="rect">
            <a:avLst/>
          </a:prstGeom>
          <a:ln w="19050">
            <a:solidFill>
              <a:schemeClr val="tx1"/>
            </a:solidFill>
          </a:ln>
        </p:spPr>
      </p:pic>
    </p:spTree>
    <p:extLst>
      <p:ext uri="{BB962C8B-B14F-4D97-AF65-F5344CB8AC3E}">
        <p14:creationId xmlns:p14="http://schemas.microsoft.com/office/powerpoint/2010/main" val="2664842645"/>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36</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1887844" y="457973"/>
            <a:ext cx="6798956" cy="400110"/>
          </a:xfrm>
          <a:prstGeom prst="rect">
            <a:avLst/>
          </a:prstGeom>
        </p:spPr>
        <p:txBody>
          <a:bodyPr wrap="square">
            <a:spAutoFit/>
          </a:bodyPr>
          <a:lstStyle/>
          <a:p>
            <a:pPr algn="just"/>
            <a:r>
              <a:rPr lang="es-CR" sz="2000" b="1" u="sng" dirty="0" smtClean="0">
                <a:solidFill>
                  <a:schemeClr val="accent1">
                    <a:lumMod val="75000"/>
                  </a:schemeClr>
                </a:solidFill>
                <a:latin typeface="Arial" panose="020B0604020202020204" pitchFamily="34" charset="0"/>
                <a:cs typeface="Arial" panose="020B0604020202020204" pitchFamily="34" charset="0"/>
              </a:rPr>
              <a:t>8. </a:t>
            </a:r>
            <a:r>
              <a:rPr lang="es-ES" sz="2000" b="1" u="sng" dirty="0">
                <a:solidFill>
                  <a:schemeClr val="accent1">
                    <a:lumMod val="75000"/>
                  </a:schemeClr>
                </a:solidFill>
                <a:latin typeface="Arial" panose="020B0604020202020204" pitchFamily="34" charset="0"/>
                <a:cs typeface="Arial" panose="020B0604020202020204" pitchFamily="34" charset="0"/>
              </a:rPr>
              <a:t>Gestión de funcionarios </a:t>
            </a:r>
            <a:r>
              <a:rPr lang="es-ES" sz="2000" b="1" u="sng" dirty="0" err="1">
                <a:solidFill>
                  <a:schemeClr val="accent1">
                    <a:lumMod val="75000"/>
                  </a:schemeClr>
                </a:solidFill>
                <a:latin typeface="Arial" panose="020B0604020202020204" pitchFamily="34" charset="0"/>
                <a:cs typeface="Arial" panose="020B0604020202020204" pitchFamily="34" charset="0"/>
              </a:rPr>
              <a:t>Caucionantes</a:t>
            </a:r>
            <a:r>
              <a:rPr lang="es-ES_tradnl" sz="2000" b="1" u="sng" dirty="0">
                <a:solidFill>
                  <a:schemeClr val="accent1">
                    <a:lumMod val="75000"/>
                  </a:schemeClr>
                </a:solidFill>
                <a:latin typeface="Arial" panose="020B0604020202020204" pitchFamily="34" charset="0"/>
                <a:cs typeface="Arial" panose="020B0604020202020204" pitchFamily="34" charset="0"/>
              </a:rPr>
              <a:t>. </a:t>
            </a:r>
            <a:r>
              <a:rPr lang="es-CR" sz="2000" b="1" u="sng" dirty="0">
                <a:solidFill>
                  <a:schemeClr val="accent1">
                    <a:lumMod val="75000"/>
                  </a:schemeClr>
                </a:solidFill>
                <a:latin typeface="Arial" panose="020B0604020202020204" pitchFamily="34" charset="0"/>
                <a:cs typeface="Arial" panose="020B0604020202020204" pitchFamily="34" charset="0"/>
              </a:rPr>
              <a:t> </a:t>
            </a:r>
          </a:p>
        </p:txBody>
      </p:sp>
      <p:sp>
        <p:nvSpPr>
          <p:cNvPr id="9" name="Marcador de contenido 6"/>
          <p:cNvSpPr txBox="1">
            <a:spLocks/>
          </p:cNvSpPr>
          <p:nvPr/>
        </p:nvSpPr>
        <p:spPr>
          <a:xfrm>
            <a:off x="457200" y="2145644"/>
            <a:ext cx="8229600" cy="4235211"/>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s-ES_tradnl" sz="1500" b="1" dirty="0" smtClean="0">
                <a:latin typeface="Arial" panose="020B0604020202020204" pitchFamily="34" charset="0"/>
                <a:cs typeface="Arial" panose="020B0604020202020204" pitchFamily="34" charset="0"/>
              </a:rPr>
              <a:t>Objetivo: </a:t>
            </a:r>
            <a:r>
              <a:rPr lang="es-CR" sz="1500" dirty="0" smtClean="0">
                <a:latin typeface="Arial" panose="020B0604020202020204" pitchFamily="34" charset="0"/>
                <a:cs typeface="Arial" panose="020B0604020202020204" pitchFamily="34" charset="0"/>
              </a:rPr>
              <a:t>Gestionar mediante una base de datos la comunicación del trámite, control </a:t>
            </a:r>
            <a:r>
              <a:rPr lang="es-CR" sz="1500" dirty="0">
                <a:latin typeface="Arial" panose="020B0604020202020204" pitchFamily="34" charset="0"/>
                <a:cs typeface="Arial" panose="020B0604020202020204" pitchFamily="34" charset="0"/>
              </a:rPr>
              <a:t>y </a:t>
            </a:r>
            <a:r>
              <a:rPr lang="es-CR" sz="1500" dirty="0" smtClean="0">
                <a:latin typeface="Arial" panose="020B0604020202020204" pitchFamily="34" charset="0"/>
                <a:cs typeface="Arial" panose="020B0604020202020204" pitchFamily="34" charset="0"/>
              </a:rPr>
              <a:t>seguimiento; relacionados con el deber de rendir caución que tienen los funcionarios declarantes. </a:t>
            </a:r>
          </a:p>
          <a:p>
            <a:pPr marL="0" indent="0" algn="just">
              <a:buNone/>
            </a:pPr>
            <a:endParaRPr lang="es-CR" sz="1500" b="1" dirty="0">
              <a:latin typeface="Arial" panose="020B0604020202020204" pitchFamily="34" charset="0"/>
              <a:cs typeface="Arial" panose="020B0604020202020204" pitchFamily="34" charset="0"/>
            </a:endParaRPr>
          </a:p>
          <a:p>
            <a:pPr marL="0" lvl="0" indent="0" algn="just" hangingPunct="0">
              <a:buNone/>
            </a:pPr>
            <a:r>
              <a:rPr lang="es-CR" sz="1500" b="1" dirty="0" smtClean="0">
                <a:latin typeface="Arial" panose="020B0604020202020204" pitchFamily="34" charset="0"/>
                <a:cs typeface="Arial" panose="020B0604020202020204" pitchFamily="34" charset="0"/>
              </a:rPr>
              <a:t>Resultados:</a:t>
            </a:r>
            <a:endParaRPr lang="es-ES" sz="1500" dirty="0" smtClean="0">
              <a:latin typeface="Arial" panose="020B0604020202020204" pitchFamily="34" charset="0"/>
              <a:cs typeface="Arial" panose="020B0604020202020204" pitchFamily="34" charset="0"/>
            </a:endParaRPr>
          </a:p>
          <a:p>
            <a:pPr algn="just"/>
            <a:r>
              <a:rPr lang="es-ES" sz="1500" dirty="0" smtClean="0">
                <a:latin typeface="Arial" panose="020B0604020202020204" pitchFamily="34" charset="0"/>
                <a:cs typeface="Arial" panose="020B0604020202020204" pitchFamily="34" charset="0"/>
              </a:rPr>
              <a:t>Se actualiza la base de datos de los funcionarios que deben rendir caución, verificando </a:t>
            </a:r>
            <a:r>
              <a:rPr lang="es-CR" sz="1500" dirty="0" smtClean="0">
                <a:latin typeface="Arial" panose="020B0604020202020204" pitchFamily="34" charset="0"/>
                <a:cs typeface="Arial" panose="020B0604020202020204" pitchFamily="34" charset="0"/>
              </a:rPr>
              <a:t>nombre, apellidos, cédula, número de puesto, condición (permiso, licencia u otro), cargo, unidad o dependencia, datos de contacto y corregir cualquier inconsistencia. </a:t>
            </a:r>
          </a:p>
          <a:p>
            <a:pPr lvl="0" algn="just"/>
            <a:r>
              <a:rPr lang="es-ES" sz="1500" dirty="0" smtClean="0">
                <a:latin typeface="Arial" panose="020B0604020202020204" pitchFamily="34" charset="0"/>
                <a:cs typeface="Arial" panose="020B0604020202020204" pitchFamily="34" charset="0"/>
              </a:rPr>
              <a:t>Se elaboran diferentes documentos tales como; instructivo registro de seguro o póliza de fidelidad, se atendieron y se brindó respuesta por oficio a los reclamos interpuestos por los funcionarios, se confeccionó una circular, otros comunicados y una propuesta de reglamento de rendición de cauciones.</a:t>
            </a:r>
          </a:p>
          <a:p>
            <a:pPr lvl="0" algn="just"/>
            <a:r>
              <a:rPr lang="es-ES" sz="1500" dirty="0" smtClean="0">
                <a:latin typeface="Arial" panose="020B0604020202020204" pitchFamily="34" charset="0"/>
                <a:cs typeface="Arial" panose="020B0604020202020204" pitchFamily="34" charset="0"/>
              </a:rPr>
              <a:t>Se registraron y revisaron los comprobantes enviados con relación al seguro y póliza de fidelidad. </a:t>
            </a:r>
          </a:p>
          <a:p>
            <a:pPr lvl="0" algn="just"/>
            <a:endParaRPr lang="es-ES" sz="2000" dirty="0">
              <a:latin typeface="Arial" panose="020B0604020202020204" pitchFamily="34" charset="0"/>
              <a:cs typeface="Arial" panose="020B0604020202020204" pitchFamily="34" charset="0"/>
            </a:endParaRPr>
          </a:p>
        </p:txBody>
      </p:sp>
      <p:sp>
        <p:nvSpPr>
          <p:cNvPr id="10" name="Rectángulo 9"/>
          <p:cNvSpPr/>
          <p:nvPr/>
        </p:nvSpPr>
        <p:spPr>
          <a:xfrm>
            <a:off x="3242149" y="1187681"/>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pic>
        <p:nvPicPr>
          <p:cNvPr id="3076" name="Picture 4" descr="Póliza de Fidelidad de Empleados | La Regional de Seguros, S.A.">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0723" y="913317"/>
            <a:ext cx="1968153" cy="1107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84906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3145831" y="980834"/>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11" name="Marcador de contenido 6"/>
          <p:cNvSpPr txBox="1">
            <a:spLocks/>
          </p:cNvSpPr>
          <p:nvPr/>
        </p:nvSpPr>
        <p:spPr>
          <a:xfrm>
            <a:off x="457200" y="1528853"/>
            <a:ext cx="8229600" cy="364743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endParaRPr lang="es-ES_tradnl" sz="1600" b="1" dirty="0" smtClean="0">
              <a:latin typeface="Arial" panose="020B0604020202020204" pitchFamily="34" charset="0"/>
              <a:cs typeface="Arial" panose="020B0604020202020204" pitchFamily="34" charset="0"/>
            </a:endParaRPr>
          </a:p>
          <a:p>
            <a:pPr marL="0" indent="0" algn="just">
              <a:buNone/>
            </a:pPr>
            <a:r>
              <a:rPr lang="es-ES_tradnl" sz="1500" b="1" dirty="0" smtClean="0">
                <a:latin typeface="Arial" panose="020B0604020202020204" pitchFamily="34" charset="0"/>
                <a:cs typeface="Arial" panose="020B0604020202020204" pitchFamily="34" charset="0"/>
              </a:rPr>
              <a:t>Objetivo: </a:t>
            </a:r>
            <a:r>
              <a:rPr lang="es-ES_tradnl" sz="1500" dirty="0" smtClean="0">
                <a:latin typeface="Arial" panose="020B0604020202020204" pitchFamily="34" charset="0"/>
                <a:cs typeface="Arial" panose="020B0604020202020204" pitchFamily="34" charset="0"/>
              </a:rPr>
              <a:t>Mantener una </a:t>
            </a:r>
            <a:r>
              <a:rPr lang="es-CR" sz="1500" dirty="0" smtClean="0">
                <a:latin typeface="Arial" panose="020B0604020202020204" pitchFamily="34" charset="0"/>
                <a:cs typeface="Arial" panose="020B0604020202020204" pitchFamily="34" charset="0"/>
              </a:rPr>
              <a:t>comunicación activa, el control </a:t>
            </a:r>
            <a:r>
              <a:rPr lang="es-CR" sz="1500" dirty="0">
                <a:latin typeface="Arial" panose="020B0604020202020204" pitchFamily="34" charset="0"/>
                <a:cs typeface="Arial" panose="020B0604020202020204" pitchFamily="34" charset="0"/>
              </a:rPr>
              <a:t>y </a:t>
            </a:r>
            <a:r>
              <a:rPr lang="es-CR" sz="1500" dirty="0" smtClean="0">
                <a:latin typeface="Arial" panose="020B0604020202020204" pitchFamily="34" charset="0"/>
                <a:cs typeface="Arial" panose="020B0604020202020204" pitchFamily="34" charset="0"/>
              </a:rPr>
              <a:t>seguimiento necesario para </a:t>
            </a:r>
            <a:r>
              <a:rPr lang="es-ES" sz="1500" dirty="0" smtClean="0">
                <a:latin typeface="Arial" panose="020B0604020202020204" pitchFamily="34" charset="0"/>
                <a:cs typeface="Arial" panose="020B0604020202020204" pitchFamily="34" charset="0"/>
              </a:rPr>
              <a:t>disponer de una de batos y pólizas de fidelidad vigentes, de </a:t>
            </a:r>
            <a:r>
              <a:rPr lang="es-ES" sz="1500" dirty="0">
                <a:latin typeface="Arial" panose="020B0604020202020204" pitchFamily="34" charset="0"/>
                <a:cs typeface="Arial" panose="020B0604020202020204" pitchFamily="34" charset="0"/>
              </a:rPr>
              <a:t>los </a:t>
            </a:r>
            <a:r>
              <a:rPr lang="es-ES" sz="1500" dirty="0" smtClean="0">
                <a:latin typeface="Arial" panose="020B0604020202020204" pitchFamily="34" charset="0"/>
                <a:cs typeface="Arial" panose="020B0604020202020204" pitchFamily="34" charset="0"/>
              </a:rPr>
              <a:t>funcionarios que deben rendir caución.</a:t>
            </a:r>
            <a:endParaRPr lang="es-ES_tradnl" sz="1500" dirty="0">
              <a:latin typeface="Arial" panose="020B0604020202020204" pitchFamily="34" charset="0"/>
              <a:cs typeface="Arial" panose="020B0604020202020204" pitchFamily="34" charset="0"/>
            </a:endParaRPr>
          </a:p>
          <a:p>
            <a:pPr marL="0" indent="0" algn="just">
              <a:buNone/>
            </a:pPr>
            <a:endParaRPr lang="es-CR" sz="1500" dirty="0" smtClean="0">
              <a:latin typeface="Arial" panose="020B0604020202020204" pitchFamily="34" charset="0"/>
              <a:cs typeface="Arial" panose="020B0604020202020204" pitchFamily="34" charset="0"/>
            </a:endParaRPr>
          </a:p>
          <a:p>
            <a:pPr marL="0" lvl="0" indent="0" algn="just" hangingPunct="0">
              <a:buNone/>
            </a:pPr>
            <a:r>
              <a:rPr lang="es-CR" sz="1500" b="1" dirty="0" smtClean="0">
                <a:latin typeface="Arial" panose="020B0604020202020204" pitchFamily="34" charset="0"/>
                <a:cs typeface="Arial" panose="020B0604020202020204" pitchFamily="34" charset="0"/>
              </a:rPr>
              <a:t>Resultados</a:t>
            </a:r>
            <a:r>
              <a:rPr lang="es-CR" sz="1500" b="1" dirty="0">
                <a:latin typeface="Arial" panose="020B0604020202020204" pitchFamily="34" charset="0"/>
                <a:cs typeface="Arial" panose="020B0604020202020204" pitchFamily="34" charset="0"/>
              </a:rPr>
              <a:t>: </a:t>
            </a:r>
            <a:endParaRPr lang="es-CR" sz="1500" b="1" dirty="0" smtClean="0">
              <a:latin typeface="Arial" panose="020B0604020202020204" pitchFamily="34" charset="0"/>
              <a:cs typeface="Arial" panose="020B0604020202020204" pitchFamily="34" charset="0"/>
            </a:endParaRPr>
          </a:p>
          <a:p>
            <a:pPr algn="just"/>
            <a:r>
              <a:rPr lang="es-MX" sz="1500" dirty="0" smtClean="0">
                <a:latin typeface="Arial" panose="020B0604020202020204" pitchFamily="34" charset="0"/>
                <a:cs typeface="Arial" panose="020B0604020202020204" pitchFamily="34" charset="0"/>
              </a:rPr>
              <a:t>Con el fin de cumplir con la normativa interna y con la </a:t>
            </a:r>
            <a:r>
              <a:rPr lang="es-CR" sz="1500" dirty="0">
                <a:latin typeface="MyriadPro-Black"/>
              </a:rPr>
              <a:t>Ley contra la Corrupción y </a:t>
            </a:r>
            <a:r>
              <a:rPr lang="es-CR" sz="1500" dirty="0" smtClean="0">
                <a:latin typeface="MyriadPro-Black"/>
              </a:rPr>
              <a:t>el Enriquecimiento </a:t>
            </a:r>
            <a:r>
              <a:rPr lang="es-CR" sz="1500" dirty="0">
                <a:latin typeface="MyriadPro-Black"/>
              </a:rPr>
              <a:t>Ilícito en </a:t>
            </a:r>
            <a:r>
              <a:rPr lang="es-CR" sz="1500" dirty="0" smtClean="0">
                <a:latin typeface="MyriadPro-Black"/>
              </a:rPr>
              <a:t>la Función Pública Nº </a:t>
            </a:r>
            <a:r>
              <a:rPr lang="es-CR" sz="1500" dirty="0">
                <a:latin typeface="MyriadPro-Black"/>
              </a:rPr>
              <a:t>8422.</a:t>
            </a:r>
            <a:endParaRPr lang="es-MX" sz="1500" dirty="0">
              <a:latin typeface="MyriadPro-Black"/>
            </a:endParaRPr>
          </a:p>
          <a:p>
            <a:pPr algn="just"/>
            <a:endParaRPr lang="es-MX" sz="1500" dirty="0">
              <a:latin typeface="Arial" panose="020B0604020202020204" pitchFamily="34" charset="0"/>
              <a:cs typeface="Arial" panose="020B0604020202020204" pitchFamily="34" charset="0"/>
            </a:endParaRPr>
          </a:p>
          <a:p>
            <a:pPr algn="just"/>
            <a:r>
              <a:rPr lang="es-MX" sz="1500" dirty="0">
                <a:latin typeface="Arial" panose="020B0604020202020204" pitchFamily="34" charset="0"/>
                <a:cs typeface="Arial" panose="020B0604020202020204" pitchFamily="34" charset="0"/>
              </a:rPr>
              <a:t>S</a:t>
            </a:r>
            <a:r>
              <a:rPr lang="es-MX" sz="1500" dirty="0" smtClean="0">
                <a:latin typeface="Arial" panose="020B0604020202020204" pitchFamily="34" charset="0"/>
                <a:cs typeface="Arial" panose="020B0604020202020204" pitchFamily="34" charset="0"/>
              </a:rPr>
              <a:t>e </a:t>
            </a:r>
            <a:r>
              <a:rPr lang="es-MX" sz="1500" dirty="0">
                <a:latin typeface="Arial" panose="020B0604020202020204" pitchFamily="34" charset="0"/>
                <a:cs typeface="Arial" panose="020B0604020202020204" pitchFamily="34" charset="0"/>
              </a:rPr>
              <a:t>dio seguimiento a la Circular </a:t>
            </a:r>
            <a:r>
              <a:rPr lang="es-MX" sz="1500" dirty="0" smtClean="0">
                <a:latin typeface="Arial" panose="020B0604020202020204" pitchFamily="34" charset="0"/>
                <a:cs typeface="Arial" panose="020B0604020202020204" pitchFamily="34" charset="0"/>
              </a:rPr>
              <a:t>N° VM-A-DRH-06-032-2020, comunicada el 01 de Junio </a:t>
            </a:r>
            <a:r>
              <a:rPr lang="es-MX" sz="1500" dirty="0">
                <a:latin typeface="Arial" panose="020B0604020202020204" pitchFamily="34" charset="0"/>
                <a:cs typeface="Arial" panose="020B0604020202020204" pitchFamily="34" charset="0"/>
              </a:rPr>
              <a:t>del presente año, generando </a:t>
            </a:r>
            <a:r>
              <a:rPr lang="es-MX" sz="1500" dirty="0" smtClean="0">
                <a:latin typeface="Arial" panose="020B0604020202020204" pitchFamily="34" charset="0"/>
                <a:cs typeface="Arial" panose="020B0604020202020204" pitchFamily="34" charset="0"/>
              </a:rPr>
              <a:t>la atención de consultas por parte de los caucionantes, </a:t>
            </a:r>
            <a:r>
              <a:rPr lang="es-MX" sz="1500" dirty="0">
                <a:latin typeface="Arial" panose="020B0604020202020204" pitchFamily="34" charset="0"/>
                <a:cs typeface="Arial" panose="020B0604020202020204" pitchFamily="34" charset="0"/>
              </a:rPr>
              <a:t>relacionadas </a:t>
            </a:r>
            <a:r>
              <a:rPr lang="es-MX" sz="1500" dirty="0" smtClean="0">
                <a:latin typeface="Arial" panose="020B0604020202020204" pitchFamily="34" charset="0"/>
                <a:cs typeface="Arial" panose="020B0604020202020204" pitchFamily="34" charset="0"/>
              </a:rPr>
              <a:t>con el trámite, monto, nivel, entre otras, para adquirir </a:t>
            </a:r>
            <a:r>
              <a:rPr lang="es-MX" sz="1500" dirty="0">
                <a:latin typeface="Arial" panose="020B0604020202020204" pitchFamily="34" charset="0"/>
                <a:cs typeface="Arial" panose="020B0604020202020204" pitchFamily="34" charset="0"/>
              </a:rPr>
              <a:t>un seguro o póliza de </a:t>
            </a:r>
            <a:r>
              <a:rPr lang="es-MX" sz="1500" dirty="0" smtClean="0">
                <a:latin typeface="Arial" panose="020B0604020202020204" pitchFamily="34" charset="0"/>
                <a:cs typeface="Arial" panose="020B0604020202020204" pitchFamily="34" charset="0"/>
              </a:rPr>
              <a:t>fidelidad.</a:t>
            </a:r>
            <a:endParaRPr lang="es-CR" sz="1500" dirty="0"/>
          </a:p>
          <a:p>
            <a:pPr algn="just" hangingPunct="0"/>
            <a:endParaRPr lang="es-CR" sz="1200" b="1" dirty="0" smtClean="0">
              <a:latin typeface="Arial" panose="020B0604020202020204" pitchFamily="34" charset="0"/>
              <a:cs typeface="Arial" panose="020B0604020202020204" pitchFamily="34" charset="0"/>
            </a:endParaRPr>
          </a:p>
          <a:p>
            <a:pPr algn="just" hangingPunct="0"/>
            <a:endParaRPr lang="es-CR" sz="1200" b="1" dirty="0" smtClean="0">
              <a:latin typeface="Arial" panose="020B0604020202020204" pitchFamily="34" charset="0"/>
              <a:cs typeface="Arial" panose="020B0604020202020204" pitchFamily="34" charset="0"/>
            </a:endParaRPr>
          </a:p>
          <a:p>
            <a:pPr marL="0" indent="0" algn="just">
              <a:buNone/>
            </a:pPr>
            <a:endParaRPr lang="es-CR" sz="1600" dirty="0" smtClean="0">
              <a:latin typeface="Arial" panose="020B0604020202020204" pitchFamily="34" charset="0"/>
              <a:cs typeface="Arial" panose="020B0604020202020204" pitchFamily="34" charset="0"/>
            </a:endParaRPr>
          </a:p>
          <a:p>
            <a:pPr marL="0" indent="0" algn="just">
              <a:buFont typeface="Wingdings 2"/>
              <a:buNone/>
            </a:pPr>
            <a:endParaRPr lang="es-CR" sz="1800" b="1" dirty="0" smtClean="0">
              <a:latin typeface="Arial" panose="020B0604020202020204" pitchFamily="34" charset="0"/>
              <a:cs typeface="Arial" panose="020B0604020202020204" pitchFamily="34" charset="0"/>
            </a:endParaRPr>
          </a:p>
          <a:p>
            <a:pPr marL="0" indent="0" algn="just">
              <a:buFont typeface="Wingdings 2"/>
              <a:buNone/>
            </a:pPr>
            <a:endParaRPr lang="es-CR" sz="2000" dirty="0" smtClean="0"/>
          </a:p>
          <a:p>
            <a:pPr marL="0" indent="0" algn="just">
              <a:buFont typeface="Wingdings 2"/>
              <a:buNone/>
            </a:pPr>
            <a:endParaRPr lang="es-ES" sz="2000" b="1" u="sng" dirty="0">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6386" y="5070824"/>
            <a:ext cx="2869790" cy="1476155"/>
          </a:xfrm>
          <a:prstGeom prst="rect">
            <a:avLst/>
          </a:prstGeom>
        </p:spPr>
      </p:pic>
    </p:spTree>
    <p:extLst>
      <p:ext uri="{BB962C8B-B14F-4D97-AF65-F5344CB8AC3E}">
        <p14:creationId xmlns:p14="http://schemas.microsoft.com/office/powerpoint/2010/main" val="3538561834"/>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2344762" y="772315"/>
            <a:ext cx="6045245" cy="646331"/>
          </a:xfrm>
          <a:prstGeom prst="rect">
            <a:avLst/>
          </a:prstGeom>
        </p:spPr>
        <p:txBody>
          <a:bodyPr wrap="none">
            <a:spAutoFit/>
          </a:bodyPr>
          <a:lstStyle/>
          <a:p>
            <a:pPr algn="ctr"/>
            <a:r>
              <a:rPr lang="es-ES_tradnl" b="1" u="sng" dirty="0">
                <a:solidFill>
                  <a:srgbClr val="04617B"/>
                </a:solidFill>
                <a:latin typeface="Arial" panose="020B0604020202020204" pitchFamily="34" charset="0"/>
              </a:rPr>
              <a:t>Procedimiento, Indicadores de Gestión y Resultados:</a:t>
            </a:r>
          </a:p>
          <a:p>
            <a:pPr algn="ctr"/>
            <a:r>
              <a:rPr lang="es-ES_tradnl" b="1" u="sng" dirty="0">
                <a:solidFill>
                  <a:srgbClr val="04617B"/>
                </a:solidFill>
                <a:latin typeface="Arial" panose="020B0604020202020204" pitchFamily="34" charset="0"/>
              </a:rPr>
              <a:t> Oficinas Centrales</a:t>
            </a:r>
            <a:endParaRPr lang="es-CR" b="1" u="sng" dirty="0">
              <a:solidFill>
                <a:srgbClr val="04617B"/>
              </a:solidFill>
              <a:latin typeface="Arial" panose="020B0604020202020204" pitchFamily="34" charset="0"/>
            </a:endParaRPr>
          </a:p>
        </p:txBody>
      </p:sp>
      <p:graphicFrame>
        <p:nvGraphicFramePr>
          <p:cNvPr id="8" name="Diagrama 7"/>
          <p:cNvGraphicFramePr/>
          <p:nvPr>
            <p:extLst>
              <p:ext uri="{D42A27DB-BD31-4B8C-83A1-F6EECF244321}">
                <p14:modId xmlns:p14="http://schemas.microsoft.com/office/powerpoint/2010/main" val="1615643843"/>
              </p:ext>
            </p:extLst>
          </p:nvPr>
        </p:nvGraphicFramePr>
        <p:xfrm>
          <a:off x="683568" y="1916832"/>
          <a:ext cx="7477946" cy="41764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1429087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Rectángulo 9"/>
          <p:cNvSpPr/>
          <p:nvPr/>
        </p:nvSpPr>
        <p:spPr>
          <a:xfrm>
            <a:off x="3635896" y="688953"/>
            <a:ext cx="2698175" cy="369332"/>
          </a:xfrm>
          <a:prstGeom prst="rect">
            <a:avLst/>
          </a:prstGeom>
        </p:spPr>
        <p:txBody>
          <a:bodyPr wrap="none">
            <a:spAutoFit/>
          </a:bodyPr>
          <a:lstStyle/>
          <a:p>
            <a:pPr algn="ctr"/>
            <a:r>
              <a:rPr lang="es-ES_tradnl" b="1" u="sng" dirty="0">
                <a:solidFill>
                  <a:srgbClr val="04617B"/>
                </a:solidFill>
                <a:latin typeface="Arial" panose="020B0604020202020204" pitchFamily="34" charset="0"/>
              </a:rPr>
              <a:t>P</a:t>
            </a:r>
            <a:r>
              <a:rPr lang="es-ES_tradnl" b="1" u="sng" dirty="0" smtClean="0">
                <a:solidFill>
                  <a:srgbClr val="04617B"/>
                </a:solidFill>
                <a:latin typeface="Arial" panose="020B0604020202020204" pitchFamily="34" charset="0"/>
              </a:rPr>
              <a:t>rincipales </a:t>
            </a:r>
            <a:r>
              <a:rPr lang="es-ES_tradnl" b="1" u="sng" dirty="0" err="1" smtClean="0">
                <a:solidFill>
                  <a:srgbClr val="04617B"/>
                </a:solidFill>
                <a:latin typeface="Arial" panose="020B0604020202020204" pitchFamily="34" charset="0"/>
              </a:rPr>
              <a:t>obstacúlos</a:t>
            </a:r>
            <a:endParaRPr lang="es-CR" b="1" u="sng" dirty="0">
              <a:solidFill>
                <a:srgbClr val="04617B"/>
              </a:solidFill>
              <a:latin typeface="Arial" panose="020B0604020202020204" pitchFamily="34" charset="0"/>
            </a:endParaRPr>
          </a:p>
        </p:txBody>
      </p:sp>
      <p:sp>
        <p:nvSpPr>
          <p:cNvPr id="8" name="CuadroTexto 7"/>
          <p:cNvSpPr txBox="1"/>
          <p:nvPr/>
        </p:nvSpPr>
        <p:spPr>
          <a:xfrm>
            <a:off x="658095" y="1269303"/>
            <a:ext cx="8219256" cy="4247317"/>
          </a:xfrm>
          <a:prstGeom prst="rect">
            <a:avLst/>
          </a:prstGeom>
          <a:noFill/>
        </p:spPr>
        <p:txBody>
          <a:bodyPr wrap="square" rtlCol="0">
            <a:spAutoFit/>
          </a:bodyPr>
          <a:lstStyle/>
          <a:p>
            <a:pPr marL="342900" indent="-342900" algn="just">
              <a:lnSpc>
                <a:spcPct val="150000"/>
              </a:lnSpc>
              <a:buAutoNum type="arabicPeriod"/>
            </a:pPr>
            <a:endParaRPr lang="es-ES" sz="1400" dirty="0" smtClean="0">
              <a:latin typeface="Arial" panose="020B0604020202020204" pitchFamily="34" charset="0"/>
              <a:cs typeface="Arial" panose="020B0604020202020204" pitchFamily="34" charset="0"/>
            </a:endParaRPr>
          </a:p>
          <a:p>
            <a:pPr algn="just"/>
            <a:r>
              <a:rPr lang="es-ES" sz="1600" dirty="0" smtClean="0">
                <a:latin typeface="Arial" panose="020B0604020202020204" pitchFamily="34" charset="0"/>
                <a:cs typeface="Arial" panose="020B0604020202020204" pitchFamily="34" charset="0"/>
              </a:rPr>
              <a:t>1. </a:t>
            </a:r>
            <a:r>
              <a:rPr lang="es-ES" sz="1500" dirty="0" smtClean="0">
                <a:latin typeface="Arial" panose="020B0604020202020204" pitchFamily="34" charset="0"/>
                <a:cs typeface="Arial" panose="020B0604020202020204" pitchFamily="34" charset="0"/>
              </a:rPr>
              <a:t>Mejorar </a:t>
            </a:r>
            <a:r>
              <a:rPr lang="es-ES" sz="1500" dirty="0">
                <a:latin typeface="Arial" panose="020B0604020202020204" pitchFamily="34" charset="0"/>
                <a:cs typeface="Arial" panose="020B0604020202020204" pitchFamily="34" charset="0"/>
              </a:rPr>
              <a:t>la </a:t>
            </a:r>
            <a:r>
              <a:rPr lang="es-ES" sz="1500" dirty="0" smtClean="0">
                <a:latin typeface="Arial" panose="020B0604020202020204" pitchFamily="34" charset="0"/>
                <a:cs typeface="Arial" panose="020B0604020202020204" pitchFamily="34" charset="0"/>
              </a:rPr>
              <a:t>comunicación con los funcionarios que deben rendir caución en cuanto a: </a:t>
            </a:r>
          </a:p>
          <a:p>
            <a:pPr algn="just"/>
            <a:endParaRPr lang="es-ES" sz="15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s-ES" sz="1500" dirty="0" smtClean="0">
                <a:latin typeface="Arial" panose="020B0604020202020204" pitchFamily="34" charset="0"/>
                <a:cs typeface="Arial" panose="020B0604020202020204" pitchFamily="34" charset="0"/>
              </a:rPr>
              <a:t>Responsabilidad.</a:t>
            </a:r>
          </a:p>
          <a:p>
            <a:pPr marL="285750" indent="-285750" algn="just">
              <a:buFont typeface="Wingdings" panose="05000000000000000000" pitchFamily="2" charset="2"/>
              <a:buChar char="ü"/>
            </a:pPr>
            <a:r>
              <a:rPr lang="es-ES" sz="1500" dirty="0" smtClean="0">
                <a:latin typeface="Arial" panose="020B0604020202020204" pitchFamily="34" charset="0"/>
                <a:cs typeface="Arial" panose="020B0604020202020204" pitchFamily="34" charset="0"/>
              </a:rPr>
              <a:t>Trámite ante la institución aseguradora. </a:t>
            </a:r>
          </a:p>
          <a:p>
            <a:pPr marL="285750" indent="-285750" algn="just">
              <a:buFont typeface="Wingdings" panose="05000000000000000000" pitchFamily="2" charset="2"/>
              <a:buChar char="ü"/>
            </a:pPr>
            <a:r>
              <a:rPr lang="es-ES" sz="1500" dirty="0" smtClean="0">
                <a:latin typeface="Arial" panose="020B0604020202020204" pitchFamily="34" charset="0"/>
                <a:cs typeface="Arial" panose="020B0604020202020204" pitchFamily="34" charset="0"/>
              </a:rPr>
              <a:t>Montos. </a:t>
            </a:r>
          </a:p>
          <a:p>
            <a:pPr marL="285750" indent="-285750" algn="just">
              <a:buFont typeface="Wingdings" panose="05000000000000000000" pitchFamily="2" charset="2"/>
              <a:buChar char="ü"/>
            </a:pPr>
            <a:r>
              <a:rPr lang="es-ES" sz="1500" dirty="0" smtClean="0">
                <a:latin typeface="Arial" panose="020B0604020202020204" pitchFamily="34" charset="0"/>
                <a:cs typeface="Arial" panose="020B0604020202020204" pitchFamily="34" charset="0"/>
              </a:rPr>
              <a:t>Vigencia.</a:t>
            </a:r>
          </a:p>
          <a:p>
            <a:pPr marL="285750" indent="-285750" algn="just">
              <a:buFont typeface="Wingdings" panose="05000000000000000000" pitchFamily="2" charset="2"/>
              <a:buChar char="ü"/>
            </a:pPr>
            <a:r>
              <a:rPr lang="es-ES" sz="1500" dirty="0" smtClean="0">
                <a:latin typeface="Arial" panose="020B0604020202020204" pitchFamily="34" charset="0"/>
                <a:cs typeface="Arial" panose="020B0604020202020204" pitchFamily="34" charset="0"/>
              </a:rPr>
              <a:t>Renovaciones.</a:t>
            </a:r>
          </a:p>
          <a:p>
            <a:pPr marL="285750" indent="-285750" algn="just">
              <a:buFont typeface="Wingdings" panose="05000000000000000000" pitchFamily="2" charset="2"/>
              <a:buChar char="ü"/>
            </a:pPr>
            <a:endParaRPr lang="es-ES" sz="1500" dirty="0">
              <a:latin typeface="Arial" panose="020B0604020202020204" pitchFamily="34" charset="0"/>
              <a:cs typeface="Arial" panose="020B0604020202020204" pitchFamily="34" charset="0"/>
            </a:endParaRPr>
          </a:p>
          <a:p>
            <a:pPr marL="342900" indent="-342900" algn="just">
              <a:buAutoNum type="arabicPeriod" startAt="2"/>
            </a:pPr>
            <a:r>
              <a:rPr lang="es-ES" sz="1500" dirty="0" smtClean="0">
                <a:latin typeface="Arial" panose="020B0604020202020204" pitchFamily="34" charset="0"/>
                <a:cs typeface="Arial" panose="020B0604020202020204" pitchFamily="34" charset="0"/>
              </a:rPr>
              <a:t>Mantener la base de datos actualizada, dado que constantemente se ejecutan cambios a nivel de cargos. </a:t>
            </a:r>
          </a:p>
          <a:p>
            <a:pPr marL="342900" indent="-342900" algn="just">
              <a:buAutoNum type="arabicPeriod" startAt="2"/>
            </a:pPr>
            <a:r>
              <a:rPr lang="es-ES" sz="1500" dirty="0" smtClean="0">
                <a:latin typeface="Arial" panose="020B0604020202020204" pitchFamily="34" charset="0"/>
                <a:cs typeface="Arial" panose="020B0604020202020204" pitchFamily="34" charset="0"/>
              </a:rPr>
              <a:t>Involucrar a las jefaturas para que contribuyan con la ejecución del proceso de cauciones que regula la normativa interna y la </a:t>
            </a:r>
            <a:r>
              <a:rPr lang="es-CR" sz="1500" dirty="0" smtClean="0">
                <a:latin typeface="MyriadPro-Black"/>
              </a:rPr>
              <a:t>Ley </a:t>
            </a:r>
            <a:r>
              <a:rPr lang="es-CR" sz="1500" dirty="0">
                <a:latin typeface="MyriadPro-Black"/>
              </a:rPr>
              <a:t>contra la Corrupción y el Enriquecimiento Ilícito en la Función Pública Nº </a:t>
            </a:r>
            <a:r>
              <a:rPr lang="es-CR" sz="1500" dirty="0" smtClean="0">
                <a:latin typeface="MyriadPro-Black"/>
              </a:rPr>
              <a:t>8422.</a:t>
            </a:r>
            <a:endParaRPr lang="es-ES" sz="1500" dirty="0" smtClean="0">
              <a:latin typeface="Arial" panose="020B0604020202020204" pitchFamily="34" charset="0"/>
              <a:cs typeface="Arial" panose="020B0604020202020204" pitchFamily="34" charset="0"/>
            </a:endParaRPr>
          </a:p>
          <a:p>
            <a:pPr algn="just"/>
            <a:endParaRPr lang="es-ES" sz="1400" dirty="0" smtClean="0">
              <a:latin typeface="Arial" panose="020B0604020202020204" pitchFamily="34" charset="0"/>
              <a:cs typeface="Arial" panose="020B0604020202020204" pitchFamily="34" charset="0"/>
            </a:endParaRPr>
          </a:p>
          <a:p>
            <a:pPr marL="342900" indent="-342900" algn="just">
              <a:lnSpc>
                <a:spcPct val="150000"/>
              </a:lnSpc>
              <a:buAutoNum type="arabicPeriod"/>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AutoNum type="arabicPeriod" startAt="2"/>
            </a:pPr>
            <a:endParaRPr lang="es-ES" sz="1200" dirty="0" smtClean="0">
              <a:latin typeface="Arial" panose="020B0604020202020204" pitchFamily="34" charset="0"/>
              <a:cs typeface="Arial" panose="020B0604020202020204" pitchFamily="34" charset="0"/>
            </a:endParaRPr>
          </a:p>
        </p:txBody>
      </p:sp>
      <p:graphicFrame>
        <p:nvGraphicFramePr>
          <p:cNvPr id="9" name="Diagrama 8"/>
          <p:cNvGraphicFramePr/>
          <p:nvPr>
            <p:extLst>
              <p:ext uri="{D42A27DB-BD31-4B8C-83A1-F6EECF244321}">
                <p14:modId xmlns:p14="http://schemas.microsoft.com/office/powerpoint/2010/main" val="967184867"/>
              </p:ext>
            </p:extLst>
          </p:nvPr>
        </p:nvGraphicFramePr>
        <p:xfrm>
          <a:off x="1508274" y="3404439"/>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286515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0078" y="641274"/>
            <a:ext cx="7168033"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2200" b="1" dirty="0" smtClean="0"/>
              <a:t>1.</a:t>
            </a:r>
            <a:r>
              <a:rPr lang="es-CR" sz="2200" b="1" u="sng" dirty="0" smtClean="0">
                <a:solidFill>
                  <a:schemeClr val="accent1">
                    <a:lumMod val="75000"/>
                  </a:schemeClr>
                </a:solidFill>
                <a:latin typeface="Arial" panose="020B0604020202020204" pitchFamily="34" charset="0"/>
                <a:cs typeface="Arial" panose="020B0604020202020204" pitchFamily="34" charset="0"/>
              </a:rPr>
              <a:t> </a:t>
            </a:r>
            <a:r>
              <a:rPr lang="es-CR" sz="2200" b="1" u="sng" dirty="0">
                <a:solidFill>
                  <a:schemeClr val="accent1">
                    <a:lumMod val="75000"/>
                  </a:schemeClr>
                </a:solidFill>
                <a:latin typeface="Arial" panose="020B0604020202020204" pitchFamily="34" charset="0"/>
                <a:cs typeface="Arial" panose="020B0604020202020204" pitchFamily="34" charset="0"/>
              </a:rPr>
              <a:t>Adquisición, Distribución y Control de Bienes y Servicios.</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495131" y="2062147"/>
            <a:ext cx="2121093" cy="369332"/>
          </a:xfrm>
          <a:prstGeom prst="rect">
            <a:avLst/>
          </a:prstGeom>
        </p:spPr>
        <p:txBody>
          <a:bodyPr wrap="none">
            <a:spAutoFit/>
          </a:bodyPr>
          <a:lstStyle/>
          <a:p>
            <a:r>
              <a:rPr lang="es-CR" b="1" u="sng" dirty="0" smtClean="0">
                <a:solidFill>
                  <a:srgbClr val="04617B"/>
                </a:solidFill>
                <a:latin typeface="Arial" panose="020B0604020202020204" pitchFamily="34" charset="0"/>
              </a:rPr>
              <a:t>Diversos trámites</a:t>
            </a:r>
            <a:endParaRPr lang="es-CR" dirty="0"/>
          </a:p>
        </p:txBody>
      </p:sp>
      <p:sp>
        <p:nvSpPr>
          <p:cNvPr id="10" name="Título 4"/>
          <p:cNvSpPr txBox="1">
            <a:spLocks/>
          </p:cNvSpPr>
          <p:nvPr/>
        </p:nvSpPr>
        <p:spPr>
          <a:xfrm>
            <a:off x="1153658" y="1369770"/>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solidFill>
                <a:schemeClr val="bg2">
                  <a:lumMod val="25000"/>
                </a:schemeClr>
              </a:solidFill>
            </a:endParaRPr>
          </a:p>
        </p:txBody>
      </p:sp>
      <p:graphicFrame>
        <p:nvGraphicFramePr>
          <p:cNvPr id="12" name="Marcador de contenido 7"/>
          <p:cNvGraphicFramePr>
            <a:graphicFrameLocks/>
          </p:cNvGraphicFramePr>
          <p:nvPr>
            <p:extLst>
              <p:ext uri="{D42A27DB-BD31-4B8C-83A1-F6EECF244321}">
                <p14:modId xmlns:p14="http://schemas.microsoft.com/office/powerpoint/2010/main" val="3895251827"/>
              </p:ext>
            </p:extLst>
          </p:nvPr>
        </p:nvGraphicFramePr>
        <p:xfrm>
          <a:off x="690673" y="2044997"/>
          <a:ext cx="7787208" cy="46764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33998437"/>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1763688" y="652694"/>
            <a:ext cx="6798956" cy="400110"/>
          </a:xfrm>
          <a:prstGeom prst="rect">
            <a:avLst/>
          </a:prstGeom>
        </p:spPr>
        <p:txBody>
          <a:bodyPr wrap="square">
            <a:spAutoFit/>
          </a:bodyPr>
          <a:lstStyle/>
          <a:p>
            <a:pPr algn="just"/>
            <a:r>
              <a:rPr lang="es-CR" sz="2000" b="1" u="sng" dirty="0" smtClean="0">
                <a:solidFill>
                  <a:schemeClr val="accent1">
                    <a:lumMod val="75000"/>
                  </a:schemeClr>
                </a:solidFill>
                <a:latin typeface="Arial" panose="020B0604020202020204" pitchFamily="34" charset="0"/>
                <a:cs typeface="Arial" panose="020B0604020202020204" pitchFamily="34" charset="0"/>
              </a:rPr>
              <a:t>9. </a:t>
            </a:r>
            <a:r>
              <a:rPr lang="es-ES_tradnl" sz="2000" b="1" u="sng" dirty="0" smtClean="0">
                <a:solidFill>
                  <a:schemeClr val="accent1">
                    <a:lumMod val="75000"/>
                  </a:schemeClr>
                </a:solidFill>
                <a:latin typeface="Arial" panose="020B0604020202020204" pitchFamily="34" charset="0"/>
                <a:cs typeface="Arial" panose="020B0604020202020204" pitchFamily="34" charset="0"/>
              </a:rPr>
              <a:t>Clima Organizacional. </a:t>
            </a:r>
            <a:r>
              <a:rPr lang="es-CR" sz="2000" b="1" u="sng" dirty="0" smtClean="0">
                <a:solidFill>
                  <a:schemeClr val="accent1">
                    <a:lumMod val="75000"/>
                  </a:schemeClr>
                </a:solidFill>
                <a:latin typeface="Arial" panose="020B0604020202020204" pitchFamily="34" charset="0"/>
                <a:cs typeface="Arial" panose="020B0604020202020204" pitchFamily="34" charset="0"/>
              </a:rPr>
              <a:t> </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11" name="1 Título"/>
          <p:cNvSpPr>
            <a:spLocks noGrp="1"/>
          </p:cNvSpPr>
          <p:nvPr>
            <p:ph type="title"/>
          </p:nvPr>
        </p:nvSpPr>
        <p:spPr>
          <a:xfrm>
            <a:off x="3131840" y="977854"/>
            <a:ext cx="3370015" cy="464809"/>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2000" b="1" u="sng" dirty="0" smtClean="0">
                <a:latin typeface="Arial" panose="020B0604020202020204" pitchFamily="34" charset="0"/>
                <a:cs typeface="Arial" panose="020B0604020202020204" pitchFamily="34" charset="0"/>
              </a:rPr>
              <a:t>Labor sustantiva:</a:t>
            </a:r>
            <a:endParaRPr lang="es-ES" sz="2000" b="1" u="sng" dirty="0">
              <a:latin typeface="Arial" panose="020B0604020202020204" pitchFamily="34" charset="0"/>
              <a:cs typeface="Arial" panose="020B0604020202020204" pitchFamily="34" charset="0"/>
            </a:endParaRPr>
          </a:p>
        </p:txBody>
      </p:sp>
      <p:sp>
        <p:nvSpPr>
          <p:cNvPr id="9" name="CuadroTexto 8"/>
          <p:cNvSpPr txBox="1"/>
          <p:nvPr/>
        </p:nvSpPr>
        <p:spPr>
          <a:xfrm>
            <a:off x="827584" y="1821492"/>
            <a:ext cx="7344816" cy="1061829"/>
          </a:xfrm>
          <a:prstGeom prst="rect">
            <a:avLst/>
          </a:prstGeom>
          <a:noFill/>
        </p:spPr>
        <p:txBody>
          <a:bodyPr wrap="square" rtlCol="0">
            <a:spAutoFit/>
          </a:bodyPr>
          <a:lstStyle/>
          <a:p>
            <a:pPr algn="just"/>
            <a:r>
              <a:rPr lang="es-CR" sz="1500" dirty="0">
                <a:latin typeface="Arial" panose="020B0604020202020204" pitchFamily="34" charset="0"/>
                <a:cs typeface="Arial" panose="020B0604020202020204" pitchFamily="34" charset="0"/>
              </a:rPr>
              <a:t>Administrar el </a:t>
            </a:r>
            <a:r>
              <a:rPr lang="es-CR" sz="1500" dirty="0" smtClean="0">
                <a:latin typeface="Arial" panose="020B0604020202020204" pitchFamily="34" charset="0"/>
                <a:cs typeface="Arial" panose="020B0604020202020204" pitchFamily="34" charset="0"/>
              </a:rPr>
              <a:t>proceso de Alineamiento de la cultura organizacional de la </a:t>
            </a:r>
            <a:r>
              <a:rPr lang="es-CR" sz="1500" dirty="0">
                <a:latin typeface="Arial" panose="020B0604020202020204" pitchFamily="34" charset="0"/>
                <a:cs typeface="Arial" panose="020B0604020202020204" pitchFamily="34" charset="0"/>
              </a:rPr>
              <a:t>DRH </a:t>
            </a:r>
            <a:r>
              <a:rPr lang="es-CR" sz="1500" dirty="0" smtClean="0">
                <a:latin typeface="Arial" panose="020B0604020202020204" pitchFamily="34" charset="0"/>
                <a:cs typeface="Arial" panose="020B0604020202020204" pitchFamily="34" charset="0"/>
              </a:rPr>
              <a:t>en </a:t>
            </a:r>
            <a:r>
              <a:rPr lang="es-CR" sz="1500" dirty="0">
                <a:latin typeface="Arial" panose="020B0604020202020204" pitchFamily="34" charset="0"/>
                <a:cs typeface="Arial" panose="020B0604020202020204" pitchFamily="34" charset="0"/>
              </a:rPr>
              <a:t>procura que las relaciones establecidas entre la organización y sus funcionarios se perfilen en un sentido colectivo y </a:t>
            </a:r>
            <a:r>
              <a:rPr lang="es-CR" sz="1500" dirty="0" smtClean="0">
                <a:latin typeface="Arial" panose="020B0604020202020204" pitchFamily="34" charset="0"/>
                <a:cs typeface="Arial" panose="020B0604020202020204" pitchFamily="34" charset="0"/>
              </a:rPr>
              <a:t>cohesionado:</a:t>
            </a:r>
            <a:endParaRPr lang="es-CR" sz="1500" dirty="0">
              <a:latin typeface="Arial" panose="020B0604020202020204" pitchFamily="34" charset="0"/>
              <a:cs typeface="Arial" panose="020B0604020202020204" pitchFamily="34" charset="0"/>
            </a:endParaRPr>
          </a:p>
          <a:p>
            <a:endParaRPr lang="es-CR" dirty="0"/>
          </a:p>
        </p:txBody>
      </p:sp>
      <p:pic>
        <p:nvPicPr>
          <p:cNvPr id="10" name="Imagen 9"/>
          <p:cNvPicPr>
            <a:picLocks noChangeAspect="1"/>
          </p:cNvPicPr>
          <p:nvPr/>
        </p:nvPicPr>
        <p:blipFill>
          <a:blip r:embed="rId4"/>
          <a:stretch>
            <a:fillRect/>
          </a:stretch>
        </p:blipFill>
        <p:spPr>
          <a:xfrm>
            <a:off x="693908" y="2968704"/>
            <a:ext cx="7633865" cy="3604666"/>
          </a:xfrm>
          <a:prstGeom prst="rect">
            <a:avLst/>
          </a:prstGeom>
        </p:spPr>
      </p:pic>
    </p:spTree>
    <p:extLst>
      <p:ext uri="{BB962C8B-B14F-4D97-AF65-F5344CB8AC3E}">
        <p14:creationId xmlns:p14="http://schemas.microsoft.com/office/powerpoint/2010/main" val="243645234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314157" y="82630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9" name="Rectángulo 8"/>
          <p:cNvSpPr/>
          <p:nvPr/>
        </p:nvSpPr>
        <p:spPr>
          <a:xfrm>
            <a:off x="323528" y="1790835"/>
            <a:ext cx="8640960" cy="3785652"/>
          </a:xfrm>
          <a:prstGeom prst="rect">
            <a:avLst/>
          </a:prstGeom>
        </p:spPr>
        <p:txBody>
          <a:bodyPr wrap="square">
            <a:spAutoFit/>
          </a:bodyPr>
          <a:lstStyle/>
          <a:p>
            <a:pPr marL="342900" indent="-342900" algn="just">
              <a:buAutoNum type="arabicPeriod"/>
            </a:pPr>
            <a:r>
              <a:rPr lang="es-ES" sz="1500" b="1" u="sng" dirty="0" smtClean="0">
                <a:latin typeface="Arial" panose="020B0604020202020204" pitchFamily="34" charset="0"/>
                <a:cs typeface="Arial" panose="020B0604020202020204" pitchFamily="34" charset="0"/>
              </a:rPr>
              <a:t>Objetivo</a:t>
            </a:r>
            <a:r>
              <a:rPr lang="es-ES" sz="1500" b="1" dirty="0">
                <a:latin typeface="Arial" panose="020B0604020202020204" pitchFamily="34" charset="0"/>
                <a:cs typeface="Arial" panose="020B0604020202020204" pitchFamily="34" charset="0"/>
              </a:rPr>
              <a:t>: </a:t>
            </a:r>
            <a:r>
              <a:rPr lang="es-CR" sz="1500" dirty="0" smtClean="0">
                <a:latin typeface="Arial" panose="020B0604020202020204" pitchFamily="34" charset="0"/>
                <a:cs typeface="Arial" panose="020B0604020202020204" pitchFamily="34" charset="0"/>
              </a:rPr>
              <a:t>Completar la devolución de los resultados del estudio </a:t>
            </a:r>
            <a:r>
              <a:rPr lang="es-CR" sz="1500" dirty="0">
                <a:latin typeface="Arial" panose="020B0604020202020204" pitchFamily="34" charset="0"/>
                <a:cs typeface="Arial" panose="020B0604020202020204" pitchFamily="34" charset="0"/>
              </a:rPr>
              <a:t>de Clima Organizacional percibido en la DRH durante el año 2019, para proponer estrategias que mejoren la calidad de vida laboral de nuestros funcionarios (as), con el propósito de brindar una mejor atención al personal docente que atiene la población estudiantil nacional; contribuyendo así, con el eje estratégico de la DRH: "Impulso al recurso humano de la DRH y al crecimiento organizacional</a:t>
            </a:r>
            <a:r>
              <a:rPr lang="es-CR" sz="1500" dirty="0" smtClean="0">
                <a:latin typeface="Arial" panose="020B0604020202020204" pitchFamily="34" charset="0"/>
                <a:cs typeface="Arial" panose="020B0604020202020204" pitchFamily="34" charset="0"/>
              </a:rPr>
              <a:t>".</a:t>
            </a:r>
          </a:p>
          <a:p>
            <a:pPr algn="just">
              <a:lnSpc>
                <a:spcPct val="150000"/>
              </a:lnSpc>
            </a:pPr>
            <a:endParaRPr lang="es-ES" sz="1500" b="1" dirty="0" smtClean="0">
              <a:latin typeface="Arial" panose="020B0604020202020204" pitchFamily="34" charset="0"/>
              <a:cs typeface="Arial" panose="020B0604020202020204" pitchFamily="34" charset="0"/>
            </a:endParaRPr>
          </a:p>
          <a:p>
            <a:pPr algn="just">
              <a:lnSpc>
                <a:spcPct val="150000"/>
              </a:lnSpc>
            </a:pPr>
            <a:r>
              <a:rPr lang="es-ES" sz="1500" b="1" dirty="0" smtClean="0">
                <a:latin typeface="Arial" panose="020B0604020202020204" pitchFamily="34" charset="0"/>
                <a:cs typeface="Arial" panose="020B0604020202020204" pitchFamily="34" charset="0"/>
              </a:rPr>
              <a:t>Actividades </a:t>
            </a:r>
            <a:r>
              <a:rPr lang="es-ES" sz="1500" b="1" dirty="0">
                <a:latin typeface="Arial" panose="020B0604020202020204" pitchFamily="34" charset="0"/>
                <a:cs typeface="Arial" panose="020B0604020202020204" pitchFamily="34" charset="0"/>
              </a:rPr>
              <a:t>generales del </a:t>
            </a:r>
            <a:r>
              <a:rPr lang="es-ES" sz="1500" b="1" dirty="0" smtClean="0">
                <a:latin typeface="Arial" panose="020B0604020202020204" pitchFamily="34" charset="0"/>
                <a:cs typeface="Arial" panose="020B0604020202020204" pitchFamily="34" charset="0"/>
              </a:rPr>
              <a:t>año </a:t>
            </a:r>
            <a:r>
              <a:rPr lang="es-ES" sz="1500" dirty="0">
                <a:latin typeface="Arial" panose="020B0604020202020204" pitchFamily="34" charset="0"/>
                <a:cs typeface="Arial" panose="020B0604020202020204" pitchFamily="34" charset="0"/>
              </a:rPr>
              <a:t>:</a:t>
            </a:r>
            <a:endParaRPr lang="es-CR" sz="1500" dirty="0">
              <a:latin typeface="Arial" panose="020B0604020202020204" pitchFamily="34" charset="0"/>
              <a:cs typeface="Arial" panose="020B0604020202020204" pitchFamily="34" charset="0"/>
            </a:endParaRPr>
          </a:p>
          <a:p>
            <a:pPr marL="342900" indent="-342900" algn="just">
              <a:buFont typeface="+mj-lt"/>
              <a:buAutoNum type="arabicPeriod"/>
            </a:pPr>
            <a:r>
              <a:rPr lang="es-CR" sz="1500" dirty="0">
                <a:latin typeface="Arial" panose="020B0604020202020204" pitchFamily="34" charset="0"/>
                <a:cs typeface="Arial" panose="020B0604020202020204" pitchFamily="34" charset="0"/>
              </a:rPr>
              <a:t>Elaborar y revisar el Manual de procedimiento de alineamiento de la cultura organizacional en la DRH (DRH-PRO-01-UGAL-0200).	</a:t>
            </a:r>
          </a:p>
          <a:p>
            <a:pPr marL="342900" indent="-342900" algn="just">
              <a:buFont typeface="+mj-lt"/>
              <a:buAutoNum type="arabicPeriod"/>
            </a:pPr>
            <a:r>
              <a:rPr lang="es-CR" sz="1500" dirty="0" smtClean="0">
                <a:latin typeface="Arial" panose="020B0604020202020204" pitchFamily="34" charset="0"/>
                <a:cs typeface="Arial" panose="020B0604020202020204" pitchFamily="34" charset="0"/>
              </a:rPr>
              <a:t>Elaborar y revisar informes de resultados de clima organizacional DRH-2019.</a:t>
            </a:r>
          </a:p>
          <a:p>
            <a:pPr marL="342900" indent="-342900" algn="just">
              <a:buFont typeface="+mj-lt"/>
              <a:buAutoNum type="arabicPeriod"/>
            </a:pPr>
            <a:r>
              <a:rPr lang="es-CR" sz="1500" dirty="0" smtClean="0">
                <a:latin typeface="Arial" panose="020B0604020202020204" pitchFamily="34" charset="0"/>
                <a:cs typeface="Arial" panose="020B0604020202020204" pitchFamily="34" charset="0"/>
              </a:rPr>
              <a:t>Gestionar junto con el proceso de capacitación la impartición del Taller “Adecuada gestión del clima organizacional orientada a jefaturas” entre las jefaturas, junto con la correspondiente devolución de resultados a los interesados, entre el 01 al 25 de setiembre 2020.</a:t>
            </a:r>
          </a:p>
          <a:p>
            <a:pPr marL="342900" indent="-342900" algn="just">
              <a:buFont typeface="+mj-lt"/>
              <a:buAutoNum type="arabicPeriod"/>
            </a:pPr>
            <a:r>
              <a:rPr lang="es-CR" sz="1500" dirty="0" smtClean="0">
                <a:latin typeface="Arial" panose="020B0604020202020204" pitchFamily="34" charset="0"/>
                <a:cs typeface="Arial" panose="020B0604020202020204" pitchFamily="34" charset="0"/>
              </a:rPr>
              <a:t>Revisar y tramitar aprobación de planes de gestión del clima organizacional elaborados por unidades.</a:t>
            </a:r>
            <a:endParaRPr lang="es-C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800519"/>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491880" y="909984"/>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8" name="Rectángulo 7"/>
          <p:cNvSpPr/>
          <p:nvPr/>
        </p:nvSpPr>
        <p:spPr>
          <a:xfrm>
            <a:off x="4211960" y="2193924"/>
            <a:ext cx="4218630" cy="2769989"/>
          </a:xfrm>
          <a:prstGeom prst="rect">
            <a:avLst/>
          </a:prstGeom>
        </p:spPr>
        <p:txBody>
          <a:bodyPr wrap="square">
            <a:spAutoFit/>
          </a:bodyPr>
          <a:lstStyle/>
          <a:p>
            <a:pPr algn="just">
              <a:lnSpc>
                <a:spcPct val="150000"/>
              </a:lnSpc>
            </a:pPr>
            <a:r>
              <a:rPr lang="es-CR" sz="1600" dirty="0" smtClean="0">
                <a:latin typeface="Arial" panose="020B0604020202020204" pitchFamily="34" charset="0"/>
                <a:cs typeface="Arial" panose="020B0604020202020204" pitchFamily="34" charset="0"/>
              </a:rPr>
              <a:t>	</a:t>
            </a:r>
          </a:p>
          <a:p>
            <a:pPr algn="just"/>
            <a:r>
              <a:rPr lang="es-ES" sz="1500" b="1" dirty="0">
                <a:latin typeface="Arial" panose="020B0604020202020204" pitchFamily="34" charset="0"/>
                <a:cs typeface="Arial" panose="020B0604020202020204" pitchFamily="34" charset="0"/>
              </a:rPr>
              <a:t>Meta anual:  </a:t>
            </a:r>
            <a:r>
              <a:rPr lang="es-CR" sz="1500" dirty="0">
                <a:latin typeface="Arial" panose="020B0604020202020204" pitchFamily="34" charset="0"/>
                <a:cs typeface="Arial" panose="020B0604020202020204" pitchFamily="34" charset="0"/>
              </a:rPr>
              <a:t>Avance del 100% en la elaboración </a:t>
            </a:r>
            <a:r>
              <a:rPr lang="es-CR" sz="1500" dirty="0" smtClean="0">
                <a:latin typeface="Arial" panose="020B0604020202020204" pitchFamily="34" charset="0"/>
                <a:cs typeface="Arial" panose="020B0604020202020204" pitchFamily="34" charset="0"/>
              </a:rPr>
              <a:t>de informes y 100% devolución de resultados del estudio de clima organizacional 2019.</a:t>
            </a:r>
          </a:p>
          <a:p>
            <a:pPr algn="just"/>
            <a:endParaRPr lang="es-CR" sz="1500" dirty="0">
              <a:latin typeface="Arial" panose="020B0604020202020204" pitchFamily="34" charset="0"/>
              <a:cs typeface="Arial" panose="020B0604020202020204" pitchFamily="34" charset="0"/>
            </a:endParaRPr>
          </a:p>
          <a:p>
            <a:pPr algn="just"/>
            <a:r>
              <a:rPr lang="es-ES" sz="1500" b="1" dirty="0" smtClean="0">
                <a:latin typeface="Arial" panose="020B0604020202020204" pitchFamily="34" charset="0"/>
                <a:cs typeface="Arial" panose="020B0604020202020204" pitchFamily="34" charset="0"/>
              </a:rPr>
              <a:t>Indicador</a:t>
            </a:r>
            <a:r>
              <a:rPr lang="es-ES" sz="1500" b="1" dirty="0">
                <a:latin typeface="Arial" panose="020B0604020202020204" pitchFamily="34" charset="0"/>
                <a:cs typeface="Arial" panose="020B0604020202020204" pitchFamily="34" charset="0"/>
              </a:rPr>
              <a:t>: </a:t>
            </a:r>
            <a:r>
              <a:rPr lang="es-CR" sz="1500" dirty="0">
                <a:latin typeface="Arial" panose="020B0604020202020204" pitchFamily="34" charset="0"/>
                <a:cs typeface="Arial" panose="020B0604020202020204" pitchFamily="34" charset="0"/>
              </a:rPr>
              <a:t>Porcentaje de avance</a:t>
            </a:r>
            <a:r>
              <a:rPr lang="es-CR" sz="1500" dirty="0" smtClean="0">
                <a:latin typeface="Arial" panose="020B0604020202020204" pitchFamily="34" charset="0"/>
                <a:cs typeface="Arial" panose="020B0604020202020204" pitchFamily="34" charset="0"/>
              </a:rPr>
              <a:t>.</a:t>
            </a:r>
          </a:p>
          <a:p>
            <a:pPr algn="just"/>
            <a:endParaRPr lang="es-CR" sz="1500" dirty="0">
              <a:latin typeface="Arial" panose="020B0604020202020204" pitchFamily="34" charset="0"/>
              <a:cs typeface="Arial" panose="020B0604020202020204" pitchFamily="34" charset="0"/>
            </a:endParaRPr>
          </a:p>
          <a:p>
            <a:pPr algn="just"/>
            <a:r>
              <a:rPr lang="es-ES" sz="1500" b="1" dirty="0">
                <a:latin typeface="Arial" panose="020B0604020202020204" pitchFamily="34" charset="0"/>
                <a:cs typeface="Arial" panose="020B0604020202020204" pitchFamily="34" charset="0"/>
              </a:rPr>
              <a:t>Resultado: </a:t>
            </a:r>
            <a:r>
              <a:rPr lang="es-ES" sz="1500" dirty="0" smtClean="0">
                <a:latin typeface="Arial" panose="020B0604020202020204" pitchFamily="34" charset="0"/>
                <a:cs typeface="Arial" panose="020B0604020202020204" pitchFamily="34" charset="0"/>
              </a:rPr>
              <a:t>100% </a:t>
            </a:r>
            <a:r>
              <a:rPr lang="es-ES" sz="1500" dirty="0">
                <a:latin typeface="Arial" panose="020B0604020202020204" pitchFamily="34" charset="0"/>
                <a:cs typeface="Arial" panose="020B0604020202020204" pitchFamily="34" charset="0"/>
              </a:rPr>
              <a:t>de </a:t>
            </a:r>
            <a:r>
              <a:rPr lang="es-ES" sz="1500" dirty="0" smtClean="0">
                <a:latin typeface="Arial" panose="020B0604020202020204" pitchFamily="34" charset="0"/>
                <a:cs typeface="Arial" panose="020B0604020202020204" pitchFamily="34" charset="0"/>
              </a:rPr>
              <a:t>avance</a:t>
            </a:r>
            <a:r>
              <a:rPr lang="es-CR" sz="1500" dirty="0">
                <a:latin typeface="Arial" panose="020B0604020202020204" pitchFamily="34" charset="0"/>
                <a:cs typeface="Arial" panose="020B0604020202020204" pitchFamily="34" charset="0"/>
              </a:rPr>
              <a:t> </a:t>
            </a:r>
            <a:r>
              <a:rPr lang="es-CR" sz="1500" dirty="0" smtClean="0">
                <a:latin typeface="Arial" panose="020B0604020202020204" pitchFamily="34" charset="0"/>
                <a:cs typeface="Arial" panose="020B0604020202020204" pitchFamily="34" charset="0"/>
              </a:rPr>
              <a:t>correspondiente a </a:t>
            </a:r>
            <a:r>
              <a:rPr lang="es-CR" sz="1500" dirty="0">
                <a:latin typeface="Arial" panose="020B0604020202020204" pitchFamily="34" charset="0"/>
                <a:cs typeface="Arial" panose="020B0604020202020204" pitchFamily="34" charset="0"/>
              </a:rPr>
              <a:t>elaboración de </a:t>
            </a:r>
            <a:r>
              <a:rPr lang="es-CR" sz="1500" dirty="0" smtClean="0">
                <a:latin typeface="Arial" panose="020B0604020202020204" pitchFamily="34" charset="0"/>
                <a:cs typeface="Arial" panose="020B0604020202020204" pitchFamily="34" charset="0"/>
              </a:rPr>
              <a:t>informes y en la devolución de resultados.</a:t>
            </a:r>
            <a:endParaRPr lang="es-CR" sz="1500" dirty="0"/>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2495232"/>
            <a:ext cx="3470523" cy="2605612"/>
          </a:xfrm>
          <a:prstGeom prst="rect">
            <a:avLst/>
          </a:prstGeom>
        </p:spPr>
      </p:pic>
    </p:spTree>
    <p:extLst>
      <p:ext uri="{BB962C8B-B14F-4D97-AF65-F5344CB8AC3E}">
        <p14:creationId xmlns:p14="http://schemas.microsoft.com/office/powerpoint/2010/main" val="91185424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314157" y="962971"/>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9" name="Rectángulo 8"/>
          <p:cNvSpPr/>
          <p:nvPr/>
        </p:nvSpPr>
        <p:spPr>
          <a:xfrm>
            <a:off x="323528" y="1925757"/>
            <a:ext cx="8640960" cy="3785652"/>
          </a:xfrm>
          <a:prstGeom prst="rect">
            <a:avLst/>
          </a:prstGeom>
        </p:spPr>
        <p:txBody>
          <a:bodyPr wrap="square">
            <a:spAutoFit/>
          </a:bodyPr>
          <a:lstStyle/>
          <a:p>
            <a:pPr algn="just"/>
            <a:r>
              <a:rPr lang="es-ES" sz="1500" b="1" dirty="0" smtClean="0">
                <a:latin typeface="Arial" panose="020B0604020202020204" pitchFamily="34" charset="0"/>
                <a:cs typeface="Arial" panose="020B0604020202020204" pitchFamily="34" charset="0"/>
              </a:rPr>
              <a:t>2. </a:t>
            </a:r>
            <a:r>
              <a:rPr lang="es-ES" sz="1500" b="1" u="sng" dirty="0" smtClean="0">
                <a:latin typeface="Arial" panose="020B0604020202020204" pitchFamily="34" charset="0"/>
                <a:cs typeface="Arial" panose="020B0604020202020204" pitchFamily="34" charset="0"/>
              </a:rPr>
              <a:t>Objetivo</a:t>
            </a:r>
            <a:r>
              <a:rPr lang="es-ES" sz="1500" b="1" dirty="0">
                <a:latin typeface="Arial" panose="020B0604020202020204" pitchFamily="34" charset="0"/>
                <a:cs typeface="Arial" panose="020B0604020202020204" pitchFamily="34" charset="0"/>
              </a:rPr>
              <a:t>: </a:t>
            </a:r>
            <a:r>
              <a:rPr lang="es-ES" sz="1500" dirty="0">
                <a:latin typeface="Arial" panose="020B0604020202020204" pitchFamily="34" charset="0"/>
                <a:cs typeface="Arial" panose="020B0604020202020204" pitchFamily="34" charset="0"/>
              </a:rPr>
              <a:t>Planificar </a:t>
            </a:r>
            <a:r>
              <a:rPr lang="es-CR" sz="1500" dirty="0">
                <a:latin typeface="Arial" panose="020B0604020202020204" pitchFamily="34" charset="0"/>
                <a:cs typeface="Arial" panose="020B0604020202020204" pitchFamily="34" charset="0"/>
              </a:rPr>
              <a:t>durante el año 2020 un Programa para divulgar el marco filosófico de la DRH para fortalecer la cultura organizacional; contribuyendo así, con el eje estratégico de la DRH “Impulso al recurso humano de la DRH y al crecimiento organizacional". </a:t>
            </a:r>
            <a:endParaRPr lang="es-CR" sz="1500" dirty="0" smtClean="0">
              <a:latin typeface="Arial" panose="020B0604020202020204" pitchFamily="34" charset="0"/>
              <a:cs typeface="Arial" panose="020B0604020202020204" pitchFamily="34" charset="0"/>
            </a:endParaRPr>
          </a:p>
          <a:p>
            <a:pPr algn="just"/>
            <a:endParaRPr lang="es-CR" sz="1500" dirty="0">
              <a:latin typeface="Arial" panose="020B0604020202020204" pitchFamily="34" charset="0"/>
              <a:cs typeface="Arial" panose="020B0604020202020204" pitchFamily="34" charset="0"/>
            </a:endParaRPr>
          </a:p>
          <a:p>
            <a:pPr algn="just"/>
            <a:r>
              <a:rPr lang="es-ES" sz="1500" b="1" u="sng" dirty="0">
                <a:latin typeface="Arial" panose="020B0604020202020204" pitchFamily="34" charset="0"/>
                <a:cs typeface="Arial" panose="020B0604020202020204" pitchFamily="34" charset="0"/>
              </a:rPr>
              <a:t>Actividades generales del año </a:t>
            </a:r>
            <a:r>
              <a:rPr lang="es-ES" sz="1500" b="1" u="sng" dirty="0" smtClean="0">
                <a:latin typeface="Arial" panose="020B0604020202020204" pitchFamily="34" charset="0"/>
                <a:cs typeface="Arial" panose="020B0604020202020204" pitchFamily="34" charset="0"/>
              </a:rPr>
              <a:t>:</a:t>
            </a:r>
          </a:p>
          <a:p>
            <a:pPr algn="just"/>
            <a:endParaRPr lang="es-CR" sz="1500" b="1" u="sng" dirty="0">
              <a:latin typeface="Arial" panose="020B0604020202020204" pitchFamily="34" charset="0"/>
              <a:cs typeface="Arial" panose="020B0604020202020204" pitchFamily="34" charset="0"/>
            </a:endParaRPr>
          </a:p>
          <a:p>
            <a:pPr marL="342900" indent="-342900" algn="just">
              <a:buFont typeface="+mj-lt"/>
              <a:buAutoNum type="arabicPeriod"/>
            </a:pPr>
            <a:r>
              <a:rPr lang="es-CR" sz="1500" dirty="0">
                <a:latin typeface="Arial" panose="020B0604020202020204" pitchFamily="34" charset="0"/>
                <a:cs typeface="Arial" panose="020B0604020202020204" pitchFamily="34" charset="0"/>
              </a:rPr>
              <a:t>Creación de un plan de acción para los años 2020-2022 para el Programa de cultura organizacional, considerando el marco filosófico de la DRH.		</a:t>
            </a:r>
          </a:p>
          <a:p>
            <a:pPr marL="342900" indent="-342900" algn="just">
              <a:buFont typeface="+mj-lt"/>
              <a:buAutoNum type="arabicPeriod"/>
            </a:pPr>
            <a:r>
              <a:rPr lang="es-CR" sz="1500" dirty="0">
                <a:latin typeface="Arial" panose="020B0604020202020204" pitchFamily="34" charset="0"/>
                <a:cs typeface="Arial" panose="020B0604020202020204" pitchFamily="34" charset="0"/>
              </a:rPr>
              <a:t>Calendarizar la ejecución de las acciones planificadas para el Programa.		</a:t>
            </a:r>
          </a:p>
          <a:p>
            <a:pPr marL="342900" indent="-342900" algn="just">
              <a:buFont typeface="+mj-lt"/>
              <a:buAutoNum type="arabicPeriod"/>
            </a:pPr>
            <a:r>
              <a:rPr lang="es-CR" sz="1500" dirty="0">
                <a:latin typeface="Arial" panose="020B0604020202020204" pitchFamily="34" charset="0"/>
                <a:cs typeface="Arial" panose="020B0604020202020204" pitchFamily="34" charset="0"/>
              </a:rPr>
              <a:t>Crear indicadores para evaluar la efectividad del plan.	</a:t>
            </a:r>
            <a:endParaRPr lang="es-CR" sz="1500" dirty="0" smtClean="0">
              <a:latin typeface="Arial" panose="020B0604020202020204" pitchFamily="34" charset="0"/>
              <a:cs typeface="Arial" panose="020B0604020202020204" pitchFamily="34" charset="0"/>
            </a:endParaRPr>
          </a:p>
          <a:p>
            <a:pPr algn="just">
              <a:lnSpc>
                <a:spcPct val="150000"/>
              </a:lnSpc>
            </a:pPr>
            <a:r>
              <a:rPr lang="es-CR" sz="1500" dirty="0">
                <a:latin typeface="Arial" panose="020B0604020202020204" pitchFamily="34" charset="0"/>
                <a:cs typeface="Arial" panose="020B0604020202020204" pitchFamily="34" charset="0"/>
              </a:rPr>
              <a:t>	 	</a:t>
            </a:r>
          </a:p>
          <a:p>
            <a:pPr algn="just">
              <a:lnSpc>
                <a:spcPct val="150000"/>
              </a:lnSpc>
            </a:pPr>
            <a:r>
              <a:rPr lang="es-ES" sz="1500" b="1" dirty="0">
                <a:latin typeface="Arial" panose="020B0604020202020204" pitchFamily="34" charset="0"/>
                <a:cs typeface="Arial" panose="020B0604020202020204" pitchFamily="34" charset="0"/>
              </a:rPr>
              <a:t>Meta anual:  </a:t>
            </a:r>
            <a:r>
              <a:rPr lang="es-CR" sz="1500" dirty="0">
                <a:latin typeface="Arial" panose="020B0604020202020204" pitchFamily="34" charset="0"/>
                <a:cs typeface="Arial" panose="020B0604020202020204" pitchFamily="34" charset="0"/>
              </a:rPr>
              <a:t>Cantidad de programas elaborados y ejecutados</a:t>
            </a:r>
          </a:p>
          <a:p>
            <a:pPr algn="just">
              <a:lnSpc>
                <a:spcPct val="150000"/>
              </a:lnSpc>
            </a:pPr>
            <a:r>
              <a:rPr lang="es-ES" sz="1500" b="1" dirty="0">
                <a:latin typeface="Arial" panose="020B0604020202020204" pitchFamily="34" charset="0"/>
                <a:cs typeface="Arial" panose="020B0604020202020204" pitchFamily="34" charset="0"/>
              </a:rPr>
              <a:t>Indicador: </a:t>
            </a:r>
            <a:r>
              <a:rPr lang="es-CR" sz="1500" dirty="0">
                <a:latin typeface="Arial" panose="020B0604020202020204" pitchFamily="34" charset="0"/>
                <a:cs typeface="Arial" panose="020B0604020202020204" pitchFamily="34" charset="0"/>
              </a:rPr>
              <a:t>Porcentaje de avance.</a:t>
            </a:r>
          </a:p>
          <a:p>
            <a:pPr algn="just">
              <a:lnSpc>
                <a:spcPct val="150000"/>
              </a:lnSpc>
            </a:pPr>
            <a:r>
              <a:rPr lang="es-ES" sz="1500" b="1" dirty="0">
                <a:latin typeface="Arial" panose="020B0604020202020204" pitchFamily="34" charset="0"/>
                <a:cs typeface="Arial" panose="020B0604020202020204" pitchFamily="34" charset="0"/>
              </a:rPr>
              <a:t>Resultado: </a:t>
            </a:r>
            <a:r>
              <a:rPr lang="es-ES" sz="1500" dirty="0">
                <a:latin typeface="Arial" panose="020B0604020202020204" pitchFamily="34" charset="0"/>
                <a:cs typeface="Arial" panose="020B0604020202020204" pitchFamily="34" charset="0"/>
              </a:rPr>
              <a:t>70% de avance.</a:t>
            </a:r>
            <a:endParaRPr lang="es-CR" sz="1500" dirty="0"/>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1438" y="4540562"/>
            <a:ext cx="2534419" cy="1902800"/>
          </a:xfrm>
          <a:prstGeom prst="rect">
            <a:avLst/>
          </a:prstGeom>
        </p:spPr>
      </p:pic>
    </p:spTree>
    <p:extLst>
      <p:ext uri="{BB962C8B-B14F-4D97-AF65-F5344CB8AC3E}">
        <p14:creationId xmlns:p14="http://schemas.microsoft.com/office/powerpoint/2010/main" val="207433345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5275" y="804065"/>
            <a:ext cx="2664296" cy="1998222"/>
          </a:xfrm>
          <a:prstGeom prst="rect">
            <a:avLst/>
          </a:prstGeom>
        </p:spPr>
      </p:pic>
      <p:sp>
        <p:nvSpPr>
          <p:cNvPr id="3" name="2 Marcador de número de diapositiva"/>
          <p:cNvSpPr>
            <a:spLocks noGrp="1"/>
          </p:cNvSpPr>
          <p:nvPr>
            <p:ph type="sldNum" sz="quarter" idx="12"/>
          </p:nvPr>
        </p:nvSpPr>
        <p:spPr/>
        <p:txBody>
          <a:bodyPr/>
          <a:lstStyle/>
          <a:p>
            <a:fld id="{577E2933-750B-4D76-BF9B-1A9D34EBAF29}" type="slidenum">
              <a:rPr lang="es-ES" smtClean="0"/>
              <a:pPr/>
              <a:t>44</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4" cstate="print"/>
          <a:stretch>
            <a:fillRect/>
          </a:stretch>
        </p:blipFill>
        <p:spPr>
          <a:xfrm>
            <a:off x="179512" y="476672"/>
            <a:ext cx="1296144" cy="873290"/>
          </a:xfrm>
          <a:prstGeom prst="rect">
            <a:avLst/>
          </a:prstGeom>
        </p:spPr>
      </p:pic>
      <p:sp>
        <p:nvSpPr>
          <p:cNvPr id="9" name="Título 4"/>
          <p:cNvSpPr txBox="1">
            <a:spLocks/>
          </p:cNvSpPr>
          <p:nvPr/>
        </p:nvSpPr>
        <p:spPr>
          <a:xfrm>
            <a:off x="1192252" y="1553779"/>
            <a:ext cx="4758244"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150000"/>
              </a:lnSpc>
            </a:pPr>
            <a:r>
              <a:rPr lang="es-ES" sz="1800" b="1" u="sng" dirty="0" smtClean="0">
                <a:latin typeface="Arial" panose="020B0604020202020204" pitchFamily="34" charset="0"/>
                <a:cs typeface="Arial" panose="020B0604020202020204" pitchFamily="34" charset="0"/>
              </a:rPr>
              <a:t>Principales obstáculos por superar</a:t>
            </a:r>
            <a:endParaRPr lang="es-ES" sz="1800" b="1" u="sng" dirty="0">
              <a:latin typeface="Arial" panose="020B0604020202020204" pitchFamily="34" charset="0"/>
              <a:cs typeface="Arial" panose="020B0604020202020204" pitchFamily="34" charset="0"/>
            </a:endParaRPr>
          </a:p>
        </p:txBody>
      </p:sp>
      <p:sp>
        <p:nvSpPr>
          <p:cNvPr id="8" name="CuadroTexto 7"/>
          <p:cNvSpPr txBox="1"/>
          <p:nvPr/>
        </p:nvSpPr>
        <p:spPr>
          <a:xfrm>
            <a:off x="421005" y="3026746"/>
            <a:ext cx="8184268" cy="3105145"/>
          </a:xfrm>
          <a:prstGeom prst="rect">
            <a:avLst/>
          </a:prstGeom>
          <a:noFill/>
        </p:spPr>
        <p:txBody>
          <a:bodyPr wrap="square" rtlCol="0">
            <a:spAutoFit/>
          </a:bodyPr>
          <a:lstStyle/>
          <a:p>
            <a:pPr algn="just"/>
            <a:r>
              <a:rPr lang="es-CR" sz="1500" dirty="0" smtClean="0">
                <a:latin typeface="Arial" panose="020B0604020202020204" pitchFamily="34" charset="0"/>
                <a:cs typeface="Arial" panose="020B0604020202020204" pitchFamily="34" charset="0"/>
              </a:rPr>
              <a:t>Proceso viene del 2019 y requiere darse continuidad para concluirlo. Se logró la elaborar y revisar los informes de resultados. Para mediados de marzo estaba programado el </a:t>
            </a:r>
            <a:r>
              <a:rPr lang="es-CR" sz="1500" dirty="0">
                <a:latin typeface="Arial" panose="020B0604020202020204" pitchFamily="34" charset="0"/>
                <a:cs typeface="Arial" panose="020B0604020202020204" pitchFamily="34" charset="0"/>
              </a:rPr>
              <a:t>Taller “Adecuada gestión del clima organizacional orientada a jefaturas” entre las </a:t>
            </a:r>
            <a:r>
              <a:rPr lang="es-CR" sz="1500" dirty="0" smtClean="0">
                <a:latin typeface="Arial" panose="020B0604020202020204" pitchFamily="34" charset="0"/>
                <a:cs typeface="Arial" panose="020B0604020202020204" pitchFamily="34" charset="0"/>
              </a:rPr>
              <a:t>jefaturas, el cual es requisito para ejecutar las devoluciones de los resultados. No obstante, las </a:t>
            </a:r>
            <a:r>
              <a:rPr lang="es-CR" sz="1500" dirty="0">
                <a:latin typeface="Arial" panose="020B0604020202020204" pitchFamily="34" charset="0"/>
                <a:cs typeface="Arial" panose="020B0604020202020204" pitchFamily="34" charset="0"/>
              </a:rPr>
              <a:t>contingencias producto de COVID-19 </a:t>
            </a:r>
            <a:r>
              <a:rPr lang="es-CR" sz="1500" dirty="0" smtClean="0">
                <a:latin typeface="Arial" panose="020B0604020202020204" pitchFamily="34" charset="0"/>
                <a:cs typeface="Arial" panose="020B0604020202020204" pitchFamily="34" charset="0"/>
              </a:rPr>
              <a:t>obligó al IDP a trasladar el taller al mes de setiembre para ser realizado de manera virtual al igual que las devoluciones.</a:t>
            </a:r>
          </a:p>
          <a:p>
            <a:pPr algn="just"/>
            <a:endParaRPr lang="es-CR" sz="1500" dirty="0" smtClean="0">
              <a:latin typeface="Arial" panose="020B0604020202020204" pitchFamily="34" charset="0"/>
              <a:cs typeface="Arial" panose="020B0604020202020204" pitchFamily="34" charset="0"/>
            </a:endParaRPr>
          </a:p>
          <a:p>
            <a:pPr algn="just"/>
            <a:r>
              <a:rPr lang="es-CR" sz="1500" dirty="0" smtClean="0">
                <a:latin typeface="Arial" panose="020B0604020202020204" pitchFamily="34" charset="0"/>
                <a:cs typeface="Arial" panose="020B0604020202020204" pitchFamily="34" charset="0"/>
              </a:rPr>
              <a:t>El Manual </a:t>
            </a:r>
            <a:r>
              <a:rPr lang="es-CR" sz="1500" dirty="0">
                <a:latin typeface="Arial" panose="020B0604020202020204" pitchFamily="34" charset="0"/>
                <a:cs typeface="Arial" panose="020B0604020202020204" pitchFamily="34" charset="0"/>
              </a:rPr>
              <a:t>de procedimiento de alineamiento de la cultura organizacional en la DRH (DRH-PRO-01-UGAL-0200</a:t>
            </a:r>
            <a:r>
              <a:rPr lang="es-CR" sz="1500" dirty="0" smtClean="0">
                <a:latin typeface="Arial" panose="020B0604020202020204" pitchFamily="34" charset="0"/>
                <a:cs typeface="Arial" panose="020B0604020202020204" pitchFamily="34" charset="0"/>
              </a:rPr>
              <a:t>) se elaboró mediante una extensión adicional del plazo de entrega previsto debido a las cargas de trabajo</a:t>
            </a:r>
            <a:r>
              <a:rPr lang="es-CR" sz="1500" dirty="0">
                <a:latin typeface="Arial" panose="020B0604020202020204" pitchFamily="34" charset="0"/>
                <a:cs typeface="Arial" panose="020B0604020202020204" pitchFamily="34" charset="0"/>
              </a:rPr>
              <a:t>. Las cargas de trabajo </a:t>
            </a:r>
            <a:r>
              <a:rPr lang="es-CR" sz="1500" dirty="0" smtClean="0">
                <a:latin typeface="Arial" panose="020B0604020202020204" pitchFamily="34" charset="0"/>
                <a:cs typeface="Arial" panose="020B0604020202020204" pitchFamily="34" charset="0"/>
              </a:rPr>
              <a:t>asociados </a:t>
            </a:r>
            <a:r>
              <a:rPr lang="es-CR" sz="1500" dirty="0">
                <a:latin typeface="Arial" panose="020B0604020202020204" pitchFamily="34" charset="0"/>
                <a:cs typeface="Arial" panose="020B0604020202020204" pitchFamily="34" charset="0"/>
              </a:rPr>
              <a:t>a otros procesos provocó dificultades en el seguimiento de los planes elaborados por las jefaturas.</a:t>
            </a:r>
          </a:p>
          <a:p>
            <a:pPr algn="just"/>
            <a:endParaRPr lang="es-CR" sz="1500" dirty="0">
              <a:latin typeface="Arial" panose="020B0604020202020204" pitchFamily="34" charset="0"/>
              <a:cs typeface="Arial" panose="020B0604020202020204" pitchFamily="34" charset="0"/>
            </a:endParaRPr>
          </a:p>
          <a:p>
            <a:pPr algn="just">
              <a:lnSpc>
                <a:spcPct val="150000"/>
              </a:lnSpc>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53054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9" name="Título 4"/>
          <p:cNvSpPr txBox="1">
            <a:spLocks/>
          </p:cNvSpPr>
          <p:nvPr/>
        </p:nvSpPr>
        <p:spPr>
          <a:xfrm>
            <a:off x="2483767" y="1322101"/>
            <a:ext cx="3744417" cy="492664"/>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es-CR" sz="1800" b="1" dirty="0">
                <a:latin typeface="Arial" panose="020B0604020202020204" pitchFamily="34" charset="0"/>
                <a:cs typeface="Arial" panose="020B0604020202020204" pitchFamily="34" charset="0"/>
              </a:rPr>
              <a:t>Lecciones aprendidas, conclusiones y recomendaciones sobre el logro: </a:t>
            </a:r>
          </a:p>
        </p:txBody>
      </p:sp>
      <p:sp>
        <p:nvSpPr>
          <p:cNvPr id="8" name="CuadroTexto 7"/>
          <p:cNvSpPr txBox="1"/>
          <p:nvPr/>
        </p:nvSpPr>
        <p:spPr>
          <a:xfrm>
            <a:off x="461661" y="2162821"/>
            <a:ext cx="8184268" cy="3600986"/>
          </a:xfrm>
          <a:prstGeom prst="rect">
            <a:avLst/>
          </a:prstGeom>
          <a:noFill/>
        </p:spPr>
        <p:txBody>
          <a:bodyPr wrap="square" rtlCol="0">
            <a:spAutoFit/>
          </a:bodyPr>
          <a:lstStyle/>
          <a:p>
            <a:pPr algn="just"/>
            <a:endParaRPr lang="es-CR" sz="1500" b="1" dirty="0">
              <a:latin typeface="Arial" panose="020B0604020202020204" pitchFamily="34" charset="0"/>
              <a:cs typeface="Arial" panose="020B0604020202020204" pitchFamily="34" charset="0"/>
            </a:endParaRPr>
          </a:p>
          <a:p>
            <a:pPr algn="just"/>
            <a:r>
              <a:rPr lang="es-CR" sz="1500" b="1" dirty="0" smtClean="0">
                <a:latin typeface="Arial" panose="020B0604020202020204" pitchFamily="34" charset="0"/>
                <a:cs typeface="Arial" panose="020B0604020202020204" pitchFamily="34" charset="0"/>
              </a:rPr>
              <a:t>Objetivo 1: </a:t>
            </a:r>
            <a:r>
              <a:rPr lang="es-CR" sz="1500" dirty="0" smtClean="0">
                <a:latin typeface="Arial" panose="020B0604020202020204" pitchFamily="34" charset="0"/>
                <a:cs typeface="Arial" panose="020B0604020202020204" pitchFamily="34" charset="0"/>
              </a:rPr>
              <a:t>el </a:t>
            </a:r>
            <a:r>
              <a:rPr lang="es-CR" sz="1500" dirty="0">
                <a:latin typeface="Arial" panose="020B0604020202020204" pitchFamily="34" charset="0"/>
                <a:cs typeface="Arial" panose="020B0604020202020204" pitchFamily="34" charset="0"/>
              </a:rPr>
              <a:t>COVID-19 constituyó un evento que no pudo se previsto con base en los registros riesgos materializados en el pasado. Por una parte retrasó significativamente el tiempo de entrega de los resultados y por otra parte facilitó la realización de las sesiones de devolución. La situación de cargas de trabajo de otros procesos asignado requiere replantear la manera en como es llevado el proceso incluyendo más colaboradores que apoyen las fases de planificación, coordinación del proceso y seguimiento de los planes de acción</a:t>
            </a:r>
            <a:r>
              <a:rPr lang="es-CR" sz="1500" dirty="0" smtClean="0">
                <a:latin typeface="Arial" panose="020B0604020202020204" pitchFamily="34" charset="0"/>
                <a:cs typeface="Arial" panose="020B0604020202020204" pitchFamily="34" charset="0"/>
              </a:rPr>
              <a:t>.</a:t>
            </a:r>
          </a:p>
          <a:p>
            <a:pPr algn="just"/>
            <a:endParaRPr lang="es-CR" sz="1500" dirty="0" smtClean="0">
              <a:latin typeface="Arial" panose="020B0604020202020204" pitchFamily="34" charset="0"/>
              <a:cs typeface="Arial" panose="020B0604020202020204" pitchFamily="34" charset="0"/>
            </a:endParaRPr>
          </a:p>
          <a:p>
            <a:pPr algn="just"/>
            <a:endParaRPr lang="es-CR" sz="1500" dirty="0">
              <a:latin typeface="Arial" panose="020B0604020202020204" pitchFamily="34" charset="0"/>
              <a:cs typeface="Arial" panose="020B0604020202020204" pitchFamily="34" charset="0"/>
            </a:endParaRPr>
          </a:p>
          <a:p>
            <a:pPr algn="just"/>
            <a:r>
              <a:rPr lang="es-CR" sz="1500" b="1" dirty="0" smtClean="0">
                <a:latin typeface="Arial" panose="020B0604020202020204" pitchFamily="34" charset="0"/>
                <a:cs typeface="Arial" panose="020B0604020202020204" pitchFamily="34" charset="0"/>
              </a:rPr>
              <a:t>Objetivo 2.</a:t>
            </a:r>
            <a:r>
              <a:rPr lang="es-CR" sz="1500" dirty="0" smtClean="0">
                <a:latin typeface="Arial" panose="020B0604020202020204" pitchFamily="34" charset="0"/>
                <a:cs typeface="Arial" panose="020B0604020202020204" pitchFamily="34" charset="0"/>
              </a:rPr>
              <a:t>: Como </a:t>
            </a:r>
            <a:r>
              <a:rPr lang="es-CR" sz="1500" dirty="0">
                <a:latin typeface="Arial" panose="020B0604020202020204" pitchFamily="34" charset="0"/>
                <a:cs typeface="Arial" panose="020B0604020202020204" pitchFamily="34" charset="0"/>
              </a:rPr>
              <a:t>lección aprendida para todo el año cabe resaltar la importancia que los planes estratégicos actualizarse según ocurran cambios sustanciales que afecten a las operaciones de la institución de tal manera que se corrobore la vigencia del marco filosófico utilizado. Para el cuarto trimestre, se identificó la importancia para las organizaciones de contar especializado en comunicación para la creación de planes de divulgación efectivos.</a:t>
            </a:r>
          </a:p>
          <a:p>
            <a:pPr algn="just">
              <a:lnSpc>
                <a:spcPct val="150000"/>
              </a:lnSpc>
            </a:pPr>
            <a:endParaRPr lang="es-ES" sz="1200" dirty="0">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692696"/>
            <a:ext cx="1705948" cy="1705948"/>
          </a:xfrm>
          <a:prstGeom prst="rect">
            <a:avLst/>
          </a:prstGeom>
        </p:spPr>
      </p:pic>
    </p:spTree>
    <p:extLst>
      <p:ext uri="{BB962C8B-B14F-4D97-AF65-F5344CB8AC3E}">
        <p14:creationId xmlns:p14="http://schemas.microsoft.com/office/powerpoint/2010/main" val="1752257198"/>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2956" y="5055437"/>
            <a:ext cx="3528392" cy="1712381"/>
          </a:xfrm>
          <a:prstGeom prst="rect">
            <a:avLst/>
          </a:prstGeom>
        </p:spPr>
      </p:pic>
      <p:sp>
        <p:nvSpPr>
          <p:cNvPr id="3" name="2 Marcador de número de diapositiva"/>
          <p:cNvSpPr>
            <a:spLocks noGrp="1"/>
          </p:cNvSpPr>
          <p:nvPr>
            <p:ph type="sldNum" sz="quarter" idx="12"/>
          </p:nvPr>
        </p:nvSpPr>
        <p:spPr/>
        <p:txBody>
          <a:bodyPr/>
          <a:lstStyle/>
          <a:p>
            <a:fld id="{577E2933-750B-4D76-BF9B-1A9D34EBAF29}" type="slidenum">
              <a:rPr lang="es-ES" smtClean="0"/>
              <a:pPr/>
              <a:t>46</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4" cstate="print"/>
          <a:stretch>
            <a:fillRect/>
          </a:stretch>
        </p:blipFill>
        <p:spPr>
          <a:xfrm>
            <a:off x="179512" y="476672"/>
            <a:ext cx="1296144" cy="873290"/>
          </a:xfrm>
          <a:prstGeom prst="rect">
            <a:avLst/>
          </a:prstGeom>
        </p:spPr>
      </p:pic>
      <p:sp>
        <p:nvSpPr>
          <p:cNvPr id="9" name="Título 4"/>
          <p:cNvSpPr txBox="1">
            <a:spLocks/>
          </p:cNvSpPr>
          <p:nvPr/>
        </p:nvSpPr>
        <p:spPr>
          <a:xfrm>
            <a:off x="2771800" y="751186"/>
            <a:ext cx="3888432"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lnSpc>
                <a:spcPct val="150000"/>
              </a:lnSpc>
            </a:pPr>
            <a:r>
              <a:rPr lang="es-CR" sz="1800" b="1" dirty="0">
                <a:latin typeface="Arial" panose="020B0604020202020204" pitchFamily="34" charset="0"/>
                <a:cs typeface="Arial" panose="020B0604020202020204" pitchFamily="34" charset="0"/>
              </a:rPr>
              <a:t>Conclusiones y </a:t>
            </a:r>
            <a:r>
              <a:rPr lang="es-CR" sz="1800" b="1" dirty="0" smtClean="0">
                <a:latin typeface="Arial" panose="020B0604020202020204" pitchFamily="34" charset="0"/>
                <a:cs typeface="Arial" panose="020B0604020202020204" pitchFamily="34" charset="0"/>
              </a:rPr>
              <a:t>recomendaciones</a:t>
            </a:r>
            <a:endParaRPr lang="es-CR" sz="1800" b="1" dirty="0">
              <a:latin typeface="Arial" panose="020B0604020202020204" pitchFamily="34" charset="0"/>
              <a:cs typeface="Arial" panose="020B0604020202020204" pitchFamily="34" charset="0"/>
            </a:endParaRPr>
          </a:p>
        </p:txBody>
      </p:sp>
      <p:sp>
        <p:nvSpPr>
          <p:cNvPr id="10" name="CuadroTexto 9"/>
          <p:cNvSpPr txBox="1"/>
          <p:nvPr/>
        </p:nvSpPr>
        <p:spPr>
          <a:xfrm>
            <a:off x="395536" y="1436974"/>
            <a:ext cx="8003233" cy="3785652"/>
          </a:xfrm>
          <a:prstGeom prst="rect">
            <a:avLst/>
          </a:prstGeom>
          <a:noFill/>
        </p:spPr>
        <p:txBody>
          <a:bodyPr wrap="square" rtlCol="0">
            <a:spAutoFit/>
          </a:bodyPr>
          <a:lstStyle/>
          <a:p>
            <a:pPr marL="285750" indent="-285750" algn="just">
              <a:buFont typeface="Wingdings" panose="05000000000000000000" pitchFamily="2" charset="2"/>
              <a:buChar char="v"/>
            </a:pPr>
            <a:r>
              <a:rPr lang="es-CR" sz="1500" dirty="0">
                <a:latin typeface="Arial" panose="020B0604020202020204" pitchFamily="34" charset="0"/>
                <a:cs typeface="Arial" panose="020B0604020202020204" pitchFamily="34" charset="0"/>
              </a:rPr>
              <a:t>Realizar la acciones necesarias para descentralizar o redistribuir el proceso y conformar un equipo colegiado que permita dar soporte a las actividades de mejora para gestionar el clima y cultura </a:t>
            </a:r>
            <a:r>
              <a:rPr lang="es-CR" sz="1500" dirty="0" smtClean="0">
                <a:latin typeface="Arial" panose="020B0604020202020204" pitchFamily="34" charset="0"/>
                <a:cs typeface="Arial" panose="020B0604020202020204" pitchFamily="34" charset="0"/>
              </a:rPr>
              <a:t>organizacional; ya que la planificación y coordinación del proceso requiere redistribuirse entre varios colaboradores con la finalidad que se apliquen y se les de un seguimiento de manera más oportuno a los planes de acción.</a:t>
            </a:r>
          </a:p>
          <a:p>
            <a:pPr marL="285750" indent="-2857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identifica la necesidad de modificar la metodología de la investigación y contenido de las encuestas para considerar el efecto del teletrabajo en el clima y cultura de las dependencias de la DRH.</a:t>
            </a:r>
          </a:p>
          <a:p>
            <a:pPr marL="285750" indent="-2857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requiere variar la simbología de semáforos para clasificar los resultados.</a:t>
            </a:r>
          </a:p>
          <a:p>
            <a:pPr marL="285750" indent="-2857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Los </a:t>
            </a:r>
            <a:r>
              <a:rPr lang="es-CR" sz="1500" dirty="0">
                <a:latin typeface="Arial" panose="020B0604020202020204" pitchFamily="34" charset="0"/>
                <a:cs typeface="Arial" panose="020B0604020202020204" pitchFamily="34" charset="0"/>
              </a:rPr>
              <a:t>planes estratégicos y marcos filosóficos deben ser revisados para que respondan a los cambios que ocurren en el exterior de la DRH.  </a:t>
            </a:r>
            <a:endParaRPr lang="es-CR" sz="15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remarca la importancia de contar con personal con conocimientos en Comunicación. </a:t>
            </a:r>
            <a:endParaRPr lang="es-CR" sz="1500"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recomienda continuar con la revisión del plan elaborado y ejecutado con la colaboración de la nueva integrante especializada en comunicación, de tal manera que sea divulgado mediante el correo electrónico </a:t>
            </a:r>
            <a:r>
              <a:rPr lang="es-CR" sz="1500" dirty="0" err="1">
                <a:latin typeface="Arial" panose="020B0604020202020204" pitchFamily="34" charset="0"/>
                <a:cs typeface="Arial" panose="020B0604020202020204" pitchFamily="34" charset="0"/>
              </a:rPr>
              <a:t>drh.comunicaciones</a:t>
            </a:r>
            <a:r>
              <a:rPr lang="es-CR" sz="1500" dirty="0">
                <a:latin typeface="Arial" panose="020B0604020202020204" pitchFamily="34" charset="0"/>
                <a:cs typeface="Arial" panose="020B0604020202020204" pitchFamily="34" charset="0"/>
              </a:rPr>
              <a:t>.</a:t>
            </a:r>
            <a:endParaRPr lang="es-ES" sz="15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endParaRPr lang="es-E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413922"/>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1475656" y="595775"/>
            <a:ext cx="6798956" cy="400110"/>
          </a:xfrm>
          <a:prstGeom prst="rect">
            <a:avLst/>
          </a:prstGeom>
        </p:spPr>
        <p:txBody>
          <a:bodyPr wrap="square">
            <a:spAutoFit/>
          </a:bodyPr>
          <a:lstStyle/>
          <a:p>
            <a:pPr algn="ctr"/>
            <a:r>
              <a:rPr lang="es-CR" sz="2000" b="1" u="sng" dirty="0" smtClean="0">
                <a:solidFill>
                  <a:schemeClr val="accent1">
                    <a:lumMod val="75000"/>
                  </a:schemeClr>
                </a:solidFill>
                <a:latin typeface="Arial" panose="020B0604020202020204" pitchFamily="34" charset="0"/>
                <a:cs typeface="Arial" panose="020B0604020202020204" pitchFamily="34" charset="0"/>
              </a:rPr>
              <a:t>10. </a:t>
            </a:r>
            <a:r>
              <a:rPr lang="es-ES_tradnl" sz="2000" b="1" u="sng" dirty="0" smtClean="0">
                <a:solidFill>
                  <a:schemeClr val="accent1">
                    <a:lumMod val="75000"/>
                  </a:schemeClr>
                </a:solidFill>
                <a:latin typeface="Arial" panose="020B0604020202020204" pitchFamily="34" charset="0"/>
                <a:cs typeface="Arial" panose="020B0604020202020204" pitchFamily="34" charset="0"/>
              </a:rPr>
              <a:t>Control Interno. </a:t>
            </a:r>
            <a:r>
              <a:rPr lang="es-CR" sz="2000" b="1" u="sng" dirty="0" smtClean="0">
                <a:solidFill>
                  <a:schemeClr val="accent1">
                    <a:lumMod val="75000"/>
                  </a:schemeClr>
                </a:solidFill>
                <a:latin typeface="Arial" panose="020B0604020202020204" pitchFamily="34" charset="0"/>
                <a:cs typeface="Arial" panose="020B0604020202020204" pitchFamily="34" charset="0"/>
              </a:rPr>
              <a:t> </a:t>
            </a:r>
            <a:endParaRPr lang="es-CR" sz="2000" b="1" u="sng" dirty="0">
              <a:solidFill>
                <a:schemeClr val="accent1">
                  <a:lumMod val="75000"/>
                </a:schemeClr>
              </a:solidFill>
              <a:latin typeface="Arial" panose="020B0604020202020204" pitchFamily="34" charset="0"/>
              <a:cs typeface="Arial" panose="020B0604020202020204" pitchFamily="34" charset="0"/>
            </a:endParaRPr>
          </a:p>
        </p:txBody>
      </p:sp>
      <p:sp>
        <p:nvSpPr>
          <p:cNvPr id="10" name="1 Título"/>
          <p:cNvSpPr>
            <a:spLocks noGrp="1"/>
          </p:cNvSpPr>
          <p:nvPr>
            <p:ph type="title"/>
          </p:nvPr>
        </p:nvSpPr>
        <p:spPr>
          <a:xfrm>
            <a:off x="3040589" y="1085832"/>
            <a:ext cx="3370015" cy="464809"/>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2000" b="1" u="sng" dirty="0" smtClean="0">
                <a:latin typeface="Arial" panose="020B0604020202020204" pitchFamily="34" charset="0"/>
                <a:cs typeface="Arial" panose="020B0604020202020204" pitchFamily="34" charset="0"/>
              </a:rPr>
              <a:t>Labor sustantiva:</a:t>
            </a:r>
            <a:endParaRPr lang="es-ES" sz="2000" b="1" u="sng" dirty="0">
              <a:latin typeface="Arial" panose="020B0604020202020204" pitchFamily="34" charset="0"/>
              <a:cs typeface="Arial" panose="020B0604020202020204" pitchFamily="34" charset="0"/>
            </a:endParaRPr>
          </a:p>
        </p:txBody>
      </p:sp>
      <p:sp>
        <p:nvSpPr>
          <p:cNvPr id="12" name="CuadroTexto 11"/>
          <p:cNvSpPr txBox="1"/>
          <p:nvPr/>
        </p:nvSpPr>
        <p:spPr>
          <a:xfrm>
            <a:off x="2546171" y="2130646"/>
            <a:ext cx="6085875" cy="3801041"/>
          </a:xfrm>
          <a:prstGeom prst="rect">
            <a:avLst/>
          </a:prstGeom>
          <a:noFill/>
        </p:spPr>
        <p:txBody>
          <a:bodyPr wrap="square" rtlCol="0">
            <a:spAutoFit/>
          </a:bodyPr>
          <a:lstStyle/>
          <a:p>
            <a:pPr marL="342900" indent="-342900" algn="just">
              <a:buFont typeface="+mj-lt"/>
              <a:buAutoNum type="arabicPeriod"/>
            </a:pPr>
            <a:r>
              <a:rPr lang="es-CR" sz="1500" dirty="0" smtClean="0">
                <a:latin typeface="Arial" panose="020B0604020202020204" pitchFamily="34" charset="0"/>
                <a:cs typeface="Arial" panose="020B0604020202020204" pitchFamily="34" charset="0"/>
              </a:rPr>
              <a:t>Coordinar con los enlaces de control interno (ECI) de cada instancias para asegurar el cumplimiento de los objetivos establecidos en la Ley de Control Interno: velar </a:t>
            </a:r>
            <a:r>
              <a:rPr lang="es-CR" sz="1500" dirty="0">
                <a:latin typeface="Arial" panose="020B0604020202020204" pitchFamily="34" charset="0"/>
                <a:cs typeface="Arial" panose="020B0604020202020204" pitchFamily="34" charset="0"/>
              </a:rPr>
              <a:t>por la protección del patrimonio institucional, garantizar la eficacia y eficiencia de las operaciones, promover la seguridad y confiabilidad de la información que se genera y dar cumplimiento a la normativa en los diferentes procesos que se desarrollan en la DRH, tal como lo establece la Ley de referencia. </a:t>
            </a:r>
            <a:endParaRPr lang="es-CR" sz="15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s-CR" sz="15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CR" sz="1500" dirty="0" smtClean="0">
                <a:latin typeface="Arial" panose="020B0604020202020204" pitchFamily="34" charset="0"/>
                <a:cs typeface="Arial" panose="020B0604020202020204" pitchFamily="34" charset="0"/>
              </a:rPr>
              <a:t>Evaluar </a:t>
            </a:r>
            <a:r>
              <a:rPr lang="es-CR" sz="1500" dirty="0">
                <a:latin typeface="Arial" panose="020B0604020202020204" pitchFamily="34" charset="0"/>
                <a:cs typeface="Arial" panose="020B0604020202020204" pitchFamily="34" charset="0"/>
              </a:rPr>
              <a:t>los sistemas de control aplicados en las distintas áreas funcionales de gestión del recurso humano </a:t>
            </a:r>
            <a:r>
              <a:rPr lang="es-CR" sz="1500" dirty="0" smtClean="0">
                <a:latin typeface="Arial" panose="020B0604020202020204" pitchFamily="34" charset="0"/>
                <a:cs typeface="Arial" panose="020B0604020202020204" pitchFamily="34" charset="0"/>
              </a:rPr>
              <a:t>que permita a las instancias de la DRH presentar </a:t>
            </a:r>
            <a:r>
              <a:rPr lang="es-CR" sz="1500" dirty="0">
                <a:latin typeface="Arial" panose="020B0604020202020204" pitchFamily="34" charset="0"/>
                <a:cs typeface="Arial" panose="020B0604020202020204" pitchFamily="34" charset="0"/>
              </a:rPr>
              <a:t>a las autoridades superiores informes periódicos para su conocimiento y valoración según lo dispuesto en el artículo 125, inciso </a:t>
            </a:r>
            <a:r>
              <a:rPr lang="es-CR" sz="1500" dirty="0" err="1">
                <a:latin typeface="Arial" panose="020B0604020202020204" pitchFamily="34" charset="0"/>
                <a:cs typeface="Arial" panose="020B0604020202020204" pitchFamily="34" charset="0"/>
              </a:rPr>
              <a:t>ff</a:t>
            </a:r>
            <a:r>
              <a:rPr lang="es-CR" sz="1500" dirty="0">
                <a:latin typeface="Arial" panose="020B0604020202020204" pitchFamily="34" charset="0"/>
                <a:cs typeface="Arial" panose="020B0604020202020204" pitchFamily="34" charset="0"/>
              </a:rPr>
              <a:t>), del Decreto Ejecutivo N. 38170-MEP. </a:t>
            </a:r>
          </a:p>
          <a:p>
            <a:endParaRPr lang="es-CR" sz="1600" dirty="0"/>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036130"/>
            <a:ext cx="2546171" cy="1909628"/>
          </a:xfrm>
          <a:prstGeom prst="rect">
            <a:avLst/>
          </a:prstGeom>
        </p:spPr>
      </p:pic>
    </p:spTree>
    <p:extLst>
      <p:ext uri="{BB962C8B-B14F-4D97-AF65-F5344CB8AC3E}">
        <p14:creationId xmlns:p14="http://schemas.microsoft.com/office/powerpoint/2010/main" val="3932027185"/>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635896" y="77575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10" name="Rectángulo 9"/>
          <p:cNvSpPr/>
          <p:nvPr/>
        </p:nvSpPr>
        <p:spPr>
          <a:xfrm>
            <a:off x="442766" y="1880176"/>
            <a:ext cx="8229600" cy="4016484"/>
          </a:xfrm>
          <a:prstGeom prst="rect">
            <a:avLst/>
          </a:prstGeom>
        </p:spPr>
        <p:txBody>
          <a:bodyPr wrap="square">
            <a:spAutoFit/>
          </a:bodyPr>
          <a:lstStyle/>
          <a:p>
            <a:pPr marL="342900" indent="-342900" algn="just">
              <a:buAutoNum type="arabicPeriod"/>
            </a:pPr>
            <a:r>
              <a:rPr lang="es-ES" sz="1500" b="1" u="sng" dirty="0" smtClean="0">
                <a:latin typeface="Arial" panose="020B0604020202020204" pitchFamily="34" charset="0"/>
                <a:cs typeface="Arial" panose="020B0604020202020204" pitchFamily="34" charset="0"/>
              </a:rPr>
              <a:t>Objetivo</a:t>
            </a:r>
            <a:r>
              <a:rPr lang="es-ES" sz="1500" dirty="0" smtClean="0">
                <a:latin typeface="Arial" panose="020B0604020202020204" pitchFamily="34" charset="0"/>
                <a:cs typeface="Arial" panose="020B0604020202020204" pitchFamily="34" charset="0"/>
              </a:rPr>
              <a:t>: </a:t>
            </a:r>
            <a:r>
              <a:rPr lang="es-CR" sz="1500" dirty="0">
                <a:latin typeface="Arial" panose="020B0604020202020204" pitchFamily="34" charset="0"/>
                <a:cs typeface="Arial" panose="020B0604020202020204" pitchFamily="34" charset="0"/>
              </a:rPr>
              <a:t>Implementar durante el año 2020 el Sistema de Control Interno de la DRH (SCI-DRH), mediante la ejecución de actividades que mejoren los resultados obtenidos en Autoevaluación del CI del año 2019; contribuyendo así, con el eje estratégico de la DRH: “Gestión efectiva de los recursos</a:t>
            </a:r>
            <a:r>
              <a:rPr lang="es-CR" sz="1500" dirty="0" smtClean="0">
                <a:latin typeface="Arial" panose="020B0604020202020204" pitchFamily="34" charset="0"/>
                <a:cs typeface="Arial" panose="020B0604020202020204" pitchFamily="34" charset="0"/>
              </a:rPr>
              <a:t>".</a:t>
            </a:r>
          </a:p>
          <a:p>
            <a:pPr algn="just"/>
            <a:endParaRPr lang="es-CR" sz="1500" dirty="0" smtClean="0">
              <a:latin typeface="Arial" panose="020B0604020202020204" pitchFamily="34" charset="0"/>
              <a:cs typeface="Arial" panose="020B0604020202020204" pitchFamily="34" charset="0"/>
            </a:endParaRPr>
          </a:p>
          <a:p>
            <a:pPr lvl="1" algn="just">
              <a:lnSpc>
                <a:spcPct val="150000"/>
              </a:lnSpc>
            </a:pPr>
            <a:r>
              <a:rPr lang="es-ES" sz="1500" b="1" dirty="0">
                <a:latin typeface="Arial" panose="020B0604020202020204" pitchFamily="34" charset="0"/>
                <a:cs typeface="Arial" panose="020B0604020202020204" pitchFamily="34" charset="0"/>
              </a:rPr>
              <a:t>Actividades generales del año </a:t>
            </a:r>
            <a:r>
              <a:rPr lang="es-ES" sz="1500" dirty="0" smtClean="0">
                <a:latin typeface="Arial" panose="020B0604020202020204" pitchFamily="34" charset="0"/>
                <a:cs typeface="Arial" panose="020B0604020202020204" pitchFamily="34" charset="0"/>
              </a:rPr>
              <a:t>:</a:t>
            </a:r>
          </a:p>
          <a:p>
            <a:pPr lvl="1" algn="just">
              <a:lnSpc>
                <a:spcPct val="150000"/>
              </a:lnSpc>
            </a:pPr>
            <a:endParaRPr lang="es-CR" sz="1500" dirty="0">
              <a:latin typeface="Arial" panose="020B0604020202020204" pitchFamily="34" charset="0"/>
              <a:cs typeface="Arial" panose="020B0604020202020204" pitchFamily="34" charset="0"/>
            </a:endParaRPr>
          </a:p>
          <a:p>
            <a:pPr marL="800100" lvl="1" indent="-342900" algn="just">
              <a:buFont typeface="+mj-lt"/>
              <a:buAutoNum type="arabicPeriod"/>
            </a:pPr>
            <a:r>
              <a:rPr lang="es-CR" sz="1500" dirty="0">
                <a:latin typeface="Arial" panose="020B0604020202020204" pitchFamily="34" charset="0"/>
                <a:cs typeface="Arial" panose="020B0604020202020204" pitchFamily="34" charset="0"/>
              </a:rPr>
              <a:t>Mediante el SCI-DRH se dio seguimiento trimestral del desempeño de los objetivos del Plan Operativo Anual, formulados en las dependencias que conforman ésta Dirección. De la misma manera, se dio seguimiento trimestral a la matriz de riesgos asociados, con el propósito de monitorear los posibles eventos que pudieran afectar negativamente en su ejecución. Lo anterior, para ejecutar actividades de control preventivas, concurrentes y correctivas para gestionar dichos riesgos asociados a la implantación de los lineamientos y directrices emitidas por el MEP, dirigidas a la prevención del riesgo de trasmisión COVID-19 (Decreto Ejecutivo-42227-MP-S “Declaración del estado de emergencia nacional sanitaria”.</a:t>
            </a:r>
          </a:p>
        </p:txBody>
      </p:sp>
    </p:spTree>
    <p:extLst>
      <p:ext uri="{BB962C8B-B14F-4D97-AF65-F5344CB8AC3E}">
        <p14:creationId xmlns:p14="http://schemas.microsoft.com/office/powerpoint/2010/main" val="47879479"/>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635896" y="77575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2" name="Rectángulo 1"/>
          <p:cNvSpPr/>
          <p:nvPr/>
        </p:nvSpPr>
        <p:spPr>
          <a:xfrm>
            <a:off x="205628" y="1704740"/>
            <a:ext cx="8481172" cy="4293483"/>
          </a:xfrm>
          <a:prstGeom prst="rect">
            <a:avLst/>
          </a:prstGeom>
        </p:spPr>
        <p:txBody>
          <a:bodyPr wrap="square">
            <a:spAutoFit/>
          </a:bodyPr>
          <a:lstStyle/>
          <a:p>
            <a:pPr lvl="1" algn="just">
              <a:lnSpc>
                <a:spcPct val="150000"/>
              </a:lnSpc>
            </a:pPr>
            <a:r>
              <a:rPr lang="es-ES" sz="1600" b="1" dirty="0">
                <a:latin typeface="Arial" panose="020B0604020202020204" pitchFamily="34" charset="0"/>
                <a:cs typeface="Arial" panose="020B0604020202020204" pitchFamily="34" charset="0"/>
              </a:rPr>
              <a:t>Actividades generales del año</a:t>
            </a:r>
            <a:r>
              <a:rPr lang="es-ES" sz="1600" dirty="0" smtClean="0">
                <a:latin typeface="Arial" panose="020B0604020202020204" pitchFamily="34" charset="0"/>
                <a:cs typeface="Arial" panose="020B0604020202020204" pitchFamily="34" charset="0"/>
              </a:rPr>
              <a:t>:</a:t>
            </a:r>
          </a:p>
          <a:p>
            <a:pPr lvl="1" algn="just">
              <a:lnSpc>
                <a:spcPct val="150000"/>
              </a:lnSpc>
            </a:pPr>
            <a:endParaRPr lang="es-ES" sz="1600" dirty="0">
              <a:latin typeface="Arial" panose="020B0604020202020204" pitchFamily="34" charset="0"/>
              <a:cs typeface="Arial" panose="020B0604020202020204" pitchFamily="34" charset="0"/>
            </a:endParaRPr>
          </a:p>
          <a:p>
            <a:pPr marL="800100" lvl="1" indent="-342900" algn="just">
              <a:buFont typeface="+mj-lt"/>
              <a:buAutoNum type="arabicPeriod" startAt="2"/>
            </a:pPr>
            <a:r>
              <a:rPr lang="es-CR" sz="1500" dirty="0">
                <a:latin typeface="Arial" panose="020B0604020202020204" pitchFamily="34" charset="0"/>
                <a:cs typeface="Arial" panose="020B0604020202020204" pitchFamily="34" charset="0"/>
              </a:rPr>
              <a:t>Se consolidó el Informe de resultados del POA-2020 a mediados de año, para el respectivo seguimiento por parte de la Comisión de Estratégica de la DRH (conformada por la directora, subdirector y jefes de departamento de la DRH</a:t>
            </a:r>
            <a:r>
              <a:rPr lang="es-CR" sz="1500" dirty="0" smtClean="0">
                <a:latin typeface="Arial" panose="020B0604020202020204" pitchFamily="34" charset="0"/>
                <a:cs typeface="Arial" panose="020B0604020202020204" pitchFamily="34" charset="0"/>
              </a:rPr>
              <a:t>).</a:t>
            </a:r>
          </a:p>
          <a:p>
            <a:pPr marL="800100" lvl="1" indent="-342900" algn="just">
              <a:buFont typeface="+mj-lt"/>
              <a:buAutoNum type="arabicPeriod" startAt="2"/>
            </a:pPr>
            <a:endParaRPr lang="es-CR" sz="1500" dirty="0">
              <a:latin typeface="Arial" panose="020B0604020202020204" pitchFamily="34" charset="0"/>
              <a:cs typeface="Arial" panose="020B0604020202020204" pitchFamily="34" charset="0"/>
            </a:endParaRPr>
          </a:p>
          <a:p>
            <a:pPr marL="800100" lvl="1" indent="-342900" algn="just">
              <a:buFont typeface="+mj-lt"/>
              <a:buAutoNum type="arabicPeriod" startAt="2"/>
            </a:pPr>
            <a:r>
              <a:rPr lang="es-CR" sz="1500" dirty="0" smtClean="0">
                <a:latin typeface="Arial" panose="020B0604020202020204" pitchFamily="34" charset="0"/>
                <a:cs typeface="Arial" panose="020B0604020202020204" pitchFamily="34" charset="0"/>
              </a:rPr>
              <a:t>De </a:t>
            </a:r>
            <a:r>
              <a:rPr lang="es-CR" sz="1500" dirty="0">
                <a:latin typeface="Arial" panose="020B0604020202020204" pitchFamily="34" charset="0"/>
                <a:cs typeface="Arial" panose="020B0604020202020204" pitchFamily="34" charset="0"/>
              </a:rPr>
              <a:t>conformidad con la política establecida para la actualización y divulgación de los procedimientos de la DRH se programó y brindó seguimiento a la actualización de 57 manuales de procedimientos correspondientes a las distintas instancias de la DRH. Dichos manuales recopilan los principales riesgos y las actividades de control pertinentes para la correcta ejecución de los procesos de recursos humanos</a:t>
            </a:r>
            <a:r>
              <a:rPr lang="es-CR" sz="1500" dirty="0" smtClean="0">
                <a:latin typeface="Arial" panose="020B0604020202020204" pitchFamily="34" charset="0"/>
                <a:cs typeface="Arial" panose="020B0604020202020204" pitchFamily="34" charset="0"/>
              </a:rPr>
              <a:t>.</a:t>
            </a:r>
          </a:p>
          <a:p>
            <a:pPr marL="800100" lvl="1" indent="-342900" algn="just">
              <a:buFont typeface="+mj-lt"/>
              <a:buAutoNum type="arabicPeriod" startAt="2"/>
            </a:pPr>
            <a:endParaRPr lang="es-CR" sz="1500" dirty="0" smtClean="0">
              <a:latin typeface="Arial" panose="020B0604020202020204" pitchFamily="34" charset="0"/>
              <a:cs typeface="Arial" panose="020B0604020202020204" pitchFamily="34" charset="0"/>
            </a:endParaRPr>
          </a:p>
          <a:p>
            <a:pPr marL="800100" lvl="1" indent="-342900" algn="just">
              <a:buFont typeface="+mj-lt"/>
              <a:buAutoNum type="arabicPeriod" startAt="2"/>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aplicó la Autoevaluación del Control Interno en la totalidad de dependencias de la DRH. El 30/09/2020 08:18 a.m., mediante el correo electrónico sci.drh@mep.go.cr, ante el Departamento de Control Interno y Gestión de Riesgos. Lo anterior, para dar cumplimiento al artículo No. 17, de la Ley No. 8292, Ley General de Control Interno.</a:t>
            </a:r>
          </a:p>
          <a:p>
            <a:pPr marL="800100" lvl="1" indent="-342900" algn="just">
              <a:buFont typeface="+mj-lt"/>
              <a:buAutoNum type="arabicPeriod" startAt="2"/>
            </a:pPr>
            <a:endParaRPr lang="es-C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0059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5</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0" name="Título 4"/>
          <p:cNvSpPr txBox="1">
            <a:spLocks/>
          </p:cNvSpPr>
          <p:nvPr/>
        </p:nvSpPr>
        <p:spPr>
          <a:xfrm>
            <a:off x="1163720" y="857298"/>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1800" dirty="0">
              <a:solidFill>
                <a:schemeClr val="bg2">
                  <a:lumMod val="25000"/>
                </a:schemeClr>
              </a:solidFill>
            </a:endParaRPr>
          </a:p>
        </p:txBody>
      </p:sp>
      <p:graphicFrame>
        <p:nvGraphicFramePr>
          <p:cNvPr id="11" name="Marcador de contenido 31"/>
          <p:cNvGraphicFramePr>
            <a:graphicFrameLocks/>
          </p:cNvGraphicFramePr>
          <p:nvPr>
            <p:extLst>
              <p:ext uri="{D42A27DB-BD31-4B8C-83A1-F6EECF244321}">
                <p14:modId xmlns:p14="http://schemas.microsoft.com/office/powerpoint/2010/main" val="1250992885"/>
              </p:ext>
            </p:extLst>
          </p:nvPr>
        </p:nvGraphicFramePr>
        <p:xfrm>
          <a:off x="457200" y="1844824"/>
          <a:ext cx="7931224" cy="45115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52363662"/>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50</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635896" y="77575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2" name="Rectángulo 1"/>
          <p:cNvSpPr/>
          <p:nvPr/>
        </p:nvSpPr>
        <p:spPr>
          <a:xfrm>
            <a:off x="205628" y="1704740"/>
            <a:ext cx="7974632" cy="4593565"/>
          </a:xfrm>
          <a:prstGeom prst="rect">
            <a:avLst/>
          </a:prstGeom>
        </p:spPr>
        <p:txBody>
          <a:bodyPr wrap="square">
            <a:spAutoFit/>
          </a:bodyPr>
          <a:lstStyle/>
          <a:p>
            <a:pPr lvl="1" algn="just">
              <a:lnSpc>
                <a:spcPct val="150000"/>
              </a:lnSpc>
            </a:pPr>
            <a:r>
              <a:rPr lang="es-ES" sz="1600" b="1" dirty="0">
                <a:latin typeface="Arial" panose="020B0604020202020204" pitchFamily="34" charset="0"/>
                <a:cs typeface="Arial" panose="020B0604020202020204" pitchFamily="34" charset="0"/>
              </a:rPr>
              <a:t>Actividades generales del año</a:t>
            </a:r>
            <a:r>
              <a:rPr lang="es-ES" sz="1600" dirty="0" smtClean="0">
                <a:latin typeface="Arial" panose="020B0604020202020204" pitchFamily="34" charset="0"/>
                <a:cs typeface="Arial" panose="020B0604020202020204" pitchFamily="34" charset="0"/>
              </a:rPr>
              <a:t>:</a:t>
            </a:r>
          </a:p>
          <a:p>
            <a:pPr lvl="1" algn="just">
              <a:lnSpc>
                <a:spcPct val="150000"/>
              </a:lnSpc>
            </a:pPr>
            <a:endParaRPr lang="es-ES" sz="1600" dirty="0">
              <a:latin typeface="Arial" panose="020B0604020202020204" pitchFamily="34" charset="0"/>
              <a:cs typeface="Arial" panose="020B0604020202020204" pitchFamily="34" charset="0"/>
            </a:endParaRPr>
          </a:p>
          <a:p>
            <a:pPr marL="800100" lvl="1" indent="-342900" algn="just">
              <a:buFont typeface="+mj-lt"/>
              <a:buAutoNum type="arabicPeriod" startAt="5"/>
            </a:pPr>
            <a:r>
              <a:rPr lang="es-CR" sz="1500" dirty="0">
                <a:latin typeface="Arial" panose="020B0604020202020204" pitchFamily="34" charset="0"/>
                <a:cs typeface="Arial" panose="020B0604020202020204" pitchFamily="34" charset="0"/>
              </a:rPr>
              <a:t>Se revisó, corrigió y consolidó la formulación de los objetivos del anteproyecto POA 2021 establecidos por las instancias de la DRH.</a:t>
            </a:r>
          </a:p>
          <a:p>
            <a:pPr lvl="1" algn="just"/>
            <a:endParaRPr lang="es-CR" sz="1500" dirty="0" smtClean="0">
              <a:latin typeface="Arial" panose="020B0604020202020204" pitchFamily="34" charset="0"/>
              <a:cs typeface="Arial" panose="020B0604020202020204" pitchFamily="34" charset="0"/>
            </a:endParaRPr>
          </a:p>
          <a:p>
            <a:pPr marL="800100" lvl="1" indent="-342900" algn="just">
              <a:buFont typeface="+mj-lt"/>
              <a:buAutoNum type="arabicPeriod" startAt="5"/>
            </a:pPr>
            <a:r>
              <a:rPr lang="es-CR" sz="1500" dirty="0" smtClean="0">
                <a:latin typeface="Arial" panose="020B0604020202020204" pitchFamily="34" charset="0"/>
                <a:cs typeface="Arial" panose="020B0604020202020204" pitchFamily="34" charset="0"/>
              </a:rPr>
              <a:t>Se </a:t>
            </a:r>
            <a:r>
              <a:rPr lang="es-CR" sz="1500" dirty="0">
                <a:latin typeface="Arial" panose="020B0604020202020204" pitchFamily="34" charset="0"/>
                <a:cs typeface="Arial" panose="020B0604020202020204" pitchFamily="34" charset="0"/>
              </a:rPr>
              <a:t>instruyó a todas las jefaturas de esta Dirección, incluir como parte de sus actividades de fortalecimiento del SCI la divulgación periódica del Manual de ética y conducta del Ministerio de Educación Pública, divulgado mediante circular DM-0028-06-2020 del 08 de junio del 2020, en sustitución del Manual de ética en la función pública, elaborado por la DGSC recomendado anteriormente por el SCI-DRH ante la falta de un manual elaborado por el MEP</a:t>
            </a:r>
            <a:r>
              <a:rPr lang="es-CR" sz="1500" dirty="0" smtClean="0">
                <a:latin typeface="Arial" panose="020B0604020202020204" pitchFamily="34" charset="0"/>
                <a:cs typeface="Arial" panose="020B0604020202020204" pitchFamily="34" charset="0"/>
              </a:rPr>
              <a:t>.</a:t>
            </a:r>
          </a:p>
          <a:p>
            <a:pPr lvl="1" algn="just"/>
            <a:endParaRPr lang="es-CR" sz="1500" dirty="0" smtClean="0">
              <a:latin typeface="Arial" panose="020B0604020202020204" pitchFamily="34" charset="0"/>
              <a:cs typeface="Arial" panose="020B0604020202020204" pitchFamily="34" charset="0"/>
            </a:endParaRPr>
          </a:p>
          <a:p>
            <a:pPr marL="800100" lvl="1" indent="-342900" algn="just">
              <a:buFont typeface="+mj-lt"/>
              <a:buAutoNum type="arabicPeriod" startAt="5"/>
            </a:pPr>
            <a:r>
              <a:rPr lang="es-CR" sz="1500" dirty="0">
                <a:latin typeface="Arial" panose="020B0604020202020204" pitchFamily="34" charset="0"/>
                <a:cs typeface="Arial" panose="020B0604020202020204" pitchFamily="34" charset="0"/>
              </a:rPr>
              <a:t>En los planes de fortalecimiento del control interno DRH se incluyó la invitación dirigida a los colaboradores de la DRH, para que participaran en el “Curso virtual Control Interno  de auto-aprendizaje” de la Contraloría General de la República de Costa Rica: </a:t>
            </a:r>
            <a:r>
              <a:rPr lang="es-CR" sz="1500" dirty="0">
                <a:latin typeface="Arial" panose="020B0604020202020204" pitchFamily="34" charset="0"/>
                <a:cs typeface="Arial" panose="020B0604020202020204" pitchFamily="34" charset="0"/>
                <a:hlinkClick r:id="rId4"/>
              </a:rPr>
              <a:t>https://sites.google.com/cgr.go.cr/curso-control-interno/p%C3%A1gina-principal</a:t>
            </a:r>
            <a:r>
              <a:rPr lang="es-CR" sz="1500" dirty="0">
                <a:latin typeface="Arial" panose="020B0604020202020204" pitchFamily="34" charset="0"/>
                <a:cs typeface="Arial" panose="020B0604020202020204" pitchFamily="34" charset="0"/>
              </a:rPr>
              <a:t>.</a:t>
            </a:r>
          </a:p>
          <a:p>
            <a:pPr marL="800100" lvl="1" indent="-342900" algn="just">
              <a:lnSpc>
                <a:spcPct val="150000"/>
              </a:lnSpc>
              <a:buFont typeface="+mj-lt"/>
              <a:buAutoNum type="arabicPeriod" startAt="5"/>
            </a:pPr>
            <a:endParaRPr lang="es-CR"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961526"/>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51</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8" name="Rectángulo 7"/>
          <p:cNvSpPr/>
          <p:nvPr/>
        </p:nvSpPr>
        <p:spPr>
          <a:xfrm>
            <a:off x="3300548" y="954846"/>
            <a:ext cx="2659702" cy="369332"/>
          </a:xfrm>
          <a:prstGeom prst="rect">
            <a:avLst/>
          </a:prstGeom>
        </p:spPr>
        <p:txBody>
          <a:bodyPr wrap="none">
            <a:spAutoFit/>
          </a:bodyPr>
          <a:lstStyle/>
          <a:p>
            <a:r>
              <a:rPr lang="es-CR" b="1" u="sng" dirty="0" smtClean="0">
                <a:solidFill>
                  <a:srgbClr val="04617B"/>
                </a:solidFill>
                <a:latin typeface="Arial" panose="020B0604020202020204" pitchFamily="34" charset="0"/>
              </a:rPr>
              <a:t>Objetivos </a:t>
            </a:r>
            <a:r>
              <a:rPr lang="es-CR" b="1" u="sng" dirty="0">
                <a:solidFill>
                  <a:srgbClr val="04617B"/>
                </a:solidFill>
                <a:latin typeface="Arial" panose="020B0604020202020204" pitchFamily="34" charset="0"/>
              </a:rPr>
              <a:t>y resultados</a:t>
            </a:r>
            <a:endParaRPr lang="es-CR" dirty="0"/>
          </a:p>
        </p:txBody>
      </p:sp>
      <p:sp>
        <p:nvSpPr>
          <p:cNvPr id="9" name="Rectángulo 8"/>
          <p:cNvSpPr/>
          <p:nvPr/>
        </p:nvSpPr>
        <p:spPr>
          <a:xfrm>
            <a:off x="323528" y="2564904"/>
            <a:ext cx="4728324" cy="2385268"/>
          </a:xfrm>
          <a:prstGeom prst="rect">
            <a:avLst/>
          </a:prstGeom>
        </p:spPr>
        <p:txBody>
          <a:bodyPr wrap="square">
            <a:spAutoFit/>
          </a:bodyPr>
          <a:lstStyle/>
          <a:p>
            <a:pPr lvl="1" algn="just"/>
            <a:r>
              <a:rPr lang="es-ES" sz="1500" b="1" dirty="0" smtClean="0">
                <a:latin typeface="Arial" panose="020B0604020202020204" pitchFamily="34" charset="0"/>
                <a:cs typeface="Arial" panose="020B0604020202020204" pitchFamily="34" charset="0"/>
              </a:rPr>
              <a:t>Meta </a:t>
            </a:r>
            <a:r>
              <a:rPr lang="es-ES" sz="1500" b="1" dirty="0">
                <a:latin typeface="Arial" panose="020B0604020202020204" pitchFamily="34" charset="0"/>
                <a:cs typeface="Arial" panose="020B0604020202020204" pitchFamily="34" charset="0"/>
              </a:rPr>
              <a:t>anual</a:t>
            </a:r>
            <a:r>
              <a:rPr lang="es-ES" sz="1500" dirty="0">
                <a:latin typeface="Arial" panose="020B0604020202020204" pitchFamily="34" charset="0"/>
                <a:cs typeface="Arial" panose="020B0604020202020204" pitchFamily="34" charset="0"/>
              </a:rPr>
              <a:t>: 100% de avance en la ejecución de las actividades anuales de control interno en todas las instancias de la DRH. </a:t>
            </a:r>
            <a:endParaRPr lang="es-ES" sz="1500" dirty="0" smtClean="0">
              <a:latin typeface="Arial" panose="020B0604020202020204" pitchFamily="34" charset="0"/>
              <a:cs typeface="Arial" panose="020B0604020202020204" pitchFamily="34" charset="0"/>
            </a:endParaRPr>
          </a:p>
          <a:p>
            <a:pPr lvl="1" algn="just"/>
            <a:endParaRPr lang="es-ES" sz="1500" dirty="0">
              <a:latin typeface="Arial" panose="020B0604020202020204" pitchFamily="34" charset="0"/>
              <a:cs typeface="Arial" panose="020B0604020202020204" pitchFamily="34" charset="0"/>
            </a:endParaRPr>
          </a:p>
          <a:p>
            <a:pPr lvl="1" algn="just"/>
            <a:r>
              <a:rPr lang="es-ES" sz="1500" b="1" dirty="0" smtClean="0">
                <a:latin typeface="Arial" panose="020B0604020202020204" pitchFamily="34" charset="0"/>
                <a:cs typeface="Arial" panose="020B0604020202020204" pitchFamily="34" charset="0"/>
              </a:rPr>
              <a:t>Indicador</a:t>
            </a:r>
            <a:r>
              <a:rPr lang="es-ES" sz="1500" dirty="0">
                <a:latin typeface="Arial" panose="020B0604020202020204" pitchFamily="34" charset="0"/>
                <a:cs typeface="Arial" panose="020B0604020202020204" pitchFamily="34" charset="0"/>
              </a:rPr>
              <a:t>: Actividades generales completadas satisfactoriamente / total de actividades programadas para el periodo</a:t>
            </a:r>
            <a:r>
              <a:rPr lang="es-ES" sz="1500" dirty="0" smtClean="0">
                <a:latin typeface="Arial" panose="020B0604020202020204" pitchFamily="34" charset="0"/>
                <a:cs typeface="Arial" panose="020B0604020202020204" pitchFamily="34" charset="0"/>
              </a:rPr>
              <a:t>.</a:t>
            </a:r>
          </a:p>
          <a:p>
            <a:pPr lvl="1" algn="just"/>
            <a:endParaRPr lang="es-ES" sz="1500" dirty="0">
              <a:latin typeface="Arial" panose="020B0604020202020204" pitchFamily="34" charset="0"/>
              <a:cs typeface="Arial" panose="020B0604020202020204" pitchFamily="34" charset="0"/>
            </a:endParaRPr>
          </a:p>
          <a:p>
            <a:pPr lvl="1" algn="just"/>
            <a:r>
              <a:rPr lang="es-ES" sz="1500" b="1" dirty="0">
                <a:latin typeface="Arial" panose="020B0604020202020204" pitchFamily="34" charset="0"/>
                <a:cs typeface="Arial" panose="020B0604020202020204" pitchFamily="34" charset="0"/>
              </a:rPr>
              <a:t>Resultado</a:t>
            </a:r>
            <a:r>
              <a:rPr lang="es-ES" sz="1500" dirty="0">
                <a:latin typeface="Arial" panose="020B0604020202020204" pitchFamily="34" charset="0"/>
                <a:cs typeface="Arial" panose="020B0604020202020204" pitchFamily="34" charset="0"/>
              </a:rPr>
              <a:t>: </a:t>
            </a:r>
            <a:r>
              <a:rPr lang="es-ES" sz="1500" dirty="0" smtClean="0">
                <a:latin typeface="Arial" panose="020B0604020202020204" pitchFamily="34" charset="0"/>
                <a:cs typeface="Arial" panose="020B0604020202020204" pitchFamily="34" charset="0"/>
              </a:rPr>
              <a:t>100% </a:t>
            </a:r>
            <a:r>
              <a:rPr lang="es-ES" sz="1500" dirty="0">
                <a:latin typeface="Arial" panose="020B0604020202020204" pitchFamily="34" charset="0"/>
                <a:cs typeface="Arial" panose="020B0604020202020204" pitchFamily="34" charset="0"/>
              </a:rPr>
              <a:t>de </a:t>
            </a:r>
            <a:r>
              <a:rPr lang="es-ES" sz="1500" dirty="0" smtClean="0">
                <a:latin typeface="Arial" panose="020B0604020202020204" pitchFamily="34" charset="0"/>
                <a:cs typeface="Arial" panose="020B0604020202020204" pitchFamily="34" charset="0"/>
              </a:rPr>
              <a:t>avance.</a:t>
            </a:r>
            <a:endParaRPr lang="es-CR" sz="1500" b="1" dirty="0" smtClean="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	</a:t>
            </a:r>
            <a:endParaRPr lang="es-ES" sz="1300" dirty="0" smtClean="0">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2564904"/>
            <a:ext cx="3600400" cy="2016224"/>
          </a:xfrm>
          <a:prstGeom prst="rect">
            <a:avLst/>
          </a:prstGeom>
        </p:spPr>
      </p:pic>
    </p:spTree>
    <p:extLst>
      <p:ext uri="{BB962C8B-B14F-4D97-AF65-F5344CB8AC3E}">
        <p14:creationId xmlns:p14="http://schemas.microsoft.com/office/powerpoint/2010/main" val="1823465478"/>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52</a:t>
            </a:fld>
            <a:endParaRPr lang="es-ES"/>
          </a:p>
        </p:txBody>
      </p:sp>
      <p:sp>
        <p:nvSpPr>
          <p:cNvPr id="7" name="Título 4"/>
          <p:cNvSpPr txBox="1">
            <a:spLocks/>
          </p:cNvSpPr>
          <p:nvPr/>
        </p:nvSpPr>
        <p:spPr>
          <a:xfrm>
            <a:off x="1161380" y="441034"/>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150000"/>
              </a:lnSpc>
            </a:pPr>
            <a:r>
              <a:rPr lang="es-ES" sz="1800" b="1" u="sng" dirty="0" smtClean="0">
                <a:latin typeface="Arial" panose="020B0604020202020204" pitchFamily="34" charset="0"/>
                <a:cs typeface="Arial" panose="020B0604020202020204" pitchFamily="34" charset="0"/>
              </a:rPr>
              <a:t>Principales obstáculos por superar</a:t>
            </a:r>
            <a:endParaRPr lang="es-ES" sz="1800" b="1" u="sng" dirty="0">
              <a:latin typeface="Arial" panose="020B0604020202020204" pitchFamily="34" charset="0"/>
              <a:cs typeface="Arial" panose="020B0604020202020204" pitchFamily="34" charset="0"/>
            </a:endParaRPr>
          </a:p>
        </p:txBody>
      </p:sp>
      <p:sp>
        <p:nvSpPr>
          <p:cNvPr id="2" name="Rectángulo 1"/>
          <p:cNvSpPr/>
          <p:nvPr/>
        </p:nvSpPr>
        <p:spPr>
          <a:xfrm>
            <a:off x="2543557" y="1484784"/>
            <a:ext cx="6120679" cy="4708981"/>
          </a:xfrm>
          <a:prstGeom prst="rect">
            <a:avLst/>
          </a:prstGeom>
        </p:spPr>
        <p:txBody>
          <a:bodyPr wrap="square">
            <a:spAutoFit/>
          </a:bodyPr>
          <a:lstStyle/>
          <a:p>
            <a:pPr algn="just"/>
            <a:r>
              <a:rPr lang="es-ES" sz="1500" dirty="0" smtClean="0">
                <a:latin typeface="Arial" panose="020B0604020202020204" pitchFamily="34" charset="0"/>
                <a:cs typeface="Arial" panose="020B0604020202020204" pitchFamily="34" charset="0"/>
              </a:rPr>
              <a:t>Producto </a:t>
            </a:r>
            <a:r>
              <a:rPr lang="es-ES" sz="1500" dirty="0">
                <a:latin typeface="Arial" panose="020B0604020202020204" pitchFamily="34" charset="0"/>
                <a:cs typeface="Arial" panose="020B0604020202020204" pitchFamily="34" charset="0"/>
              </a:rPr>
              <a:t>de las medidas de prevención contra la trasmisión del Covid-19, el MEP emitió lineamientos para que el personal de las dependencias ejecuta sus funciones mediante teletrabajo y utilizaran para sus funciones la herramienta TEAMS. </a:t>
            </a:r>
            <a:endParaRPr lang="es-ES" sz="1500" dirty="0" smtClean="0">
              <a:latin typeface="Arial" panose="020B0604020202020204" pitchFamily="34" charset="0"/>
              <a:cs typeface="Arial" panose="020B0604020202020204" pitchFamily="34" charset="0"/>
            </a:endParaRPr>
          </a:p>
          <a:p>
            <a:pPr algn="just"/>
            <a:endParaRPr lang="es-ES" sz="1500" dirty="0">
              <a:latin typeface="Arial" panose="020B0604020202020204" pitchFamily="34" charset="0"/>
              <a:cs typeface="Arial" panose="020B0604020202020204" pitchFamily="34" charset="0"/>
            </a:endParaRPr>
          </a:p>
          <a:p>
            <a:pPr algn="just"/>
            <a:r>
              <a:rPr lang="es-ES" sz="1500" dirty="0" smtClean="0">
                <a:latin typeface="Arial" panose="020B0604020202020204" pitchFamily="34" charset="0"/>
                <a:cs typeface="Arial" panose="020B0604020202020204" pitchFamily="34" charset="0"/>
              </a:rPr>
              <a:t>Producto </a:t>
            </a:r>
            <a:r>
              <a:rPr lang="es-ES" sz="1500" dirty="0">
                <a:latin typeface="Arial" panose="020B0604020202020204" pitchFamily="34" charset="0"/>
                <a:cs typeface="Arial" panose="020B0604020202020204" pitchFamily="34" charset="0"/>
              </a:rPr>
              <a:t>de lo anterior, adaptó dicha aplicación para el suministro y conservación y consulta de la información relacionada con el SCI-DRH por parte de los enlaces de control interno. Dicha herramienta ha facilitado la comunicación y el almacenamiento de los resultados de las evaluaciones de los objetivos POA2020 de la DRH, los planes de fortalecimiento del SCI-DRH y restante documentación generada en el proceso. </a:t>
            </a:r>
            <a:endParaRPr lang="es-ES" sz="1500" dirty="0" smtClean="0">
              <a:latin typeface="Arial" panose="020B0604020202020204" pitchFamily="34" charset="0"/>
              <a:cs typeface="Arial" panose="020B0604020202020204" pitchFamily="34" charset="0"/>
            </a:endParaRPr>
          </a:p>
          <a:p>
            <a:pPr algn="just"/>
            <a:endParaRPr lang="es-ES" sz="1500" dirty="0">
              <a:latin typeface="Arial" panose="020B0604020202020204" pitchFamily="34" charset="0"/>
              <a:cs typeface="Arial" panose="020B0604020202020204" pitchFamily="34" charset="0"/>
            </a:endParaRPr>
          </a:p>
          <a:p>
            <a:pPr algn="just"/>
            <a:r>
              <a:rPr lang="es-CR" sz="1500" dirty="0" smtClean="0">
                <a:latin typeface="Arial" panose="020B0604020202020204" pitchFamily="34" charset="0"/>
                <a:cs typeface="Arial" panose="020B0604020202020204" pitchFamily="34" charset="0"/>
              </a:rPr>
              <a:t>Divulgar </a:t>
            </a:r>
            <a:r>
              <a:rPr lang="es-CR" sz="1500" dirty="0">
                <a:latin typeface="Arial" panose="020B0604020202020204" pitchFamily="34" charset="0"/>
                <a:cs typeface="Arial" panose="020B0604020202020204" pitchFamily="34" charset="0"/>
              </a:rPr>
              <a:t>en </a:t>
            </a:r>
            <a:r>
              <a:rPr lang="es-CR" sz="1500" dirty="0" smtClean="0">
                <a:latin typeface="Arial" panose="020B0604020202020204" pitchFamily="34" charset="0"/>
                <a:cs typeface="Arial" panose="020B0604020202020204" pitchFamily="34" charset="0"/>
              </a:rPr>
              <a:t>el </a:t>
            </a:r>
            <a:r>
              <a:rPr lang="es-CR" sz="1500" dirty="0">
                <a:latin typeface="Arial" panose="020B0604020202020204" pitchFamily="34" charset="0"/>
                <a:cs typeface="Arial" panose="020B0604020202020204" pitchFamily="34" charset="0"/>
              </a:rPr>
              <a:t>calendario anual del SCI-DRH-2020 los plazos para actualizar trimestralmente los manuales de procedimiento de la </a:t>
            </a:r>
            <a:r>
              <a:rPr lang="es-CR" sz="1500" dirty="0" smtClean="0">
                <a:latin typeface="Arial" panose="020B0604020202020204" pitchFamily="34" charset="0"/>
                <a:cs typeface="Arial" panose="020B0604020202020204" pitchFamily="34" charset="0"/>
              </a:rPr>
              <a:t>DRH. Durante </a:t>
            </a:r>
            <a:r>
              <a:rPr lang="es-CR" sz="1500" dirty="0">
                <a:latin typeface="Arial" panose="020B0604020202020204" pitchFamily="34" charset="0"/>
                <a:cs typeface="Arial" panose="020B0604020202020204" pitchFamily="34" charset="0"/>
              </a:rPr>
              <a:t>los cuatro trimestres se completó el seguimiento a la totalidad de requerimientos solicitados a las dependencias de la DRH, incluso facilitó la realización de reuniones con aquellas instancias que al finalizar el año se identificó tener pendiente la entrega de algún requerimiento.</a:t>
            </a:r>
            <a:endParaRPr lang="es-ES" sz="1500" dirty="0">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3157" y="2852936"/>
            <a:ext cx="2156595" cy="1794122"/>
          </a:xfrm>
          <a:prstGeom prst="rect">
            <a:avLst/>
          </a:prstGeom>
        </p:spPr>
      </p:pic>
    </p:spTree>
    <p:extLst>
      <p:ext uri="{BB962C8B-B14F-4D97-AF65-F5344CB8AC3E}">
        <p14:creationId xmlns:p14="http://schemas.microsoft.com/office/powerpoint/2010/main" val="1402066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53</a:t>
            </a:fld>
            <a:endParaRPr lang="es-ES"/>
          </a:p>
        </p:txBody>
      </p:sp>
      <p:sp>
        <p:nvSpPr>
          <p:cNvPr id="7" name="Título 4"/>
          <p:cNvSpPr txBox="1">
            <a:spLocks/>
          </p:cNvSpPr>
          <p:nvPr/>
        </p:nvSpPr>
        <p:spPr>
          <a:xfrm>
            <a:off x="1195438" y="908720"/>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150000"/>
              </a:lnSpc>
            </a:pPr>
            <a:r>
              <a:rPr lang="es-ES" sz="1800" b="1" u="sng" dirty="0" smtClean="0">
                <a:latin typeface="Arial" panose="020B0604020202020204" pitchFamily="34" charset="0"/>
                <a:cs typeface="Arial" panose="020B0604020202020204" pitchFamily="34" charset="0"/>
              </a:rPr>
              <a:t>Lecciones aprendidas</a:t>
            </a:r>
            <a:endParaRPr lang="es-ES" sz="1800" b="1" u="sng" dirty="0">
              <a:latin typeface="Arial" panose="020B0604020202020204" pitchFamily="34" charset="0"/>
              <a:cs typeface="Arial" panose="020B0604020202020204" pitchFamily="34" charset="0"/>
            </a:endParaRPr>
          </a:p>
        </p:txBody>
      </p:sp>
      <p:sp>
        <p:nvSpPr>
          <p:cNvPr id="6" name="Rectángulo 5"/>
          <p:cNvSpPr/>
          <p:nvPr/>
        </p:nvSpPr>
        <p:spPr>
          <a:xfrm>
            <a:off x="467545" y="2452986"/>
            <a:ext cx="5472608" cy="2169825"/>
          </a:xfrm>
          <a:prstGeom prst="rect">
            <a:avLst/>
          </a:prstGeom>
        </p:spPr>
        <p:txBody>
          <a:bodyPr wrap="square">
            <a:spAutoFit/>
          </a:bodyPr>
          <a:lstStyle/>
          <a:p>
            <a:pPr algn="just"/>
            <a:r>
              <a:rPr lang="es-CR" sz="1500" dirty="0">
                <a:latin typeface="Arial" panose="020B0604020202020204" pitchFamily="34" charset="0"/>
                <a:cs typeface="Arial" panose="020B0604020202020204" pitchFamily="34" charset="0"/>
              </a:rPr>
              <a:t>Como lección aprendida del periodo se tiene que la herramienta TEAMS  facilitó efectivamente durante el año 2020 la comunicación con los restantes integrantes del SCI-DRH. Asimismo, se considera como un instrumento  adecuado para inducir a nuevo personal que ingrese en cualquier momento del año. La actualización de las herramientas de trabajo y de comprobación de cumplimiento de información por parte de las instancias resulta importante para gestionar la Administración del SCI-DRH</a:t>
            </a:r>
            <a:r>
              <a:rPr lang="es-CR" sz="1500" dirty="0" smtClean="0">
                <a:latin typeface="Arial" panose="020B0604020202020204" pitchFamily="34" charset="0"/>
                <a:cs typeface="Arial" panose="020B0604020202020204" pitchFamily="34" charset="0"/>
              </a:rPr>
              <a:t>.</a:t>
            </a:r>
            <a:endParaRPr lang="es-CR" sz="1500" dirty="0">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9" y="2443071"/>
            <a:ext cx="2602632" cy="2602632"/>
          </a:xfrm>
          <a:prstGeom prst="rect">
            <a:avLst/>
          </a:prstGeom>
        </p:spPr>
      </p:pic>
    </p:spTree>
    <p:extLst>
      <p:ext uri="{BB962C8B-B14F-4D97-AF65-F5344CB8AC3E}">
        <p14:creationId xmlns:p14="http://schemas.microsoft.com/office/powerpoint/2010/main" val="1843857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54</a:t>
            </a:fld>
            <a:endParaRPr lang="es-ES"/>
          </a:p>
        </p:txBody>
      </p:sp>
      <p:sp>
        <p:nvSpPr>
          <p:cNvPr id="7" name="Título 4"/>
          <p:cNvSpPr txBox="1">
            <a:spLocks/>
          </p:cNvSpPr>
          <p:nvPr/>
        </p:nvSpPr>
        <p:spPr>
          <a:xfrm>
            <a:off x="971600" y="1064128"/>
            <a:ext cx="7144420" cy="492664"/>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150000"/>
              </a:lnSpc>
            </a:pPr>
            <a:r>
              <a:rPr lang="es-ES" sz="1800" b="1" u="sng" dirty="0" smtClean="0">
                <a:latin typeface="Arial" panose="020B0604020202020204" pitchFamily="34" charset="0"/>
                <a:cs typeface="Arial" panose="020B0604020202020204" pitchFamily="34" charset="0"/>
              </a:rPr>
              <a:t>Conclusiones y recomendaciones</a:t>
            </a:r>
            <a:endParaRPr lang="es-ES" sz="1800" b="1" u="sng" dirty="0">
              <a:latin typeface="Arial" panose="020B0604020202020204" pitchFamily="34" charset="0"/>
              <a:cs typeface="Arial" panose="020B0604020202020204" pitchFamily="34" charset="0"/>
            </a:endParaRPr>
          </a:p>
        </p:txBody>
      </p:sp>
      <p:sp>
        <p:nvSpPr>
          <p:cNvPr id="6" name="Rectángulo 5"/>
          <p:cNvSpPr/>
          <p:nvPr/>
        </p:nvSpPr>
        <p:spPr>
          <a:xfrm>
            <a:off x="1256656" y="2260900"/>
            <a:ext cx="6696744" cy="2169825"/>
          </a:xfrm>
          <a:prstGeom prst="rect">
            <a:avLst/>
          </a:prstGeom>
        </p:spPr>
        <p:txBody>
          <a:bodyPr wrap="square">
            <a:spAutoFit/>
          </a:bodyPr>
          <a:lstStyle/>
          <a:p>
            <a:pPr algn="just"/>
            <a:r>
              <a:rPr lang="es-CR" sz="1500" dirty="0">
                <a:latin typeface="Arial" panose="020B0604020202020204" pitchFamily="34" charset="0"/>
                <a:cs typeface="Arial" panose="020B0604020202020204" pitchFamily="34" charset="0"/>
              </a:rPr>
              <a:t>Como conclusión general se determina que el sistema de control interno ha podido mantener la continuidad en sus operaciones, gracias a la implementación satisfactoria de la tecnología de la información. Por lo anterior se recomienda continuar su uso para adaptarse a las condiciones del teletrabajo en el siguiente año. </a:t>
            </a:r>
            <a:endParaRPr lang="es-CR" sz="1500" dirty="0" smtClean="0">
              <a:latin typeface="Arial" panose="020B0604020202020204" pitchFamily="34" charset="0"/>
              <a:cs typeface="Arial" panose="020B0604020202020204" pitchFamily="34" charset="0"/>
            </a:endParaRPr>
          </a:p>
          <a:p>
            <a:pPr algn="just"/>
            <a:endParaRPr lang="es-CR" sz="1500" dirty="0">
              <a:latin typeface="Arial" panose="020B0604020202020204" pitchFamily="34" charset="0"/>
              <a:cs typeface="Arial" panose="020B0604020202020204" pitchFamily="34" charset="0"/>
            </a:endParaRPr>
          </a:p>
          <a:p>
            <a:pPr algn="just"/>
            <a:r>
              <a:rPr lang="es-CR" sz="1500" dirty="0" smtClean="0">
                <a:latin typeface="Arial" panose="020B0604020202020204" pitchFamily="34" charset="0"/>
                <a:cs typeface="Arial" panose="020B0604020202020204" pitchFamily="34" charset="0"/>
              </a:rPr>
              <a:t>La </a:t>
            </a:r>
            <a:r>
              <a:rPr lang="es-CR" sz="1500" dirty="0">
                <a:latin typeface="Arial" panose="020B0604020202020204" pitchFamily="34" charset="0"/>
                <a:cs typeface="Arial" panose="020B0604020202020204" pitchFamily="34" charset="0"/>
              </a:rPr>
              <a:t>actualización de las herramientas de trabajo ha sido la acertada. Se recomienda igualmente, continuar realizando mejoras para la optimización de la Administración del SCI-DRH.</a:t>
            </a:r>
          </a:p>
        </p:txBody>
      </p:sp>
    </p:spTree>
    <p:extLst>
      <p:ext uri="{BB962C8B-B14F-4D97-AF65-F5344CB8AC3E}">
        <p14:creationId xmlns:p14="http://schemas.microsoft.com/office/powerpoint/2010/main" val="3226391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6</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3319912" y="791201"/>
            <a:ext cx="3018775" cy="369332"/>
          </a:xfrm>
          <a:prstGeom prst="rect">
            <a:avLst/>
          </a:prstGeom>
        </p:spPr>
        <p:txBody>
          <a:bodyPr wrap="none">
            <a:spAutoFit/>
          </a:bodyPr>
          <a:lstStyle/>
          <a:p>
            <a:r>
              <a:rPr lang="es-CR" b="1" u="sng" dirty="0" smtClean="0">
                <a:solidFill>
                  <a:srgbClr val="04617B"/>
                </a:solidFill>
                <a:latin typeface="Arial" panose="020B0604020202020204" pitchFamily="34" charset="0"/>
              </a:rPr>
              <a:t>Contrataciones continuas</a:t>
            </a:r>
            <a:endParaRPr lang="es-CR" dirty="0"/>
          </a:p>
        </p:txBody>
      </p:sp>
      <p:graphicFrame>
        <p:nvGraphicFramePr>
          <p:cNvPr id="10" name="Marcador de contenido 7"/>
          <p:cNvGraphicFramePr>
            <a:graphicFrameLocks/>
          </p:cNvGraphicFramePr>
          <p:nvPr>
            <p:extLst>
              <p:ext uri="{D42A27DB-BD31-4B8C-83A1-F6EECF244321}">
                <p14:modId xmlns:p14="http://schemas.microsoft.com/office/powerpoint/2010/main" val="3529451276"/>
              </p:ext>
            </p:extLst>
          </p:nvPr>
        </p:nvGraphicFramePr>
        <p:xfrm>
          <a:off x="450179" y="2287329"/>
          <a:ext cx="8003232" cy="40615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ctángulo 10"/>
          <p:cNvSpPr/>
          <p:nvPr/>
        </p:nvSpPr>
        <p:spPr>
          <a:xfrm>
            <a:off x="457200" y="1462321"/>
            <a:ext cx="8322940" cy="553998"/>
          </a:xfrm>
          <a:prstGeom prst="rect">
            <a:avLst/>
          </a:prstGeom>
        </p:spPr>
        <p:txBody>
          <a:bodyPr wrap="square">
            <a:spAutoFit/>
          </a:bodyPr>
          <a:lstStyle/>
          <a:p>
            <a:pPr lvl="0" algn="just">
              <a:spcBef>
                <a:spcPct val="20000"/>
              </a:spcBef>
              <a:buClr>
                <a:srgbClr val="0BD0D9"/>
              </a:buClr>
              <a:buSzPct val="95000"/>
            </a:pPr>
            <a:r>
              <a:rPr lang="es-CR" sz="1500" dirty="0">
                <a:solidFill>
                  <a:prstClr val="black"/>
                </a:solidFill>
                <a:latin typeface="Arial" panose="020B0604020202020204" pitchFamily="34" charset="0"/>
                <a:cs typeface="Arial" panose="020B0604020202020204" pitchFamily="34" charset="0"/>
              </a:rPr>
              <a:t>Se tramitaron </a:t>
            </a:r>
            <a:r>
              <a:rPr lang="es-CR" sz="1500" dirty="0" smtClean="0">
                <a:solidFill>
                  <a:prstClr val="black"/>
                </a:solidFill>
                <a:latin typeface="Arial" panose="020B0604020202020204" pitchFamily="34" charset="0"/>
                <a:cs typeface="Arial" panose="020B0604020202020204" pitchFamily="34" charset="0"/>
              </a:rPr>
              <a:t>las </a:t>
            </a:r>
            <a:r>
              <a:rPr lang="es-CR" sz="1500" dirty="0">
                <a:solidFill>
                  <a:prstClr val="black"/>
                </a:solidFill>
                <a:latin typeface="Arial" panose="020B0604020202020204" pitchFamily="34" charset="0"/>
                <a:cs typeface="Arial" panose="020B0604020202020204" pitchFamily="34" charset="0"/>
              </a:rPr>
              <a:t>facturas presentadas por </a:t>
            </a:r>
            <a:r>
              <a:rPr lang="es-CR" sz="1500" dirty="0" smtClean="0">
                <a:solidFill>
                  <a:prstClr val="black"/>
                </a:solidFill>
                <a:latin typeface="Arial" panose="020B0604020202020204" pitchFamily="34" charset="0"/>
                <a:cs typeface="Arial" panose="020B0604020202020204" pitchFamily="34" charset="0"/>
              </a:rPr>
              <a:t>los proveedores, se realizaron las actas de recepción definitiva de cada servicio </a:t>
            </a:r>
            <a:r>
              <a:rPr lang="es-CR" sz="1500" dirty="0">
                <a:solidFill>
                  <a:prstClr val="black"/>
                </a:solidFill>
                <a:latin typeface="Arial" panose="020B0604020202020204" pitchFamily="34" charset="0"/>
                <a:cs typeface="Arial" panose="020B0604020202020204" pitchFamily="34" charset="0"/>
              </a:rPr>
              <a:t>y se </a:t>
            </a:r>
            <a:r>
              <a:rPr lang="es-CR" sz="1500" dirty="0" smtClean="0">
                <a:solidFill>
                  <a:prstClr val="black"/>
                </a:solidFill>
                <a:latin typeface="Arial" panose="020B0604020202020204" pitchFamily="34" charset="0"/>
                <a:cs typeface="Arial" panose="020B0604020202020204" pitchFamily="34" charset="0"/>
              </a:rPr>
              <a:t>elaboran las </a:t>
            </a:r>
            <a:r>
              <a:rPr lang="es-CR" sz="1500" dirty="0">
                <a:solidFill>
                  <a:prstClr val="black"/>
                </a:solidFill>
                <a:latin typeface="Arial" panose="020B0604020202020204" pitchFamily="34" charset="0"/>
                <a:cs typeface="Arial" panose="020B0604020202020204" pitchFamily="34" charset="0"/>
              </a:rPr>
              <a:t>cargas de </a:t>
            </a:r>
            <a:r>
              <a:rPr lang="es-CR" sz="1500" dirty="0" smtClean="0">
                <a:solidFill>
                  <a:prstClr val="black"/>
                </a:solidFill>
                <a:latin typeface="Arial" panose="020B0604020202020204" pitchFamily="34" charset="0"/>
                <a:cs typeface="Arial" panose="020B0604020202020204" pitchFamily="34" charset="0"/>
              </a:rPr>
              <a:t>contrato trimestralmente</a:t>
            </a:r>
            <a:r>
              <a:rPr lang="es-CR" sz="1400" dirty="0" smtClean="0">
                <a:solidFill>
                  <a:prstClr val="black"/>
                </a:solidFill>
                <a:latin typeface="Arial" panose="020B0604020202020204" pitchFamily="34" charset="0"/>
                <a:cs typeface="Arial" panose="020B0604020202020204" pitchFamily="34" charset="0"/>
              </a:rPr>
              <a:t>.</a:t>
            </a:r>
            <a:endParaRPr lang="es-CR"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2690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5" name="Título 4"/>
          <p:cNvSpPr>
            <a:spLocks noGrp="1"/>
          </p:cNvSpPr>
          <p:nvPr>
            <p:ph type="title"/>
          </p:nvPr>
        </p:nvSpPr>
        <p:spPr>
          <a:xfrm>
            <a:off x="611560" y="692431"/>
            <a:ext cx="7144420" cy="492664"/>
          </a:xfrm>
        </p:spPr>
        <p:txBody>
          <a:bodyPr>
            <a:normAutofit/>
          </a:body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Objetivos y resultados</a:t>
            </a:r>
            <a:endParaRPr lang="es-CR" sz="1800" dirty="0">
              <a:solidFill>
                <a:schemeClr val="bg2">
                  <a:lumMod val="25000"/>
                </a:schemeClr>
              </a:solidFill>
            </a:endParaRPr>
          </a:p>
        </p:txBody>
      </p:sp>
      <p:sp>
        <p:nvSpPr>
          <p:cNvPr id="8" name="Marcador de contenido 2"/>
          <p:cNvSpPr txBox="1">
            <a:spLocks/>
          </p:cNvSpPr>
          <p:nvPr/>
        </p:nvSpPr>
        <p:spPr>
          <a:xfrm>
            <a:off x="323528" y="1726180"/>
            <a:ext cx="8363272" cy="4439124"/>
          </a:xfrm>
          <a:prstGeom prst="rect">
            <a:avLst/>
          </a:prstGeom>
        </p:spPr>
        <p:txBody>
          <a:bodyPr>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Clr>
                <a:srgbClr val="0BD0D9"/>
              </a:buClr>
              <a:buFont typeface="Wingdings 2"/>
              <a:buNone/>
            </a:pPr>
            <a:endParaRPr lang="es-CR" sz="16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1. Objetivo:</a:t>
            </a:r>
            <a:r>
              <a:rPr lang="es-CR" sz="1600" b="1" dirty="0" smtClean="0">
                <a:solidFill>
                  <a:prstClr val="black"/>
                </a:solidFill>
                <a:latin typeface="Arial" panose="020B0604020202020204" pitchFamily="34" charset="0"/>
                <a:cs typeface="Arial" panose="020B0604020202020204" pitchFamily="34" charset="0"/>
              </a:rPr>
              <a:t> Ley 7600 ayudas técnicas.</a:t>
            </a: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Resultado:</a:t>
            </a:r>
            <a:r>
              <a:rPr lang="es-CR" sz="1600" dirty="0" smtClean="0">
                <a:solidFill>
                  <a:prstClr val="black"/>
                </a:solidFill>
                <a:latin typeface="Arial" panose="020B0604020202020204" pitchFamily="34" charset="0"/>
                <a:cs typeface="Arial" panose="020B0604020202020204" pitchFamily="34" charset="0"/>
              </a:rPr>
              <a:t> Se recibió criterio técnico de parte de la Dirección de Asuntos Jurídicos DAJ-C-0099-08-2020.</a:t>
            </a:r>
          </a:p>
          <a:p>
            <a:pPr marL="0" indent="0" algn="just">
              <a:buClr>
                <a:srgbClr val="0BD0D9"/>
              </a:buClr>
              <a:buFont typeface="Wingdings 2"/>
              <a:buNone/>
            </a:pPr>
            <a:endParaRPr lang="es-CR" sz="1600"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2.Objetivo:</a:t>
            </a:r>
            <a:r>
              <a:rPr lang="es-CR" sz="1600" b="1" dirty="0" smtClean="0">
                <a:solidFill>
                  <a:prstClr val="black"/>
                </a:solidFill>
                <a:latin typeface="Arial" panose="020B0604020202020204" pitchFamily="34" charset="0"/>
                <a:cs typeface="Arial" panose="020B0604020202020204" pitchFamily="34" charset="0"/>
              </a:rPr>
              <a:t> Presupuesto 2020.</a:t>
            </a: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Resultado:</a:t>
            </a:r>
            <a:r>
              <a:rPr lang="es-CR" sz="1600" dirty="0" smtClean="0">
                <a:solidFill>
                  <a:prstClr val="black"/>
                </a:solidFill>
                <a:latin typeface="Arial" panose="020B0604020202020204" pitchFamily="34" charset="0"/>
                <a:cs typeface="Arial" panose="020B0604020202020204" pitchFamily="34" charset="0"/>
              </a:rPr>
              <a:t> Se realizaron los recortes y modificaciones  presupuestarias  dada la situación de la pandemia, fondos disponibles, convenios marco y bienes y servicios.</a:t>
            </a:r>
          </a:p>
          <a:p>
            <a:pPr marL="0" indent="0" algn="just">
              <a:buClr>
                <a:srgbClr val="0BD0D9"/>
              </a:buClr>
              <a:buFont typeface="Wingdings 2"/>
              <a:buNone/>
            </a:pPr>
            <a:endParaRPr lang="es-CR" sz="16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3.Objetivo:</a:t>
            </a:r>
            <a:r>
              <a:rPr lang="es-CR" sz="1600" b="1" dirty="0" smtClean="0">
                <a:solidFill>
                  <a:prstClr val="black"/>
                </a:solidFill>
                <a:latin typeface="Arial" panose="020B0604020202020204" pitchFamily="34" charset="0"/>
                <a:cs typeface="Arial" panose="020B0604020202020204" pitchFamily="34" charset="0"/>
              </a:rPr>
              <a:t> POA 2021.</a:t>
            </a: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Resultado:</a:t>
            </a:r>
            <a:r>
              <a:rPr lang="es-CR" sz="1600" b="1" dirty="0" smtClean="0">
                <a:solidFill>
                  <a:prstClr val="black"/>
                </a:solidFill>
                <a:latin typeface="Arial" panose="020B0604020202020204" pitchFamily="34" charset="0"/>
                <a:cs typeface="Arial" panose="020B0604020202020204" pitchFamily="34" charset="0"/>
              </a:rPr>
              <a:t> </a:t>
            </a:r>
            <a:r>
              <a:rPr lang="es-CR" sz="1600" dirty="0" smtClean="0">
                <a:solidFill>
                  <a:prstClr val="black"/>
                </a:solidFill>
                <a:latin typeface="Arial" panose="020B0604020202020204" pitchFamily="34" charset="0"/>
                <a:cs typeface="Arial" panose="020B0604020202020204" pitchFamily="34" charset="0"/>
              </a:rPr>
              <a:t>Ingreso en el SPI del Anteproyecto2021de la DRH como justificaciones de trámites con las unidades, modificación del rubro de horas extras, nuevo formato del límite presupuestario, coordinación con la DPI con los rubros modificados en el Ministerio de Hacienda.</a:t>
            </a:r>
          </a:p>
          <a:p>
            <a:pPr marL="0" indent="0" algn="just">
              <a:buClr>
                <a:srgbClr val="0BD0D9"/>
              </a:buClr>
              <a:buFont typeface="Wingdings 2"/>
              <a:buNone/>
            </a:pPr>
            <a:endParaRPr lang="es-CR" sz="16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4.Objetivo: </a:t>
            </a:r>
            <a:r>
              <a:rPr lang="es-CR" sz="1600" b="1" dirty="0" smtClean="0">
                <a:solidFill>
                  <a:prstClr val="black"/>
                </a:solidFill>
                <a:latin typeface="Arial" panose="020B0604020202020204" pitchFamily="34" charset="0"/>
                <a:cs typeface="Arial" panose="020B0604020202020204" pitchFamily="34" charset="0"/>
              </a:rPr>
              <a:t>Trámites de compras 2021</a:t>
            </a:r>
          </a:p>
          <a:p>
            <a:pPr marL="0" indent="0" algn="just">
              <a:buClr>
                <a:srgbClr val="0BD0D9"/>
              </a:buClr>
              <a:buFont typeface="Wingdings 2"/>
              <a:buNone/>
            </a:pPr>
            <a:r>
              <a:rPr lang="es-CR" sz="1600" b="1" u="sng" dirty="0" smtClean="0">
                <a:solidFill>
                  <a:prstClr val="black"/>
                </a:solidFill>
                <a:latin typeface="Arial" panose="020B0604020202020204" pitchFamily="34" charset="0"/>
                <a:cs typeface="Arial" panose="020B0604020202020204" pitchFamily="34" charset="0"/>
              </a:rPr>
              <a:t>Resultado: </a:t>
            </a:r>
            <a:r>
              <a:rPr lang="es-CR" sz="1600" dirty="0" smtClean="0">
                <a:solidFill>
                  <a:prstClr val="black"/>
                </a:solidFill>
                <a:latin typeface="Arial" panose="020B0604020202020204" pitchFamily="34" charset="0"/>
                <a:cs typeface="Arial" panose="020B0604020202020204" pitchFamily="34" charset="0"/>
              </a:rPr>
              <a:t>Elaboración de documentos de concursales como :solicitud del visto bueno del Despacho Administrativo, certificación Jefe del Programa Presupuestario, reuniones y asesoramiento en el proyecto de digitalización de expedientes, Cubierta </a:t>
            </a:r>
            <a:r>
              <a:rPr lang="es-CR" sz="1600" dirty="0" err="1" smtClean="0">
                <a:solidFill>
                  <a:prstClr val="black"/>
                </a:solidFill>
                <a:latin typeface="Arial" panose="020B0604020202020204" pitchFamily="34" charset="0"/>
                <a:cs typeface="Arial" panose="020B0604020202020204" pitchFamily="34" charset="0"/>
              </a:rPr>
              <a:t>Duragard</a:t>
            </a:r>
            <a:r>
              <a:rPr lang="es-CR" sz="1600" dirty="0" smtClean="0">
                <a:solidFill>
                  <a:prstClr val="black"/>
                </a:solidFill>
                <a:latin typeface="Arial" panose="020B0604020202020204" pitchFamily="34" charset="0"/>
                <a:cs typeface="Arial" panose="020B0604020202020204" pitchFamily="34" charset="0"/>
              </a:rPr>
              <a:t> y servicios de transferencia electrónica de Información.</a:t>
            </a:r>
          </a:p>
          <a:p>
            <a:pPr marL="0" indent="0">
              <a:buClr>
                <a:srgbClr val="0BD0D9"/>
              </a:buClr>
              <a:buFont typeface="Wingdings 2"/>
              <a:buNone/>
            </a:pPr>
            <a:endParaRPr lang="es-CR" dirty="0"/>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2239" y="671734"/>
            <a:ext cx="2187051" cy="1448921"/>
          </a:xfrm>
          <a:prstGeom prst="rect">
            <a:avLst/>
          </a:prstGeom>
        </p:spPr>
      </p:pic>
    </p:spTree>
    <p:extLst>
      <p:ext uri="{BB962C8B-B14F-4D97-AF65-F5344CB8AC3E}">
        <p14:creationId xmlns:p14="http://schemas.microsoft.com/office/powerpoint/2010/main" val="2576690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7776" y="642191"/>
            <a:ext cx="2776048" cy="1778697"/>
          </a:xfrm>
          <a:prstGeom prst="rect">
            <a:avLst/>
          </a:prstGeom>
        </p:spPr>
      </p:pic>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4" cstate="print"/>
          <a:stretch>
            <a:fillRect/>
          </a:stretch>
        </p:blipFill>
        <p:spPr>
          <a:xfrm>
            <a:off x="179512" y="476672"/>
            <a:ext cx="1296144" cy="873290"/>
          </a:xfrm>
          <a:prstGeom prst="rect">
            <a:avLst/>
          </a:prstGeom>
        </p:spPr>
      </p:pic>
      <p:sp>
        <p:nvSpPr>
          <p:cNvPr id="5" name="Título 4"/>
          <p:cNvSpPr>
            <a:spLocks noGrp="1"/>
          </p:cNvSpPr>
          <p:nvPr>
            <p:ph type="title"/>
          </p:nvPr>
        </p:nvSpPr>
        <p:spPr>
          <a:xfrm>
            <a:off x="908392" y="920327"/>
            <a:ext cx="7144420" cy="492664"/>
          </a:xfrm>
        </p:spPr>
        <p:txBody>
          <a:bodyPr>
            <a:normAutofit/>
          </a:bodyPr>
          <a:lstStyle/>
          <a:p>
            <a:pPr algn="ctr"/>
            <a:r>
              <a:rPr lang="es-ES" sz="1800" b="1" u="sng" dirty="0" smtClean="0">
                <a:solidFill>
                  <a:schemeClr val="bg2">
                    <a:lumMod val="25000"/>
                  </a:schemeClr>
                </a:solidFill>
                <a:latin typeface="Arial" panose="020B0604020202020204" pitchFamily="34" charset="0"/>
                <a:cs typeface="Arial" panose="020B0604020202020204" pitchFamily="34" charset="0"/>
              </a:rPr>
              <a:t>Objetivos y resultados</a:t>
            </a:r>
            <a:endParaRPr lang="es-CR" sz="1800" dirty="0">
              <a:solidFill>
                <a:schemeClr val="bg2">
                  <a:lumMod val="25000"/>
                </a:schemeClr>
              </a:solidFill>
            </a:endParaRPr>
          </a:p>
        </p:txBody>
      </p:sp>
      <p:sp>
        <p:nvSpPr>
          <p:cNvPr id="8" name="Marcador de contenido 2"/>
          <p:cNvSpPr txBox="1">
            <a:spLocks/>
          </p:cNvSpPr>
          <p:nvPr/>
        </p:nvSpPr>
        <p:spPr>
          <a:xfrm>
            <a:off x="298966" y="2060848"/>
            <a:ext cx="8363272" cy="3843416"/>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5.Objetivo:</a:t>
            </a:r>
            <a:r>
              <a:rPr lang="es-CR" sz="1500" b="1" dirty="0" smtClean="0">
                <a:solidFill>
                  <a:prstClr val="black"/>
                </a:solidFill>
                <a:latin typeface="Arial" panose="020B0604020202020204" pitchFamily="34" charset="0"/>
                <a:cs typeface="Arial" panose="020B0604020202020204" pitchFamily="34" charset="0"/>
              </a:rPr>
              <a:t> Asignación de bienes, devoluciones y traslados entre dependencias.</a:t>
            </a: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Resultado: </a:t>
            </a:r>
            <a:r>
              <a:rPr lang="es-CR" sz="1500" dirty="0" smtClean="0">
                <a:solidFill>
                  <a:prstClr val="black"/>
                </a:solidFill>
                <a:latin typeface="Arial" panose="020B0604020202020204" pitchFamily="34" charset="0"/>
                <a:cs typeface="Arial" panose="020B0604020202020204" pitchFamily="34" charset="0"/>
              </a:rPr>
              <a:t>Se realizaron documentos de asignación de activos a las personas que solicitaron bienes, se realizaron boletas de devoluciones de bienes, traslados entre dependencias y traslados por desuso.</a:t>
            </a:r>
          </a:p>
          <a:p>
            <a:pPr marL="0" indent="0" algn="just">
              <a:buClr>
                <a:srgbClr val="0BD0D9"/>
              </a:buClr>
              <a:buFont typeface="Wingdings 2"/>
              <a:buNone/>
            </a:pPr>
            <a:endParaRPr lang="es-CR" sz="15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6.Objetivo:</a:t>
            </a:r>
            <a:r>
              <a:rPr lang="es-CR" sz="1500" b="1" dirty="0" smtClean="0">
                <a:solidFill>
                  <a:prstClr val="black"/>
                </a:solidFill>
                <a:latin typeface="Arial" panose="020B0604020202020204" pitchFamily="34" charset="0"/>
                <a:cs typeface="Arial" panose="020B0604020202020204" pitchFamily="34" charset="0"/>
              </a:rPr>
              <a:t> Creación del Sistema de Inventarios de Suministros.</a:t>
            </a: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Resultado:</a:t>
            </a:r>
            <a:r>
              <a:rPr lang="es-CR" sz="1500" dirty="0" smtClean="0">
                <a:solidFill>
                  <a:prstClr val="black"/>
                </a:solidFill>
                <a:latin typeface="Arial" panose="020B0604020202020204" pitchFamily="34" charset="0"/>
                <a:cs typeface="Arial" panose="020B0604020202020204" pitchFamily="34" charset="0"/>
              </a:rPr>
              <a:t> Firma del acta de entrega del sistema e implementación del mismo.</a:t>
            </a:r>
          </a:p>
          <a:p>
            <a:pPr marL="0" indent="0" algn="just">
              <a:buClr>
                <a:srgbClr val="0BD0D9"/>
              </a:buClr>
              <a:buFont typeface="Wingdings 2"/>
              <a:buNone/>
            </a:pPr>
            <a:endParaRPr lang="es-CR" sz="15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7.Objetivo:</a:t>
            </a:r>
            <a:r>
              <a:rPr lang="es-CR" sz="1500" b="1" dirty="0" smtClean="0">
                <a:solidFill>
                  <a:prstClr val="black"/>
                </a:solidFill>
                <a:latin typeface="Arial" panose="020B0604020202020204" pitchFamily="34" charset="0"/>
                <a:cs typeface="Arial" panose="020B0604020202020204" pitchFamily="34" charset="0"/>
              </a:rPr>
              <a:t> Entrega y control de suministros </a:t>
            </a: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Resultado:</a:t>
            </a:r>
            <a:r>
              <a:rPr lang="es-CR" sz="1500" b="1" dirty="0" smtClean="0">
                <a:solidFill>
                  <a:prstClr val="black"/>
                </a:solidFill>
                <a:latin typeface="Arial" panose="020B0604020202020204" pitchFamily="34" charset="0"/>
                <a:cs typeface="Arial" panose="020B0604020202020204" pitchFamily="34" charset="0"/>
              </a:rPr>
              <a:t> </a:t>
            </a:r>
            <a:r>
              <a:rPr lang="es-CR" sz="1500" dirty="0" smtClean="0">
                <a:solidFill>
                  <a:prstClr val="black"/>
                </a:solidFill>
                <a:latin typeface="Arial" panose="020B0604020202020204" pitchFamily="34" charset="0"/>
                <a:cs typeface="Arial" panose="020B0604020202020204" pitchFamily="34" charset="0"/>
              </a:rPr>
              <a:t>Se realizaron entregas de diferentes tipos de suministros a las diferentes unidades y personas que solicitaban y se realizó el respectivo descuento de los mismos en los inventarios.</a:t>
            </a:r>
          </a:p>
          <a:p>
            <a:pPr marL="0" indent="0" algn="just">
              <a:buClr>
                <a:srgbClr val="0BD0D9"/>
              </a:buClr>
              <a:buFont typeface="Wingdings 2"/>
              <a:buNone/>
            </a:pPr>
            <a:endParaRPr lang="es-CR" sz="1500" b="1" u="sng" dirty="0" smtClean="0">
              <a:solidFill>
                <a:prstClr val="black"/>
              </a:solidFill>
              <a:latin typeface="Arial" panose="020B0604020202020204" pitchFamily="34" charset="0"/>
              <a:cs typeface="Arial" panose="020B0604020202020204" pitchFamily="34" charset="0"/>
            </a:endParaRP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8.Objetivo:</a:t>
            </a:r>
            <a:r>
              <a:rPr lang="es-CR" sz="1500" b="1" dirty="0" smtClean="0">
                <a:solidFill>
                  <a:prstClr val="black"/>
                </a:solidFill>
                <a:latin typeface="Arial" panose="020B0604020202020204" pitchFamily="34" charset="0"/>
                <a:cs typeface="Arial" panose="020B0604020202020204" pitchFamily="34" charset="0"/>
              </a:rPr>
              <a:t> Publicaciones en la Gaceta y Boletín Judicial </a:t>
            </a:r>
          </a:p>
          <a:p>
            <a:pPr marL="0" indent="0" algn="just">
              <a:buClr>
                <a:srgbClr val="0BD0D9"/>
              </a:buClr>
              <a:buFont typeface="Wingdings 2"/>
              <a:buNone/>
            </a:pPr>
            <a:r>
              <a:rPr lang="es-CR" sz="1500" b="1" u="sng" dirty="0" smtClean="0">
                <a:solidFill>
                  <a:prstClr val="black"/>
                </a:solidFill>
                <a:latin typeface="Arial" panose="020B0604020202020204" pitchFamily="34" charset="0"/>
                <a:cs typeface="Arial" panose="020B0604020202020204" pitchFamily="34" charset="0"/>
              </a:rPr>
              <a:t>Resultado:</a:t>
            </a:r>
            <a:r>
              <a:rPr lang="es-CR" sz="1500" b="1" dirty="0" smtClean="0">
                <a:solidFill>
                  <a:prstClr val="black"/>
                </a:solidFill>
                <a:latin typeface="Arial" panose="020B0604020202020204" pitchFamily="34" charset="0"/>
                <a:cs typeface="Arial" panose="020B0604020202020204" pitchFamily="34" charset="0"/>
              </a:rPr>
              <a:t> </a:t>
            </a:r>
            <a:r>
              <a:rPr lang="es-CR" sz="1500" dirty="0" smtClean="0">
                <a:solidFill>
                  <a:prstClr val="black"/>
                </a:solidFill>
                <a:latin typeface="Arial" panose="020B0604020202020204" pitchFamily="34" charset="0"/>
                <a:cs typeface="Arial" panose="020B0604020202020204" pitchFamily="34" charset="0"/>
              </a:rPr>
              <a:t>Se realiza la coordinación con funcionarios del Departamento de Gestión Disciplinaria, para autorizar en el Sistema de la Imprenta Nacional las mismas y su respectivo pago.</a:t>
            </a:r>
            <a:endParaRPr lang="es-CR" sz="1500" dirty="0"/>
          </a:p>
        </p:txBody>
      </p:sp>
    </p:spTree>
    <p:extLst>
      <p:ext uri="{BB962C8B-B14F-4D97-AF65-F5344CB8AC3E}">
        <p14:creationId xmlns:p14="http://schemas.microsoft.com/office/powerpoint/2010/main" val="15025563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9</a:t>
            </a:fld>
            <a:endParaRPr lang="es-ES"/>
          </a:p>
        </p:txBody>
      </p:sp>
      <p:sp>
        <p:nvSpPr>
          <p:cNvPr id="7" name="CuadroTexto 6"/>
          <p:cNvSpPr txBox="1"/>
          <p:nvPr/>
        </p:nvSpPr>
        <p:spPr>
          <a:xfrm>
            <a:off x="572095" y="1196752"/>
            <a:ext cx="8208912" cy="4570482"/>
          </a:xfrm>
          <a:prstGeom prst="rect">
            <a:avLst/>
          </a:prstGeom>
          <a:noFill/>
        </p:spPr>
        <p:txBody>
          <a:bodyPr wrap="square" rtlCol="0">
            <a:spAutoFit/>
          </a:bodyPr>
          <a:lstStyle/>
          <a:p>
            <a:pPr algn="ctr">
              <a:lnSpc>
                <a:spcPct val="150000"/>
              </a:lnSpc>
            </a:pPr>
            <a:r>
              <a:rPr lang="es-ES" b="1" u="sng" dirty="0" smtClean="0">
                <a:solidFill>
                  <a:schemeClr val="tx2"/>
                </a:solidFill>
                <a:latin typeface="Arial" panose="020B0604020202020204" pitchFamily="34" charset="0"/>
                <a:cs typeface="Arial" panose="020B0604020202020204" pitchFamily="34" charset="0"/>
              </a:rPr>
              <a:t>Principales obstáculos por superar</a:t>
            </a:r>
            <a:endParaRPr lang="es-ES"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500" dirty="0" smtClean="0">
                <a:latin typeface="Arial" panose="020B0604020202020204" pitchFamily="34" charset="0"/>
                <a:cs typeface="Arial" panose="020B0604020202020204" pitchFamily="34" charset="0"/>
              </a:rPr>
              <a:t>Falta de comunicación y se carece de una guía para ejecutar trámites en diversas Direcciones.</a:t>
            </a:r>
          </a:p>
          <a:p>
            <a:pPr marL="342900" indent="-342900" algn="just">
              <a:lnSpc>
                <a:spcPct val="150000"/>
              </a:lnSpc>
              <a:buFont typeface="+mj-lt"/>
              <a:buAutoNum type="arabicPeriod"/>
            </a:pPr>
            <a:r>
              <a:rPr lang="es-ES" sz="1500" dirty="0" smtClean="0">
                <a:latin typeface="Arial" panose="020B0604020202020204" pitchFamily="34" charset="0"/>
                <a:cs typeface="Arial" panose="020B0604020202020204" pitchFamily="34" charset="0"/>
              </a:rPr>
              <a:t>En diversos trámites la DRH debe esperar tiempos de respuestas muy prolongados o en numerosas ocasiones </a:t>
            </a:r>
            <a:r>
              <a:rPr lang="es-CR" sz="1500" dirty="0" smtClean="0">
                <a:latin typeface="Arial" panose="020B0604020202020204" pitchFamily="34" charset="0"/>
                <a:cs typeface="Arial" panose="020B0604020202020204" pitchFamily="34" charset="0"/>
              </a:rPr>
              <a:t>no </a:t>
            </a:r>
            <a:r>
              <a:rPr lang="es-CR" sz="1500" dirty="0">
                <a:latin typeface="Arial" panose="020B0604020202020204" pitchFamily="34" charset="0"/>
                <a:cs typeface="Arial" panose="020B0604020202020204" pitchFamily="34" charset="0"/>
              </a:rPr>
              <a:t>dan respuesta de manera rápida y oportuna o simplemente ignoran las solicitudes, lo que complica nuestro proceder.</a:t>
            </a:r>
            <a:endParaRPr lang="es-ES" sz="1500" dirty="0" smtClean="0">
              <a:latin typeface="Arial" panose="020B0604020202020204" pitchFamily="34" charset="0"/>
              <a:cs typeface="Arial" panose="020B0604020202020204" pitchFamily="34" charset="0"/>
            </a:endParaRPr>
          </a:p>
          <a:p>
            <a:pPr marL="342900" indent="-342900" algn="just">
              <a:lnSpc>
                <a:spcPct val="150000"/>
              </a:lnSpc>
              <a:buFont typeface="+mj-lt"/>
              <a:buAutoNum type="arabicPeriod"/>
            </a:pPr>
            <a:r>
              <a:rPr lang="es-ES" sz="1500" dirty="0" smtClean="0">
                <a:latin typeface="Arial" panose="020B0604020202020204" pitchFamily="34" charset="0"/>
                <a:cs typeface="Arial" panose="020B0604020202020204" pitchFamily="34" charset="0"/>
              </a:rPr>
              <a:t>La DRH no cuenta con vehículo propio y es muy difícil coordinar con transportes y con el CAD la disponibilidad del vehículo para realizar los traslados por desuso y los traslados de suministros. </a:t>
            </a:r>
          </a:p>
          <a:p>
            <a:pPr algn="just">
              <a:lnSpc>
                <a:spcPct val="150000"/>
              </a:lnSpc>
            </a:pPr>
            <a:endParaRPr lang="es-ES" sz="1400" dirty="0" smtClean="0">
              <a:latin typeface="Arial" panose="020B0604020202020204" pitchFamily="34" charset="0"/>
              <a:cs typeface="Arial" panose="020B0604020202020204" pitchFamily="34" charset="0"/>
            </a:endParaRPr>
          </a:p>
          <a:p>
            <a:endParaRPr lang="es-CR" dirty="0"/>
          </a:p>
        </p:txBody>
      </p:sp>
      <p:pic>
        <p:nvPicPr>
          <p:cNvPr id="1026" name="Picture 2" descr="Como Superar los Obstáculos en tu Networki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9952" y="4905213"/>
            <a:ext cx="1968153" cy="1476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24447</TotalTime>
  <Words>6187</Words>
  <Application>Microsoft Office PowerPoint</Application>
  <PresentationFormat>Presentación en pantalla (4:3)</PresentationFormat>
  <Paragraphs>908</Paragraphs>
  <Slides>54</Slides>
  <Notes>54</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54</vt:i4>
      </vt:variant>
    </vt:vector>
  </HeadingPairs>
  <TitlesOfParts>
    <vt:vector size="65" baseType="lpstr">
      <vt:lpstr>SimSun</vt:lpstr>
      <vt:lpstr>Arial</vt:lpstr>
      <vt:lpstr>Calibri</vt:lpstr>
      <vt:lpstr>Constantia</vt:lpstr>
      <vt:lpstr>Euphemia</vt:lpstr>
      <vt:lpstr>MyriadPro-Black</vt:lpstr>
      <vt:lpstr>Times New Roman</vt:lpstr>
      <vt:lpstr>Wingdings</vt:lpstr>
      <vt:lpstr>Wingdings 2</vt:lpstr>
      <vt:lpstr>Flujo</vt:lpstr>
      <vt:lpstr>Diseño personalizado</vt:lpstr>
      <vt:lpstr>Presentación de PowerPoint</vt:lpstr>
      <vt:lpstr>     Labor sustantiva:</vt:lpstr>
      <vt:lpstr>     Principales procesos</vt:lpstr>
      <vt:lpstr>     1. Adquisición, Distribución y Control de Bienes y Servicios.</vt:lpstr>
      <vt:lpstr>Presentación de PowerPoint</vt:lpstr>
      <vt:lpstr>Presentación de PowerPoint</vt:lpstr>
      <vt:lpstr>Objetivos y resultados</vt:lpstr>
      <vt:lpstr>Objetivos y resultados</vt:lpstr>
      <vt:lpstr>Presentación de PowerPoint</vt:lpstr>
      <vt:lpstr>Presentación de PowerPoint</vt:lpstr>
      <vt:lpstr>Presentación de PowerPoint</vt:lpstr>
      <vt:lpstr>Presentación de PowerPoint</vt:lpstr>
      <vt:lpstr>Estadísticas de la gestión</vt:lpstr>
      <vt:lpstr>Estadísticas de la gestión</vt:lpstr>
      <vt:lpstr>Estadísticas de la gestión</vt:lpstr>
      <vt:lpstr>Principales obstáculos por superar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Indicadores y estadísticas de la gestión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     Labor sustantiva: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Jesus Mora Rodriguez</cp:lastModifiedBy>
  <cp:revision>944</cp:revision>
  <cp:lastPrinted>2014-11-26T16:11:40Z</cp:lastPrinted>
  <dcterms:created xsi:type="dcterms:W3CDTF">2011-07-08T13:19:55Z</dcterms:created>
  <dcterms:modified xsi:type="dcterms:W3CDTF">2021-04-28T13:55:01Z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835842</vt:lpwstr>
  </property>
  <property fmtid="{D5CDD505-2E9C-101B-9397-08002B2CF9AE}" name="NXPowerLiteSettings" pid="3">
    <vt:lpwstr>C7000400038000</vt:lpwstr>
  </property>
  <property fmtid="{D5CDD505-2E9C-101B-9397-08002B2CF9AE}" name="NXPowerLiteVersion" pid="4">
    <vt:lpwstr>S9.0.3</vt:lpwstr>
  </property>
</Properties>
</file>