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8" r:id="rId1"/>
    <p:sldMasterId id="2147484579" r:id="rId2"/>
  </p:sldMasterIdLst>
  <p:notesMasterIdLst>
    <p:notesMasterId r:id="rId18"/>
  </p:notesMasterIdLst>
  <p:handoutMasterIdLst>
    <p:handoutMasterId r:id="rId19"/>
  </p:handoutMasterIdLst>
  <p:sldIdLst>
    <p:sldId id="272" r:id="rId3"/>
    <p:sldId id="257" r:id="rId4"/>
    <p:sldId id="349" r:id="rId5"/>
    <p:sldId id="346" r:id="rId6"/>
    <p:sldId id="348" r:id="rId7"/>
    <p:sldId id="323" r:id="rId8"/>
    <p:sldId id="324" r:id="rId9"/>
    <p:sldId id="325" r:id="rId10"/>
    <p:sldId id="327" r:id="rId11"/>
    <p:sldId id="328" r:id="rId12"/>
    <p:sldId id="329" r:id="rId13"/>
    <p:sldId id="347" r:id="rId14"/>
    <p:sldId id="330" r:id="rId15"/>
    <p:sldId id="350" r:id="rId16"/>
    <p:sldId id="342" r:id="rId17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  <p:cmAuthor id="1" name="Melvin Piedra Villegas" initials="MPV" lastIdx="7" clrIdx="1">
    <p:extLst>
      <p:ext uri="{19B8F6BF-5375-455C-9EA6-DF929625EA0E}">
        <p15:presenceInfo xmlns:p15="http://schemas.microsoft.com/office/powerpoint/2012/main" userId="S-1-5-21-4220645295-799019757-2532917102-279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529" autoAdjust="0"/>
  </p:normalViewPr>
  <p:slideViewPr>
    <p:cSldViewPr snapToObjects="1">
      <p:cViewPr varScale="1">
        <p:scale>
          <a:sx n="86" d="100"/>
          <a:sy n="86" d="100"/>
        </p:scale>
        <p:origin x="15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031" tIns="46016" rIns="92031" bIns="46016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031" tIns="46016" rIns="92031" bIns="46016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031" tIns="46016" rIns="92031" bIns="46016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031" tIns="46016" rIns="92031" bIns="46016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031" tIns="46016" rIns="92031" bIns="46016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031" tIns="46016" rIns="92031" bIns="46016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1" tIns="46016" rIns="92031" bIns="46016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031" tIns="46016" rIns="92031" bIns="4601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031" tIns="46016" rIns="92031" bIns="46016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031" tIns="46016" rIns="92031" bIns="46016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1711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8508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8508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4410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441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6684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6469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3456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543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impresión: </a:t>
            </a:r>
            <a:fld id="{52AAA591-02E3-4C18-BDEF-FE9EE6941BB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587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7727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830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971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1279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8789-FB1D-48F1-B279-8EB59489E36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117864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7059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03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2730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8789-FB1D-48F1-B279-8EB59489E36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3345210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8789-FB1D-48F1-B279-8EB59489E36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3183051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8789-FB1D-48F1-B279-8EB59489E36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4007711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8789-FB1D-48F1-B279-8EB59489E36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3859888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8789-FB1D-48F1-B279-8EB59489E36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4669399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3D9-D8ED-464A-A0A4-7FE7BC181393}" type="datetimeFigureOut">
              <a:rPr lang="es-CR" smtClean="0"/>
              <a:t>28/04/2021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70994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3D9-D8ED-464A-A0A4-7FE7BC181393}" type="datetimeFigureOut">
              <a:rPr lang="es-CR" smtClean="0"/>
              <a:t>28/04/2021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783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  <p:sldLayoutId id="2147484416" r:id="rId12"/>
    <p:sldLayoutId id="2147484417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Versión: R6 - 14/11/2014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278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81" r:id="rId2"/>
    <p:sldLayoutId id="2147484582" r:id="rId3"/>
    <p:sldLayoutId id="2147484583" r:id="rId4"/>
    <p:sldLayoutId id="2147484584" r:id="rId5"/>
    <p:sldLayoutId id="2147484585" r:id="rId6"/>
    <p:sldLayoutId id="2147484586" r:id="rId7"/>
    <p:sldLayoutId id="2147484587" r:id="rId8"/>
    <p:sldLayoutId id="2147484588" r:id="rId9"/>
    <p:sldLayoutId id="2147484589" r:id="rId10"/>
    <p:sldLayoutId id="2147484590" r:id="rId11"/>
    <p:sldLayoutId id="2147484591" r:id="rId12"/>
    <p:sldLayoutId id="2147484592" r:id="rId13"/>
    <p:sldLayoutId id="2147484593" r:id="rId14"/>
    <p:sldLayoutId id="2147484594" r:id="rId15"/>
    <p:sldLayoutId id="214748459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71600" y="107444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 smtClean="0"/>
              <a:t/>
            </a:r>
            <a:br>
              <a:rPr lang="es-CR" dirty="0" smtClean="0"/>
            </a:br>
            <a:r>
              <a:rPr lang="es-CR" dirty="0"/>
              <a:t/>
            </a:r>
            <a:br>
              <a:rPr lang="es-CR" dirty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“Informe de Gestión de la </a:t>
            </a:r>
            <a:br>
              <a:rPr lang="es-CR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Cobros Administrativos año 2020”</a:t>
            </a:r>
            <a:r>
              <a:rPr lang="es-CR" sz="31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br>
              <a:rPr lang="es-CR" sz="31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R" sz="3100" b="1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03240"/>
            <a:ext cx="5627687" cy="262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CR" sz="1200" b="1" dirty="0">
                <a:latin typeface="Arial" pitchFamily="34" charset="0"/>
                <a:cs typeface="Arial" pitchFamily="34" charset="0"/>
              </a:rPr>
              <a:t>Detalle comparativo anual del movimiento mensual de recuperación de PSGM en </a:t>
            </a:r>
            <a:r>
              <a:rPr lang="es-CR" sz="1200" b="1" dirty="0" smtClean="0">
                <a:latin typeface="Arial" pitchFamily="34" charset="0"/>
                <a:cs typeface="Arial" pitchFamily="34" charset="0"/>
              </a:rPr>
              <a:t>Integra</a:t>
            </a:r>
          </a:p>
          <a:p>
            <a:pPr lvl="1" algn="ctr"/>
            <a:endParaRPr lang="es-CR" sz="1200" b="1" dirty="0">
              <a:latin typeface="Arial" pitchFamily="34" charset="0"/>
              <a:cs typeface="Arial" pitchFamily="34" charset="0"/>
            </a:endParaRPr>
          </a:p>
          <a:p>
            <a:pPr lvl="1" algn="ctr"/>
            <a:endParaRPr lang="es-CR" sz="1200" b="1" dirty="0" smtClean="0">
              <a:latin typeface="Arial" pitchFamily="34" charset="0"/>
              <a:cs typeface="Arial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Cuadro N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° 1</a:t>
            </a:r>
          </a:p>
          <a:p>
            <a:pPr marL="0" lvl="1" algn="ctr">
              <a:lnSpc>
                <a:spcPct val="150000"/>
              </a:lnSpc>
            </a:pPr>
            <a:endParaRPr lang="es-C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2486" y="476672"/>
            <a:ext cx="82296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b="1" dirty="0">
              <a:latin typeface="Calibri Light" panose="020F03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286000" y="4671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/>
              <a:t>RESULTADOS  </a:t>
            </a:r>
            <a:r>
              <a:rPr lang="es-ES" b="1" dirty="0"/>
              <a:t>RECUPERACIÓN DE LAS PSGM AÑO 2020</a:t>
            </a:r>
            <a:endParaRPr lang="es-CR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52" y="2308498"/>
            <a:ext cx="6542758" cy="245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331641" y="4755117"/>
            <a:ext cx="6542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el detalle anterior se puede determinar que la recuperación de Sumas Giradas de Más en el sistema Integra; para el año 2020 aumento en un 7% equivalente a un monto de   ¢128, 050,346.93, con respecto al periodo 2019. </a:t>
            </a:r>
            <a:endParaRPr lang="es-CR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0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391" y="239893"/>
            <a:ext cx="800323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Comparativo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anual de la recuperación total (SIGRH-INTEGRA) </a:t>
            </a: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Cuadro N°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06207" y="260648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1412776"/>
            <a:ext cx="5937250" cy="2394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721966" y="380751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dirty="0">
                <a:latin typeface="Arial" pitchFamily="34" charset="0"/>
                <a:cs typeface="Arial" pitchFamily="34" charset="0"/>
              </a:rPr>
              <a:t>Fuente, Tesorería Nacional y Sistema Integra 1 </a:t>
            </a:r>
            <a:endParaRPr lang="es-C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11660" y="4022954"/>
            <a:ext cx="61532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es-ES" sz="1200" dirty="0" smtClean="0"/>
              <a:t>La </a:t>
            </a:r>
            <a:r>
              <a:rPr lang="es-ES" sz="1200" dirty="0"/>
              <a:t>meta de recuperación para el año 2020 según el POA, se estableció en un 15% de más sobre el monto total recuperado del año 2019 cuyo monto ascendió a  ¢2.971. 310.280,33.</a:t>
            </a:r>
          </a:p>
          <a:p>
            <a:pPr marL="171450" indent="-171450" algn="just">
              <a:buFont typeface="Wingdings" pitchFamily="2" charset="2"/>
              <a:buChar char="§"/>
            </a:pPr>
            <a:endParaRPr lang="es-ES" sz="1200" dirty="0"/>
          </a:p>
          <a:p>
            <a:pPr marL="171450" indent="-171450" algn="just">
              <a:buFont typeface="Wingdings" pitchFamily="2" charset="2"/>
              <a:buChar char="§"/>
            </a:pPr>
            <a:r>
              <a:rPr lang="es-ES" sz="1200" dirty="0" smtClean="0"/>
              <a:t> </a:t>
            </a:r>
            <a:r>
              <a:rPr lang="es-ES" sz="1200" dirty="0"/>
              <a:t>Por lo tanto la meta en términos de recuperación establecida para el periodo 2020 correspondía a   un monto total de ¢ 3, 417, 006,822.38. </a:t>
            </a:r>
          </a:p>
          <a:p>
            <a:pPr marL="171450" indent="-171450" algn="just">
              <a:buFont typeface="Wingdings" pitchFamily="2" charset="2"/>
              <a:buChar char="§"/>
            </a:pPr>
            <a:endParaRPr lang="es-ES" sz="1200" dirty="0"/>
          </a:p>
          <a:p>
            <a:pPr marL="171450" indent="-171450" algn="just">
              <a:buFont typeface="Wingdings" pitchFamily="2" charset="2"/>
              <a:buChar char="§"/>
            </a:pPr>
            <a:r>
              <a:rPr lang="es-ES" sz="1200" dirty="0" smtClean="0"/>
              <a:t>Sin </a:t>
            </a:r>
            <a:r>
              <a:rPr lang="es-ES" sz="1200" dirty="0"/>
              <a:t>embargo el monto real recuperado para el periodo finalizado refleja un total de ¢3.935.361.406,11, lo que evidencia un monto de más  de   ¢518.354.583,73; en términos porcentuales se refleja  que sobre el 100% se tiene un 15% sobre la meta establecida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517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391" y="239893"/>
            <a:ext cx="800323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CUADRO RESUMEN DE SALDOS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Cuadro N° 3</a:t>
            </a:r>
          </a:p>
          <a:p>
            <a:pPr algn="ctr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06207" y="260648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721966" y="380751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dirty="0">
                <a:latin typeface="Arial" pitchFamily="34" charset="0"/>
                <a:cs typeface="Arial" pitchFamily="34" charset="0"/>
              </a:rPr>
              <a:t>Fuente, Tesorería Nacional y Sistema Integra 1 </a:t>
            </a:r>
            <a:endParaRPr lang="es-C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11660" y="4022954"/>
            <a:ext cx="61532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es-ES" sz="1200" dirty="0" smtClean="0"/>
              <a:t>La </a:t>
            </a:r>
            <a:r>
              <a:rPr lang="es-ES" sz="1200" dirty="0"/>
              <a:t>meta de recuperación para el año 2020 según el POA, se estableció en un 15% de más sobre el monto total recuperado del año 2019 cuyo monto ascendió a  ¢2.971. 310.280,33.</a:t>
            </a:r>
          </a:p>
          <a:p>
            <a:pPr marL="171450" indent="-171450" algn="just">
              <a:buFont typeface="Wingdings" pitchFamily="2" charset="2"/>
              <a:buChar char="§"/>
            </a:pPr>
            <a:endParaRPr lang="es-ES" sz="1200" dirty="0"/>
          </a:p>
          <a:p>
            <a:pPr marL="171450" indent="-171450" algn="just">
              <a:buFont typeface="Wingdings" pitchFamily="2" charset="2"/>
              <a:buChar char="§"/>
            </a:pPr>
            <a:r>
              <a:rPr lang="es-ES" sz="1200" dirty="0" smtClean="0"/>
              <a:t> </a:t>
            </a:r>
            <a:r>
              <a:rPr lang="es-ES" sz="1200" dirty="0"/>
              <a:t>Por lo tanto la meta en términos de recuperación establecida para el periodo </a:t>
            </a:r>
            <a:r>
              <a:rPr lang="es-ES" sz="1200" dirty="0" smtClean="0"/>
              <a:t>2020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78" y="1373347"/>
            <a:ext cx="7344816" cy="3680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981588" y="5053842"/>
            <a:ext cx="64707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dirty="0">
                <a:latin typeface="Arial" pitchFamily="34" charset="0"/>
                <a:cs typeface="Arial" pitchFamily="34" charset="0"/>
              </a:rPr>
              <a:t>Fuente:  Dirección de Recursos Humanos- Departamento de </a:t>
            </a:r>
            <a:r>
              <a:rPr lang="es-ES" sz="800" dirty="0" smtClean="0">
                <a:latin typeface="Arial" pitchFamily="34" charset="0"/>
                <a:cs typeface="Arial" pitchFamily="34" charset="0"/>
              </a:rPr>
              <a:t>Remuneraciones, Dirección </a:t>
            </a:r>
            <a:r>
              <a:rPr lang="es-ES" sz="800" dirty="0">
                <a:latin typeface="Arial" pitchFamily="34" charset="0"/>
                <a:cs typeface="Arial" pitchFamily="34" charset="0"/>
              </a:rPr>
              <a:t>de Informática de Gestión, Tesorería Nacional.	</a:t>
            </a:r>
            <a:r>
              <a:rPr lang="es-E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4831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846605" y="3764280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50782" y="175070"/>
            <a:ext cx="8451316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s-CR" sz="28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Principales </a:t>
            </a:r>
            <a:r>
              <a:rPr lang="es-CR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obstáculos por superar</a:t>
            </a:r>
          </a:p>
          <a:p>
            <a:pPr algn="ctr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 falta de accesos directos o respuestas inmediatas sobre los requerimientos solicitados  del Sistema Integra 2, el cual es administrado directamente por el Ministerio de Hacienda; impide el poder implementar mejoras, acciones correctivas inmediatas y nuevos requerimientos que permitan optimizar la labor realizada de manera oportuna y eficiente.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Falta una herramienta que brinde información gerencial que facilite la Gestión de la Unidad, así como la toma de decisiones.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Además al no contar con una infraestructura adecuada , es difícil dar una atención de calidad a la gran demanda de público ( en promedio 12.000 personas al año).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En el tema de sensibilizar a todos los autores directos cuyas acciones repercuten directamente en la generación de PSGM, falta camino por recorrer.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Los efectos indirectos que ha provocado la Pandemia  del COVID-19; en la economía del País, cambiando la capacidad de pago de las personas.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0"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0"/>
            </a:pP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756960"/>
            <a:ext cx="219932" cy="197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899829" rIns="91440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kumimoji="0" lang="es-CR" altLang="es-C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8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846605" y="3764280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50782" y="175070"/>
            <a:ext cx="8451316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pPr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Con el objetivo de no ver rezagado el proceso de recuperación  de las Sumas Giradas de Más, ante la emergencia sanitaria que se desato por la pandemia del  COVID-19, a partir de Marzo 2020, la Unidad de Cobros Administrativos  se empoderó  y llevó  a cabo los ajustes y cambios necesarios a nivel de estructura de la gestión, para poder continuar con el proceso cobratorio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Producto de dicha  estrategia y  el esfuerzo realizado  por parte de los funcionarios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el apoyo recibido por parte de las jefaturas ; para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poder cumplir  con los objetivos y las metas propuestas en el año 2020, se logró de manera virtual alcanzar, superar y romper paradigmas establecidos en la Unidad en los últimos años en donde la presencialidad  era la norma establecida.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0"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 la actualidad como parte del proceso de mejora continua se realizan esfuerzos para aprovechar de mejor manera los recursos tecnológicos, que permitan automatizar  la gestión de cobro administrativo permitiendo mayor eficiencia y eficacia en la recuperación de los recursos por dicho concepto.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0"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0"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0"/>
            </a:pP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756960"/>
            <a:ext cx="219932" cy="197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899829" rIns="91440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kumimoji="0" lang="es-CR" altLang="es-C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5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15</a:t>
            </a:fld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187624" y="764704"/>
            <a:ext cx="6347714" cy="3882570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endParaRPr lang="es-CR" dirty="0" smtClean="0"/>
          </a:p>
          <a:p>
            <a:endParaRPr lang="es-CR" dirty="0"/>
          </a:p>
          <a:p>
            <a:endParaRPr lang="es-CR" dirty="0" smtClean="0"/>
          </a:p>
          <a:p>
            <a:endParaRPr lang="es-CR" dirty="0"/>
          </a:p>
          <a:p>
            <a:pPr algn="ctr"/>
            <a:r>
              <a:rPr lang="es-CR" sz="2800" dirty="0" smtClean="0"/>
              <a:t>MUCHAS GRACIAS….</a:t>
            </a: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9020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11560" y="188640"/>
            <a:ext cx="7741041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s-ES" sz="1200" b="1" u="sng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Labor sustantiva:</a:t>
            </a:r>
          </a:p>
          <a:p>
            <a:pPr algn="just">
              <a:lnSpc>
                <a:spcPct val="150000"/>
              </a:lnSpc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algn="just"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La labor sustantiva de la Unidad de Cobros Administrativos es ejecutar  un “Proceso de Cobro  eficaz y eficiente de las posibles sumas giradas de más” utilizando para ello Normativa Legal vigente, Manuales de Procedimientos  y Directrices  emitidas por los Entes Rectores.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11560" y="188640"/>
            <a:ext cx="7741041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Objetivos y resultados según POA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s-ES" sz="1200" b="1" u="sng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28600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un 15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% de incremento en los acuerdos de pago sobre el monto recuperado de año 2019 (equivalente a "n" cantidad colones - según los datos que brinde el informe acumulado  2019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es-E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meta de recuperación para el año 2020 según el POA, se estableció en un 15% de más sobre el monto total recuperado del año 2019 cuyo monto ascendió a  ¢2.971. 310.280,33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Por lo tanto la meta en términos de recuperación establecida para el periodo 2020 correspondía a   un monto total de ¢ 3, 417, 006,822.38. 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Sin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embargo el monto real recuperado para el periodo finalizado refleja un total de ¢3.935.361.406,11, lo que evidencia un monto de más  de   ¢518.354.583,73; en términos porcentuales se refleja  que sobre el 100% se tiene un 15% sobre la meta establecida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lnSpc>
                <a:spcPct val="150000"/>
              </a:lnSpc>
              <a:buAutoNum type="arabicPeriod" startAt="2"/>
            </a:pP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Gestionar el cobro sobre un 50% de la recuperación del año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anterior, sobre las visitas a las Direcciones Regionales.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Este objetivo estuvo no se cumplió durante todo el periodo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estado de suspensión) debido a la Declaratoria de Emergencia Nacional  por el COVID 19.</a:t>
            </a:r>
          </a:p>
          <a:p>
            <a:pPr algn="just">
              <a:lnSpc>
                <a:spcPct val="150000"/>
              </a:lnSpc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3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11399" y="404664"/>
            <a:ext cx="7741041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Objetivos y resultados según POA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s-ES" sz="1200" b="1" u="sng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Con la implementación de las Audiencias virtuales por parte de la Unidad; en el último semestre se logró sustituir la necesidad de realizar visitas a las Direcciones Regionales logrando incrementar la cantidad de acuerdos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Mediante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 aprovechamiento de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los recursos tecnológicos para la implementación virtual de los funcionarios se consiguieron resultados favorables para la administración.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lnSpc>
                <a:spcPct val="150000"/>
              </a:lnSpc>
              <a:buAutoNum type="arabicPeriod" startAt="3"/>
            </a:pP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Atender </a:t>
            </a:r>
            <a:r>
              <a:rPr lang="es-ES" sz="1200" b="1" dirty="0">
                <a:latin typeface="Arial" pitchFamily="34" charset="0"/>
                <a:cs typeface="Arial" pitchFamily="34" charset="0"/>
              </a:rPr>
              <a:t>4000 formularios 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tramitados de diversos trámites.</a:t>
            </a:r>
          </a:p>
          <a:p>
            <a:pPr algn="just">
              <a:lnSpc>
                <a:spcPct val="150000"/>
              </a:lnSpc>
            </a:pP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Durante el año 2020, se lograron atender 4500 formularios de las diferentes gestiones: lo que da como resultado que se alcanzará un 112% de la meta establecida.</a:t>
            </a:r>
          </a:p>
          <a:p>
            <a:pPr algn="just">
              <a:lnSpc>
                <a:spcPct val="150000"/>
              </a:lnSpc>
            </a:pP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8 planes de acción que permitan concientizar a los funcionarios del MEP sobre la problemática de sumas giradas de más y minimizar la generación de estas; contribuyendo así, con el eje estratégico de la DRH: "Gestión efectiva de los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recurso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 algn="just">
              <a:lnSpc>
                <a:spcPct val="150000"/>
              </a:lnSpc>
            </a:pPr>
            <a:r>
              <a:rPr lang="es-E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Este objetivo se cumplió  en un 50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esto por motivo de Declaratoria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de Emergencia Nacional Decreto Ejecutivo 4227-MP-S (Covid-19), lo que imposibilito la realización de las visitas a las DRE y Edificios del MEP establecidas en el objetivo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6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68790" y="908720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11399" y="404664"/>
            <a:ext cx="7741041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 virtud de la imposibilidad de reuniones presenciales que se incluirían en la giras, se recurrió a la utilización de publicaciones de videos de concientización en las páginas de Facebook de la Contraloría de Servicios y el canal de YouTube del MEP  https://www.youtube.com/watch?v=GtP_a8-rnJw.	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2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Labores estratégicas realizadas durante el año 2020, como parte de la Gestión:</a:t>
            </a: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 el segundo semestre del 2020, se dio la transición de la atención presencial a la atención virtual, para hacerle frente a la pandemia y así continuar con el proceso cobratorio, llevando  a cabo una maratónica para notificar de forma virtual los 3100  expedientes que ya estaban listos para iniciar el proceso.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Se elaboró el Protocoló de atención para las audiencias virtuales y su adenda; con el objetivo de ofrecer al equipo de trabajo;  las pautas y directrices a seguir.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 Unidad de Cobros Administrativos reestructuró y ordenó las tareas, en acatamiento con las disposiciones  propuestas por las autoridades competentes, esto con la  finalidad  de  realizar los ajustes necesarios y  así poder continuar con el proceso de cobro  de las Sumas Giradas de Más.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Durante el año 2020 la Unidad confecciono 5800 expedientes siendo que los puntos supra citados dieron resultados muy favorables , en un donde un 80% de esos expedientes fueron atendidos de manera virtual, obteniendo una gestión muy satisfactoria por las estrategias innovadas.</a:t>
            </a:r>
          </a:p>
          <a:p>
            <a:pPr algn="just">
              <a:lnSpc>
                <a:spcPct val="15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01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85669" y="158282"/>
            <a:ext cx="8003233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OBTENIDOS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2486" y="-99392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005990" y="803073"/>
            <a:ext cx="23182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R" sz="1200" b="1" u="sng" dirty="0" smtClean="0">
                <a:latin typeface="Arial" pitchFamily="34" charset="0"/>
                <a:cs typeface="Arial" pitchFamily="34" charset="0"/>
              </a:rPr>
              <a:t>Equipo </a:t>
            </a:r>
            <a:r>
              <a:rPr lang="es-CR" sz="1200" b="1" u="sng" dirty="0">
                <a:latin typeface="Arial" pitchFamily="34" charset="0"/>
                <a:cs typeface="Arial" pitchFamily="34" charset="0"/>
              </a:rPr>
              <a:t>de Producción</a:t>
            </a:r>
            <a:r>
              <a:rPr lang="es-CR" sz="1400" u="sng" dirty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40335" y="980728"/>
            <a:ext cx="7748567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12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1200" b="1" i="1" dirty="0">
                <a:latin typeface="Arial" pitchFamily="34" charset="0"/>
                <a:cs typeface="Arial" pitchFamily="34" charset="0"/>
              </a:rPr>
              <a:t>labor sustancial de este equipo es llevar a cabo la elaboración de estudios y análisis de las cédulas, que presentan  Posibles Sumas Giradas de Más según en Integra 1 y en el Sistema de SIGRH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Durante el año 2020 el equipo de producción analizó la cantidad de 5864 expedientes, equivalente a un monto total de ¢4.947.764.557,24; superando la meta establecida para el periodo 2020 en un 32% con respecto al periodo 2019; valga indicar que la meta por analizar en el periodo 2020 se estableció en ¢3.470 millones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1450" indent="-171450" algn="just">
              <a:buFont typeface="Wingdings" pitchFamily="2" charset="2"/>
              <a:buChar char="q"/>
            </a:pPr>
            <a:endParaRPr lang="es-ES" sz="1200" u="sng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 startAt="2"/>
            </a:pPr>
            <a:r>
              <a:rPr lang="es-ES" sz="1200" b="1" u="sng" dirty="0" smtClean="0">
                <a:latin typeface="Arial" pitchFamily="34" charset="0"/>
                <a:cs typeface="Arial" pitchFamily="34" charset="0"/>
              </a:rPr>
              <a:t> Equipo </a:t>
            </a:r>
            <a:r>
              <a:rPr lang="es-ES" sz="1200" b="1" u="sng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1200" b="1" u="sng" dirty="0" smtClean="0">
                <a:latin typeface="Arial" pitchFamily="34" charset="0"/>
                <a:cs typeface="Arial" pitchFamily="34" charset="0"/>
              </a:rPr>
              <a:t>Atención: </a:t>
            </a:r>
          </a:p>
          <a:p>
            <a:pPr algn="just"/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b="1" i="1" dirty="0">
                <a:latin typeface="Arial" pitchFamily="34" charset="0"/>
                <a:cs typeface="Arial" pitchFamily="34" charset="0"/>
              </a:rPr>
              <a:t>La labor  de este equipo es  brindar atención presencial y virtual sobre los trámites del proceso  de  cobro y todo aquello que se derive de esta acción. </a:t>
            </a:r>
            <a:endParaRPr lang="es-ES" sz="12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El equipo de atención  durante el año 2020 pasó  de la atención presencial a  la virtual en el segundo semestre de este periodo, utilizando la herramienta  “Teams”  debido a la emergencia sanitaria por el COVID-19.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 Como resultado de las acciones antes mencionadas se logró  atender de forma virtual  un 70% de las comparecencias realizadas; aunado a ello otros trámites que en su totalidad suman  15944  gestiones que se realizaron en todo el año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De igual forma se  analizaron aproximadamente 600  documentos conocidos como pruebas de descargo los cuales son resultado de las comparecencias atendidas tanto de manera virtual como presencial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AutoNum type="arabicPeriod" startAt="2"/>
            </a:pPr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s-ES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4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23455" y="4167787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Tareas relevantes  que se llevaron a cabo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19391" y="764704"/>
            <a:ext cx="7638201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s-ES" sz="1200" b="1" u="sng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 </a:t>
            </a:r>
            <a:endParaRPr lang="es-ES" sz="1200" b="1" i="1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Publicación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en el Diario Oficial La Gaceta de las deudas existentes de funcionarios  3 inactivos que presentan problemas de dirección; cuyo monto total adeudado es de ₡  118, 037,674.03. 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Remisión 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de 321 expedientes a Cobro Judicial del Ministerio de Hacienda por un monto total de ₡268, 704,156.29.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Adicional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y a esta misma dependencia se remitieron 81 expedientes  de fallecidos, para un  monto total de ₡345, 048,506.43, para que se proceda como corresponde.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q"/>
            </a:pPr>
            <a:endParaRPr lang="es-ES" sz="1200" b="1" i="1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es-ES" sz="1200" b="1" i="1" u="sng" dirty="0" smtClean="0">
                <a:latin typeface="Arial" pitchFamily="34" charset="0"/>
                <a:cs typeface="Arial" pitchFamily="34" charset="0"/>
              </a:rPr>
              <a:t>Equipo </a:t>
            </a:r>
            <a:r>
              <a:rPr lang="es-ES" sz="1200" b="1" i="1" u="sng" dirty="0">
                <a:latin typeface="Arial" pitchFamily="34" charset="0"/>
                <a:cs typeface="Arial" pitchFamily="34" charset="0"/>
              </a:rPr>
              <a:t>de Inclusión y seguimiento</a:t>
            </a:r>
            <a:r>
              <a:rPr lang="es-ES" sz="1200" b="1" i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es-ES" sz="1200" b="1" i="1" u="sng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i="1" dirty="0">
                <a:latin typeface="Arial" pitchFamily="34" charset="0"/>
                <a:cs typeface="Arial" pitchFamily="34" charset="0"/>
              </a:rPr>
              <a:t>Este grupo de funcionarios tiene como objetivo llevar a cabo todas las inclusiones en nómina y descargas de depósitos / transferencias  que se llevan a cabo tanto en el sistema Integra como en el SIGRH, además son los responsables de velar por el seguimiento y cumplimiento  de los acuerdos de pago que se realizan con los funcionarios activos.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200" b="1" i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Durante el año  llevaron a cabo un total de 4555 inclusiones en nómina para un monto total de ¢2, 440, 930,446.74; y  un total de 799 descargas de depósitos y transferencias para un monto total de ¢632, 598,293.69.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200" b="1" i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200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200" b="1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90854" y="564649"/>
            <a:ext cx="7666737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AutoNum type="arabicPeriod" startAt="3"/>
            </a:pPr>
            <a:r>
              <a:rPr lang="es-CR" sz="1200" b="1" u="sng" dirty="0" smtClean="0">
                <a:latin typeface="Arial" pitchFamily="34" charset="0"/>
                <a:cs typeface="Arial" pitchFamily="34" charset="0"/>
              </a:rPr>
              <a:t>Equipo de inactivos</a:t>
            </a:r>
            <a:r>
              <a:rPr lang="es-CR" sz="14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1" indent="-342900">
              <a:buAutoNum type="arabicPeriod" startAt="3"/>
            </a:pPr>
            <a:endParaRPr lang="es-CR" sz="1400" b="1" u="sng" dirty="0">
              <a:latin typeface="Arial" pitchFamily="34" charset="0"/>
              <a:cs typeface="Arial" pitchFamily="34" charset="0"/>
            </a:endParaRPr>
          </a:p>
          <a:p>
            <a:pPr marL="0" lvl="1" algn="just"/>
            <a:r>
              <a:rPr lang="es-ES" sz="1200" b="1" i="1" dirty="0">
                <a:latin typeface="Arial" pitchFamily="34" charset="0"/>
                <a:cs typeface="Arial" pitchFamily="34" charset="0"/>
              </a:rPr>
              <a:t>Su finalidad es atender y dar finiquito al proceso cobratorio de los ex funcionarios.</a:t>
            </a:r>
          </a:p>
          <a:p>
            <a:pPr marL="0" lvl="1" algn="just"/>
            <a:endParaRPr lang="es-ES" sz="1200" b="1" i="1" dirty="0">
              <a:latin typeface="Arial" pitchFamily="34" charset="0"/>
              <a:cs typeface="Arial" pitchFamily="34" charset="0"/>
            </a:endParaRPr>
          </a:p>
          <a:p>
            <a:pPr marL="0" lvl="1" algn="just"/>
            <a:endParaRPr lang="es-ES" sz="1200" b="1" i="1" dirty="0" smtClean="0">
              <a:latin typeface="Arial" pitchFamily="34" charset="0"/>
              <a:cs typeface="Arial" pitchFamily="34" charset="0"/>
            </a:endParaRPr>
          </a:p>
          <a:p>
            <a:pPr marL="0" lvl="1" algn="just"/>
            <a:endParaRPr lang="es-ES" sz="1200" b="1" i="1" dirty="0">
              <a:latin typeface="Arial" pitchFamily="34" charset="0"/>
              <a:cs typeface="Arial" pitchFamily="34" charset="0"/>
            </a:endParaRPr>
          </a:p>
          <a:p>
            <a:pPr marL="0" lvl="1" algn="just"/>
            <a:endParaRPr lang="es-CR" sz="1200" b="1" i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s-CR" sz="1200" b="1" i="1" dirty="0">
              <a:latin typeface="Arial" pitchFamily="34" charset="0"/>
              <a:cs typeface="Arial" pitchFamily="34" charset="0"/>
            </a:endParaRPr>
          </a:p>
          <a:p>
            <a:pPr marL="0" lvl="1"/>
            <a:endParaRPr lang="es-CR" sz="1200" b="1" i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s-CR" sz="1200" b="1" i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s-CR" sz="1200" b="1" i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s-CR" sz="12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7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390" y="1266438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72523" y="404664"/>
            <a:ext cx="8229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19390" y="404664"/>
            <a:ext cx="759702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s-CR" sz="1200" b="1" dirty="0" smtClean="0">
                <a:latin typeface="Arial" pitchFamily="34" charset="0"/>
                <a:cs typeface="Arial" pitchFamily="34" charset="0"/>
              </a:rPr>
              <a:t>5.  </a:t>
            </a:r>
            <a:r>
              <a:rPr lang="es-CR" sz="1200" b="1" u="sng" dirty="0" smtClean="0">
                <a:latin typeface="Arial" pitchFamily="34" charset="0"/>
                <a:cs typeface="Arial" pitchFamily="34" charset="0"/>
              </a:rPr>
              <a:t>Control </a:t>
            </a:r>
            <a:r>
              <a:rPr lang="es-CR" sz="1200" b="1" u="sng" dirty="0">
                <a:latin typeface="Arial" pitchFamily="34" charset="0"/>
                <a:cs typeface="Arial" pitchFamily="34" charset="0"/>
              </a:rPr>
              <a:t>de inventarios y Activos en </a:t>
            </a:r>
            <a:r>
              <a:rPr lang="es-CR" sz="1200" b="1" u="sng" dirty="0" smtClean="0">
                <a:latin typeface="Arial" pitchFamily="34" charset="0"/>
                <a:cs typeface="Arial" pitchFamily="34" charset="0"/>
              </a:rPr>
              <a:t>SICAMEP:</a:t>
            </a:r>
          </a:p>
          <a:p>
            <a:pPr marL="342900" lvl="1" indent="-342900">
              <a:buAutoNum type="arabicPeriod" startAt="3"/>
            </a:pPr>
            <a:endParaRPr lang="es-CR" sz="1200" b="1" dirty="0">
              <a:latin typeface="Arial" pitchFamily="34" charset="0"/>
              <a:cs typeface="Arial" pitchFamily="34" charset="0"/>
            </a:endParaRPr>
          </a:p>
          <a:p>
            <a:pPr marL="0" lvl="1" algn="just"/>
            <a:r>
              <a:rPr lang="es-CR" sz="1200" b="1" i="1" dirty="0">
                <a:latin typeface="Arial" pitchFamily="34" charset="0"/>
                <a:cs typeface="Arial" pitchFamily="34" charset="0"/>
              </a:rPr>
              <a:t>Son responsables de mantener  actualizados tanto  los inventarios existentes; como el SICAMEP, actualizándolo con todos los movimientos de activos que se llevan a cabo dentro de la Unidad de </a:t>
            </a:r>
            <a:r>
              <a:rPr lang="es-CR" sz="1200" b="1" i="1" dirty="0" smtClean="0">
                <a:latin typeface="Arial" pitchFamily="34" charset="0"/>
                <a:cs typeface="Arial" pitchFamily="34" charset="0"/>
              </a:rPr>
              <a:t>Cobros.</a:t>
            </a:r>
          </a:p>
          <a:p>
            <a:pPr marL="0" lvl="1" algn="just"/>
            <a:endParaRPr lang="es-CR" sz="1200" i="1" dirty="0"/>
          </a:p>
          <a:p>
            <a:r>
              <a:rPr lang="es-CR" sz="1200" b="1" dirty="0" smtClean="0">
                <a:latin typeface="Arial" pitchFamily="34" charset="0"/>
                <a:cs typeface="Arial" pitchFamily="34" charset="0"/>
              </a:rPr>
              <a:t>Tareas </a:t>
            </a:r>
            <a:r>
              <a:rPr lang="es-CR" sz="1200" b="1" dirty="0">
                <a:latin typeface="Arial" pitchFamily="34" charset="0"/>
                <a:cs typeface="Arial" pitchFamily="34" charset="0"/>
              </a:rPr>
              <a:t>relevantes  que se llevaron a cabo:  </a:t>
            </a:r>
            <a:endParaRPr lang="es-CR" sz="1200" b="1" dirty="0" smtClean="0">
              <a:latin typeface="Arial" pitchFamily="34" charset="0"/>
              <a:cs typeface="Arial" pitchFamily="34" charset="0"/>
            </a:endParaRPr>
          </a:p>
          <a:p>
            <a:endParaRPr lang="es-CR" sz="1200" dirty="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CR" sz="1200" dirty="0">
                <a:latin typeface="Arial" pitchFamily="34" charset="0"/>
                <a:cs typeface="Arial" pitchFamily="34" charset="0"/>
              </a:rPr>
              <a:t>Finalizando el año  se actualizaron los  registros  de los activos que fueron asignados  a los funcionarios de la Unidad; mediante  revisiones periódicas y físicas necesarias para la debida actualización, con el fin de cumplir con las normas internas de Control Interno.</a:t>
            </a:r>
          </a:p>
          <a:p>
            <a:pPr marL="342900" lvl="1" indent="-342900">
              <a:buAutoNum type="arabicPeriod" startAt="3"/>
            </a:pPr>
            <a:endParaRPr lang="es-CR" sz="1200" b="1" u="sng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6.  </a:t>
            </a:r>
            <a:r>
              <a:rPr lang="es-ES" sz="1200" b="1" u="sng" dirty="0" smtClean="0">
                <a:latin typeface="Arial" pitchFamily="34" charset="0"/>
                <a:cs typeface="Arial" pitchFamily="34" charset="0"/>
              </a:rPr>
              <a:t>Equipo </a:t>
            </a:r>
            <a:r>
              <a:rPr lang="es-ES" sz="1200" b="1" u="sng" dirty="0">
                <a:latin typeface="Arial" pitchFamily="34" charset="0"/>
                <a:cs typeface="Arial" pitchFamily="34" charset="0"/>
              </a:rPr>
              <a:t>de Apoyo y Archivo</a:t>
            </a:r>
            <a:r>
              <a:rPr lang="es-ES" sz="12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28600" lvl="1" indent="-228600">
              <a:buAutoNum type="arabicPeriod" startAt="4"/>
            </a:pPr>
            <a:endParaRPr lang="es-ES" sz="1200" b="1" u="sng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s-ES" sz="1200" b="1" i="1" dirty="0">
                <a:latin typeface="Arial" pitchFamily="34" charset="0"/>
                <a:cs typeface="Arial" pitchFamily="34" charset="0"/>
              </a:rPr>
              <a:t>Responsables del control y seguimiento sobre la totalidad de los expedientes depositados en esta área producto de la gestión de cobro. </a:t>
            </a:r>
          </a:p>
          <a:p>
            <a:pPr marL="0" lvl="1"/>
            <a:endParaRPr lang="es-ES" sz="1200" b="1" u="sng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s-ES" sz="1200" b="1" u="sng" dirty="0">
                <a:latin typeface="Arial" pitchFamily="34" charset="0"/>
                <a:cs typeface="Arial" pitchFamily="34" charset="0"/>
              </a:rPr>
              <a:t>Tareas relevantes  que se llevaron a cabo</a:t>
            </a:r>
            <a:r>
              <a:rPr lang="es-ES" sz="12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1"/>
            <a:endParaRPr lang="es-ES" sz="1200" b="1" u="sng" dirty="0">
              <a:latin typeface="Arial" pitchFamily="34" charset="0"/>
              <a:cs typeface="Arial" pitchFamily="34" charset="0"/>
            </a:endParaRPr>
          </a:p>
          <a:p>
            <a:pPr marL="171450" lvl="1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notificaron  4695  expedientes  a los correos electrónicos de los funcionarios.</a:t>
            </a:r>
          </a:p>
          <a:p>
            <a:pPr marL="171450" lvl="1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Recibieron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durante el periodo aproximadamente (2924) expedientes para su respectivo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resguardo,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1850  expedientes  se encuentran digitalizados, así como el archivo de 2124 expedientes en  la plataforma digital Visión 2020. </a:t>
            </a:r>
          </a:p>
          <a:p>
            <a:pPr marL="171450" lvl="1" indent="-1714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Revisión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de 4650 expedientes que cumplieron con el tiempo establecido para la aplicación de la tabla de plazos correspondiente.</a:t>
            </a:r>
          </a:p>
          <a:p>
            <a:pPr marL="171450" lvl="1" indent="-171450">
              <a:buFont typeface="Wingdings" pitchFamily="2" charset="2"/>
              <a:buChar char="q"/>
            </a:pPr>
            <a:endParaRPr lang="es-CR" sz="12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8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95536" y="476672"/>
            <a:ext cx="82296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lnSpc>
                <a:spcPct val="150000"/>
              </a:lnSpc>
              <a:buAutoNum type="arabicPeriod" startAt="7"/>
            </a:pPr>
            <a:r>
              <a:rPr lang="es-ES" sz="1200" b="1" u="sng" dirty="0" smtClean="0">
                <a:latin typeface="Arial" pitchFamily="34" charset="0"/>
                <a:cs typeface="Arial" pitchFamily="34" charset="0"/>
              </a:rPr>
              <a:t>Asesoría Legal:</a:t>
            </a:r>
          </a:p>
          <a:p>
            <a:pPr marL="0" lvl="1">
              <a:lnSpc>
                <a:spcPct val="150000"/>
              </a:lnSpc>
            </a:pPr>
            <a:endParaRPr lang="es-ES" sz="1200" b="1" u="sng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</a:pP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Brinda </a:t>
            </a:r>
            <a:r>
              <a:rPr lang="es-ES" sz="1200" b="1" i="1" dirty="0">
                <a:latin typeface="Arial" pitchFamily="34" charset="0"/>
                <a:cs typeface="Arial" pitchFamily="34" charset="0"/>
              </a:rPr>
              <a:t>apoyo legal a la Unidad de Cobros Administrativos; en diferentes trámites </a:t>
            </a:r>
            <a:r>
              <a:rPr lang="es-E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de corte legal. </a:t>
            </a:r>
            <a:endParaRPr lang="es-ES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Se analizó y finiquitó la revisión de 400 expedientes que se encontraban aún pendientes de resolver. A la fecha atienden y resuelven consultas ordinariamente que ingresan en el día a día. Adicional brindan apoyo a las necesidades solicitadas por los colaboradores de la Unidad, así como lo requerido por las jefaturas del departamento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</a:pP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8 . </a:t>
            </a:r>
            <a:r>
              <a:rPr lang="es-ES" sz="1200" b="1" u="sng" dirty="0">
                <a:latin typeface="Arial" pitchFamily="34" charset="0"/>
                <a:cs typeface="Arial" pitchFamily="34" charset="0"/>
              </a:rPr>
              <a:t>Informes- Reportes y seguimiento</a:t>
            </a:r>
            <a:r>
              <a:rPr lang="es-ES" sz="12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1">
              <a:lnSpc>
                <a:spcPct val="150000"/>
              </a:lnSpc>
            </a:pPr>
            <a:endParaRPr lang="es-ES" sz="1200" b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Su </a:t>
            </a:r>
            <a:r>
              <a:rPr lang="es-ES" sz="1200" b="1" i="1" dirty="0">
                <a:latin typeface="Arial" pitchFamily="34" charset="0"/>
                <a:cs typeface="Arial" pitchFamily="34" charset="0"/>
              </a:rPr>
              <a:t>función principal es preparar y remitir en tiempo y forma los diferentes informes   que se deben de enviar 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 a </a:t>
            </a:r>
            <a:r>
              <a:rPr lang="es-ES" sz="1200" b="1" i="1" dirty="0">
                <a:latin typeface="Arial" pitchFamily="34" charset="0"/>
                <a:cs typeface="Arial" pitchFamily="34" charset="0"/>
              </a:rPr>
              <a:t>las diferentes autoridades y entidades como resultado de la gestión de cobro realizada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1200" b="1" i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Se cumplió con la remisión en tiempo de los informes requeridos por las diferentes jefaturas, y autoridades de este Ministerio, de igual forma  se  suministró   la información solicitada por todas aquellas entidades externas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9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24475</TotalTime>
  <Words>1925</Words>
  <Application>Microsoft Office PowerPoint</Application>
  <PresentationFormat>Presentación en pantalla (4:3)</PresentationFormat>
  <Paragraphs>317</Paragraphs>
  <Slides>15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Segoe UI</vt:lpstr>
      <vt:lpstr>Trebuchet MS</vt:lpstr>
      <vt:lpstr>Wingdings</vt:lpstr>
      <vt:lpstr>Wingdings 3</vt:lpstr>
      <vt:lpstr>Diseño personalizado</vt:lpstr>
      <vt:lpstr>Faceta</vt:lpstr>
      <vt:lpstr>   “Informe de Gestión de la  Unidad de Cobros Administrativos año 2020””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Jesus Mora Rodriguez</cp:lastModifiedBy>
  <cp:revision>1012</cp:revision>
  <cp:lastPrinted>2020-02-17T14:44:46Z</cp:lastPrinted>
  <dcterms:created xsi:type="dcterms:W3CDTF">2011-07-08T13:19:55Z</dcterms:created>
  <dcterms:modified xsi:type="dcterms:W3CDTF">2021-04-28T13:52:10Z</dcterms:modified>
</cp:coreProperties>
</file>