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58"/>
  </p:notesMasterIdLst>
  <p:handoutMasterIdLst>
    <p:handoutMasterId r:id="rId59"/>
  </p:handoutMasterIdLst>
  <p:sldIdLst>
    <p:sldId id="272" r:id="rId3"/>
    <p:sldId id="318" r:id="rId4"/>
    <p:sldId id="321" r:id="rId5"/>
    <p:sldId id="257" r:id="rId6"/>
    <p:sldId id="324" r:id="rId7"/>
    <p:sldId id="323" r:id="rId8"/>
    <p:sldId id="287" r:id="rId9"/>
    <p:sldId id="413" r:id="rId10"/>
    <p:sldId id="367" r:id="rId11"/>
    <p:sldId id="312" r:id="rId12"/>
    <p:sldId id="368" r:id="rId13"/>
    <p:sldId id="369"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392" r:id="rId37"/>
    <p:sldId id="393" r:id="rId38"/>
    <p:sldId id="394" r:id="rId39"/>
    <p:sldId id="395" r:id="rId40"/>
    <p:sldId id="396" r:id="rId41"/>
    <p:sldId id="397" r:id="rId42"/>
    <p:sldId id="398" r:id="rId43"/>
    <p:sldId id="399" r:id="rId44"/>
    <p:sldId id="400" r:id="rId45"/>
    <p:sldId id="401" r:id="rId46"/>
    <p:sldId id="402" r:id="rId47"/>
    <p:sldId id="403" r:id="rId48"/>
    <p:sldId id="404" r:id="rId49"/>
    <p:sldId id="405" r:id="rId50"/>
    <p:sldId id="406" r:id="rId51"/>
    <p:sldId id="407" r:id="rId52"/>
    <p:sldId id="408" r:id="rId53"/>
    <p:sldId id="409" r:id="rId54"/>
    <p:sldId id="410" r:id="rId55"/>
    <p:sldId id="411" r:id="rId56"/>
    <p:sldId id="412" r:id="rId57"/>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92" d="100"/>
          <a:sy n="92" d="100"/>
        </p:scale>
        <p:origin x="197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sers\rchavesm\Desktop\Respaldo%20total\Informes\INFORMES%20DE%20GESTION\datos%20INFORME%20DE%20GESTI&#211;N%20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users\rchavesm\Desktop\Respaldo%20total\Informes\INFORMES%20DE%20GESTION\datos%20INFORME%20DE%20GESTI&#211;N%20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users\rchavesm\Desktop\Respaldo%20total\Informes\INFORMES%20DE%20GESTION\datos%20INFORME%20DE%20GESTI&#211;N%2020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users\rchavesm\Desktop\Respaldo%20total\Informes\INFORMES%20DE%20GESTION\datos%20INFORME%20DE%20GESTI&#211;N%2020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users\rchavesm\Desktop\Respaldo%20total\Informes\INFORMES%20DE%20GESTION\datos%20INFORME%20DE%20GESTI&#211;N%202020.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Hoja1!$B$1</c:f>
              <c:strCache>
                <c:ptCount val="1"/>
                <c:pt idx="0">
                  <c:v>Avance</c:v>
                </c:pt>
              </c:strCache>
            </c:strRef>
          </c:tx>
          <c:spPr>
            <a:solidFill>
              <a:schemeClr val="accent1"/>
            </a:solidFill>
            <a:ln>
              <a:noFill/>
            </a:ln>
            <a:effectLst/>
            <a:sp3d/>
          </c:spPr>
          <c:invertIfNegative val="0"/>
          <c:cat>
            <c:strRef>
              <c:f>Hoja1!$A$2:$A$4</c:f>
              <c:strCache>
                <c:ptCount val="3"/>
                <c:pt idx="0">
                  <c:v>Programa Pre- Jubilación</c:v>
                </c:pt>
                <c:pt idx="1">
                  <c:v>herramientas de carrera Profesiona, Anuales y Fiferencias Salarias</c:v>
                </c:pt>
                <c:pt idx="2">
                  <c:v>Servicio de Digitalización expediente - Proyecto</c:v>
                </c:pt>
              </c:strCache>
            </c:strRef>
          </c:cat>
          <c:val>
            <c:numRef>
              <c:f>Hoja1!$B$2:$B$4</c:f>
              <c:numCache>
                <c:formatCode>General</c:formatCode>
                <c:ptCount val="3"/>
                <c:pt idx="0">
                  <c:v>0.3</c:v>
                </c:pt>
                <c:pt idx="1">
                  <c:v>0.7</c:v>
                </c:pt>
                <c:pt idx="2">
                  <c:v>0</c:v>
                </c:pt>
              </c:numCache>
            </c:numRef>
          </c:val>
        </c:ser>
        <c:dLbls>
          <c:showLegendKey val="0"/>
          <c:showVal val="0"/>
          <c:showCatName val="0"/>
          <c:showSerName val="0"/>
          <c:showPercent val="0"/>
          <c:showBubbleSize val="0"/>
        </c:dLbls>
        <c:gapWidth val="150"/>
        <c:shape val="box"/>
        <c:axId val="-659134672"/>
        <c:axId val="-659137936"/>
        <c:axId val="0"/>
      </c:bar3DChart>
      <c:catAx>
        <c:axId val="-6591346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659137936"/>
        <c:crosses val="autoZero"/>
        <c:auto val="1"/>
        <c:lblAlgn val="ctr"/>
        <c:lblOffset val="100"/>
        <c:noMultiLvlLbl val="0"/>
      </c:catAx>
      <c:valAx>
        <c:axId val="-659137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659134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Solicitudes Proceso</a:t>
            </a:r>
            <a:r>
              <a:rPr lang="en-US" baseline="0"/>
              <a:t> </a:t>
            </a:r>
            <a:r>
              <a:rPr lang="en-US"/>
              <a:t>Cambio de Régimen</a:t>
            </a:r>
          </a:p>
          <a:p>
            <a:pPr>
              <a:defRPr/>
            </a:pPr>
            <a:r>
              <a:rPr lang="en-US"/>
              <a:t>Total</a:t>
            </a:r>
            <a:r>
              <a:rPr lang="en-US" baseline="0"/>
              <a:t> 839 casos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B31-4B96-9E1A-82354463DAD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B31-4B96-9E1A-82354463DAD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B31-4B96-9E1A-82354463DAD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5B31-4B96-9E1A-82354463DAD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5B31-4B96-9E1A-82354463DAD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'Cambio de regimen'!$C$1:$G$1</c:f>
              <c:strCache>
                <c:ptCount val="5"/>
                <c:pt idx="0">
                  <c:v>FINALIZADOS</c:v>
                </c:pt>
                <c:pt idx="1">
                  <c:v>ESPERA DOCUMENTOS EXTERNOS</c:v>
                </c:pt>
                <c:pt idx="2">
                  <c:v>ANALISIS</c:v>
                </c:pt>
                <c:pt idx="3">
                  <c:v>SIN INICIAR</c:v>
                </c:pt>
                <c:pt idx="4">
                  <c:v>ESPERA DOCUMENTOS DEL INTERESADO</c:v>
                </c:pt>
              </c:strCache>
            </c:strRef>
          </c:cat>
          <c:val>
            <c:numRef>
              <c:f>'Cambio de regimen'!$C$2:$G$2</c:f>
              <c:numCache>
                <c:formatCode>General</c:formatCode>
                <c:ptCount val="5"/>
                <c:pt idx="0">
                  <c:v>669</c:v>
                </c:pt>
                <c:pt idx="1">
                  <c:v>68</c:v>
                </c:pt>
                <c:pt idx="2">
                  <c:v>78</c:v>
                </c:pt>
                <c:pt idx="3">
                  <c:v>5</c:v>
                </c:pt>
                <c:pt idx="4">
                  <c:v>19</c:v>
                </c:pt>
              </c:numCache>
            </c:numRef>
          </c:val>
          <c:extLst xmlns:c16r2="http://schemas.microsoft.com/office/drawing/2015/06/chart">
            <c:ext xmlns:c16="http://schemas.microsoft.com/office/drawing/2014/chart" uri="{C3380CC4-5D6E-409C-BE32-E72D297353CC}">
              <c16:uniqueId val="{0000000A-5B31-4B96-9E1A-82354463DAD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bg1"/>
      </a:solidFill>
      <a:round/>
    </a:ln>
    <a:effectLst/>
    <a:scene3d>
      <a:camera prst="orthographicFront"/>
      <a:lightRig rig="threePt" dir="t"/>
    </a:scene3d>
    <a:sp3d>
      <a:bevelT prst="angle"/>
    </a:sp3d>
  </c:spPr>
  <c:txPr>
    <a:bodyPr/>
    <a:lstStyle/>
    <a:p>
      <a:pPr>
        <a:defRPr/>
      </a:pPr>
      <a:endParaRPr lang="es-C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Solicitudes de ceses de Función
</a:t>
            </a:r>
            <a:r>
              <a:rPr lang="en-US" sz="1000"/>
              <a:t>Total 2091 solicitudes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EB6-4DA3-B9BF-E8F039C29C9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9EB6-4DA3-B9BF-E8F039C29C9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'ceses de funciones'!$B$2:$C$2</c:f>
              <c:strCache>
                <c:ptCount val="2"/>
                <c:pt idx="0">
                  <c:v>Digitados</c:v>
                </c:pt>
                <c:pt idx="1">
                  <c:v>En tramite</c:v>
                </c:pt>
              </c:strCache>
            </c:strRef>
          </c:cat>
          <c:val>
            <c:numRef>
              <c:f>'ceses de funciones'!$B$3:$C$3</c:f>
              <c:numCache>
                <c:formatCode>General</c:formatCode>
                <c:ptCount val="2"/>
                <c:pt idx="0">
                  <c:v>2075</c:v>
                </c:pt>
                <c:pt idx="1">
                  <c:v>16</c:v>
                </c:pt>
              </c:numCache>
            </c:numRef>
          </c:val>
          <c:extLst xmlns:c16r2="http://schemas.microsoft.com/office/drawing/2015/06/chart">
            <c:ext xmlns:c16="http://schemas.microsoft.com/office/drawing/2014/chart" uri="{C3380CC4-5D6E-409C-BE32-E72D297353CC}">
              <c16:uniqueId val="{00000004-9EB6-4DA3-B9BF-E8F039C29C9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2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a:scene3d>
      <a:camera prst="orthographicFront"/>
      <a:lightRig rig="threePt" dir="t"/>
    </a:scene3d>
    <a:sp3d>
      <a:bevelT prst="angle"/>
    </a:sp3d>
  </c:spPr>
  <c:txPr>
    <a:bodyPr/>
    <a:lstStyle/>
    <a:p>
      <a:pPr>
        <a:defRPr/>
      </a:pPr>
      <a:endParaRPr lang="es-C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R"/>
              <a:t>Certificación de años para Pensión</a:t>
            </a:r>
          </a:p>
          <a:p>
            <a:pPr>
              <a:defRPr/>
            </a:pPr>
            <a:r>
              <a:rPr lang="es-CR"/>
              <a:t>Total</a:t>
            </a:r>
            <a:r>
              <a:rPr lang="es-CR" baseline="0"/>
              <a:t> 5194</a:t>
            </a:r>
            <a:endParaRPr lang="es-C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4EEF-462F-A8EB-DA51CE1C5E5D}"/>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4EEF-462F-A8EB-DA51CE1C5E5D}"/>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4EEF-462F-A8EB-DA51CE1C5E5D}"/>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4EEF-462F-A8EB-DA51CE1C5E5D}"/>
              </c:ext>
            </c:extLst>
          </c:dPt>
          <c:dLbls>
            <c:dLbl>
              <c:idx val="1"/>
              <c:layout>
                <c:manualLayout>
                  <c:x val="4.3858267716535429E-3"/>
                  <c:y val="-8.453630796150480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EEF-462F-A8EB-DA51CE1C5E5D}"/>
                </c:ext>
                <c:ext xmlns:c15="http://schemas.microsoft.com/office/drawing/2012/chart" uri="{CE6537A1-D6FC-4f65-9D91-7224C49458BB}"/>
              </c:extLst>
            </c:dLbl>
            <c:dLbl>
              <c:idx val="3"/>
              <c:layout>
                <c:manualLayout>
                  <c:x val="2.1630796150481191E-2"/>
                  <c:y val="-7.526975794692330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EEF-462F-A8EB-DA51CE1C5E5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'calculo certif'!$E$2:$H$2</c:f>
              <c:strCache>
                <c:ptCount val="4"/>
                <c:pt idx="0">
                  <c:v>FINALIZADOS</c:v>
                </c:pt>
                <c:pt idx="1">
                  <c:v>ANALISIS</c:v>
                </c:pt>
                <c:pt idx="2">
                  <c:v>ESPERA INFORMACIÓN</c:v>
                </c:pt>
                <c:pt idx="3">
                  <c:v>PARA TRAMITE</c:v>
                </c:pt>
              </c:strCache>
            </c:strRef>
          </c:cat>
          <c:val>
            <c:numRef>
              <c:f>'calculo certif'!$E$3:$H$3</c:f>
              <c:numCache>
                <c:formatCode>General</c:formatCode>
                <c:ptCount val="4"/>
                <c:pt idx="0">
                  <c:v>4757</c:v>
                </c:pt>
                <c:pt idx="1">
                  <c:v>243</c:v>
                </c:pt>
                <c:pt idx="2">
                  <c:v>169</c:v>
                </c:pt>
                <c:pt idx="3">
                  <c:v>25</c:v>
                </c:pt>
              </c:numCache>
            </c:numRef>
          </c:val>
          <c:extLst xmlns:c16r2="http://schemas.microsoft.com/office/drawing/2015/06/chart">
            <c:ext xmlns:c16="http://schemas.microsoft.com/office/drawing/2014/chart" uri="{C3380CC4-5D6E-409C-BE32-E72D297353CC}">
              <c16:uniqueId val="{00000008-4EEF-462F-A8EB-DA51CE1C5E5D}"/>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pPr>
      <a:endParaRPr lang="es-C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R"/>
              <a:t>Trámite</a:t>
            </a:r>
            <a:r>
              <a:rPr lang="es-CR" baseline="0"/>
              <a:t>s de Prestaciones Laborales 2020</a:t>
            </a:r>
          </a:p>
          <a:p>
            <a:pPr>
              <a:defRPr/>
            </a:pPr>
            <a:r>
              <a:rPr lang="es-CR" baseline="0"/>
              <a:t>Total 2681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D34-44B7-95C0-F5101D26D2D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D34-44B7-95C0-F5101D26D2D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D34-44B7-95C0-F5101D26D2D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'calculo Presta'!$H$1:$J$1</c:f>
              <c:strCache>
                <c:ptCount val="3"/>
                <c:pt idx="0">
                  <c:v>RECHAZOS</c:v>
                </c:pt>
                <c:pt idx="1">
                  <c:v>PAGOS</c:v>
                </c:pt>
                <c:pt idx="2">
                  <c:v>EN TRAMITE</c:v>
                </c:pt>
              </c:strCache>
            </c:strRef>
          </c:cat>
          <c:val>
            <c:numRef>
              <c:f>'calculo Presta'!$H$2:$J$2</c:f>
              <c:numCache>
                <c:formatCode>General</c:formatCode>
                <c:ptCount val="3"/>
                <c:pt idx="0">
                  <c:v>119</c:v>
                </c:pt>
                <c:pt idx="1">
                  <c:v>1232</c:v>
                </c:pt>
                <c:pt idx="2">
                  <c:v>1330</c:v>
                </c:pt>
              </c:numCache>
            </c:numRef>
          </c:val>
          <c:extLst xmlns:c16r2="http://schemas.microsoft.com/office/drawing/2015/06/chart">
            <c:ext xmlns:c16="http://schemas.microsoft.com/office/drawing/2014/chart" uri="{C3380CC4-5D6E-409C-BE32-E72D297353CC}">
              <c16:uniqueId val="{00000006-ED34-44B7-95C0-F5101D26D2D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pPr>
      <a:endParaRPr lang="es-C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R"/>
              <a:t>EJECUCIÓN PRESUPUESTO PRESTACIONES LEGALES 2020</a:t>
            </a:r>
          </a:p>
          <a:p>
            <a:pPr>
              <a:defRPr/>
            </a:pPr>
            <a:r>
              <a:rPr lang="es-CR" sz="1200"/>
              <a:t>Monto</a:t>
            </a:r>
            <a:r>
              <a:rPr lang="es-CR" sz="1200" baseline="0"/>
              <a:t> inicial ¢13.220.911.624,00</a:t>
            </a:r>
            <a:endParaRPr lang="es-CR" sz="12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45CD-4EB8-B9BA-88D2EC8D0F02}"/>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45CD-4EB8-B9BA-88D2EC8D0F02}"/>
              </c:ext>
            </c:extLst>
          </c:dPt>
          <c:dLbls>
            <c:dLbl>
              <c:idx val="1"/>
              <c:layout>
                <c:manualLayout>
                  <c:x val="4.5129046369203341E-3"/>
                  <c:y val="-0.2922922134733158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5CD-4EB8-B9BA-88D2EC8D0F02}"/>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'calculo Presta'!$B$24:$C$24</c:f>
              <c:strCache>
                <c:ptCount val="2"/>
                <c:pt idx="0">
                  <c:v>Monto caduco</c:v>
                </c:pt>
                <c:pt idx="1">
                  <c:v>Monto Ejecutado</c:v>
                </c:pt>
              </c:strCache>
            </c:strRef>
          </c:cat>
          <c:val>
            <c:numRef>
              <c:f>'calculo Presta'!$B$25:$C$25</c:f>
              <c:numCache>
                <c:formatCode>_(* #,##0.00_);_(* \(#,##0.00\);_(* "-"??_);_(@_)</c:formatCode>
                <c:ptCount val="2"/>
                <c:pt idx="0">
                  <c:v>1816807.49</c:v>
                </c:pt>
                <c:pt idx="1">
                  <c:v>13219094816.51</c:v>
                </c:pt>
              </c:numCache>
            </c:numRef>
          </c:val>
          <c:extLst xmlns:c16r2="http://schemas.microsoft.com/office/drawing/2015/06/chart">
            <c:ext xmlns:c16="http://schemas.microsoft.com/office/drawing/2014/chart" uri="{C3380CC4-5D6E-409C-BE32-E72D297353CC}">
              <c16:uniqueId val="{00000004-45CD-4EB8-B9BA-88D2EC8D0F02}"/>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pPr>
      <a:endParaRPr lang="es-C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664A7B-14BF-4296-8318-24687DF47214}" type="doc">
      <dgm:prSet loTypeId="urn:microsoft.com/office/officeart/2009/layout/CircleArrowProcess" loCatId="process" qsTypeId="urn:microsoft.com/office/officeart/2005/8/quickstyle/3d1" qsCatId="3D" csTypeId="urn:microsoft.com/office/officeart/2005/8/colors/colorful2" csCatId="colorful" phldr="1"/>
      <dgm:spPr/>
      <dgm:t>
        <a:bodyPr/>
        <a:lstStyle/>
        <a:p>
          <a:endParaRPr lang="es-CR"/>
        </a:p>
      </dgm:t>
    </dgm:pt>
    <dgm:pt modelId="{8D8B4777-CBBB-4221-83CD-D192D5F7A98D}" type="pres">
      <dgm:prSet presAssocID="{97664A7B-14BF-4296-8318-24687DF47214}" presName="Name0" presStyleCnt="0">
        <dgm:presLayoutVars>
          <dgm:chMax val="7"/>
          <dgm:chPref val="7"/>
          <dgm:dir/>
          <dgm:animLvl val="lvl"/>
        </dgm:presLayoutVars>
      </dgm:prSet>
      <dgm:spPr/>
      <dgm:t>
        <a:bodyPr/>
        <a:lstStyle/>
        <a:p>
          <a:endParaRPr lang="es-CR"/>
        </a:p>
      </dgm:t>
    </dgm:pt>
  </dgm:ptLst>
  <dgm:cxnLst>
    <dgm:cxn modelId="{CC986003-5C87-4DFA-9DA2-787D5FFC0179}" type="presOf" srcId="{97664A7B-14BF-4296-8318-24687DF47214}" destId="{8D8B4777-CBBB-4221-83CD-D192D5F7A98D}" srcOrd="0"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664A7B-14BF-4296-8318-24687DF47214}" type="doc">
      <dgm:prSet loTypeId="urn:microsoft.com/office/officeart/2009/layout/CircleArrowProcess" loCatId="process" qsTypeId="urn:microsoft.com/office/officeart/2005/8/quickstyle/3d1" qsCatId="3D" csTypeId="urn:microsoft.com/office/officeart/2005/8/colors/colorful2" csCatId="colorful" phldr="1"/>
      <dgm:spPr/>
      <dgm:t>
        <a:bodyPr/>
        <a:lstStyle/>
        <a:p>
          <a:endParaRPr lang="es-CR"/>
        </a:p>
      </dgm:t>
    </dgm:pt>
    <dgm:pt modelId="{8D8B4777-CBBB-4221-83CD-D192D5F7A98D}" type="pres">
      <dgm:prSet presAssocID="{97664A7B-14BF-4296-8318-24687DF47214}" presName="Name0" presStyleCnt="0">
        <dgm:presLayoutVars>
          <dgm:chMax val="7"/>
          <dgm:chPref val="7"/>
          <dgm:dir/>
          <dgm:animLvl val="lvl"/>
        </dgm:presLayoutVars>
      </dgm:prSet>
      <dgm:spPr/>
      <dgm:t>
        <a:bodyPr/>
        <a:lstStyle/>
        <a:p>
          <a:endParaRPr lang="es-CR"/>
        </a:p>
      </dgm:t>
    </dgm:pt>
  </dgm:ptLst>
  <dgm:cxnLst>
    <dgm:cxn modelId="{F802B320-161A-42BE-B874-627C42D44C16}" type="presOf" srcId="{97664A7B-14BF-4296-8318-24687DF47214}" destId="{8D8B4777-CBBB-4221-83CD-D192D5F7A98D}" srcOrd="0"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EBD0E8-A1F4-46CC-A677-E69C9512F07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CR"/>
        </a:p>
      </dgm:t>
    </dgm:pt>
    <dgm:pt modelId="{53C0DEEA-9302-41F6-B934-B41C51CD7FFB}">
      <dgm:prSet phldrT="[Texto]"/>
      <dgm:spPr/>
      <dgm:t>
        <a:bodyPr/>
        <a:lstStyle/>
        <a:p>
          <a:r>
            <a:rPr lang="es-ES" dirty="0"/>
            <a:t>Total</a:t>
          </a:r>
          <a:endParaRPr lang="es-CR" dirty="0"/>
        </a:p>
      </dgm:t>
    </dgm:pt>
    <dgm:pt modelId="{32322EFD-7FA3-41A3-A808-B431C63BD855}" type="parTrans" cxnId="{6A1BB395-4DC7-40A5-B220-4E7961309D13}">
      <dgm:prSet/>
      <dgm:spPr/>
      <dgm:t>
        <a:bodyPr/>
        <a:lstStyle/>
        <a:p>
          <a:endParaRPr lang="es-CR"/>
        </a:p>
      </dgm:t>
    </dgm:pt>
    <dgm:pt modelId="{46A6350E-04EB-4C4E-8113-D17202203582}" type="sibTrans" cxnId="{6A1BB395-4DC7-40A5-B220-4E7961309D13}">
      <dgm:prSet/>
      <dgm:spPr/>
      <dgm:t>
        <a:bodyPr/>
        <a:lstStyle/>
        <a:p>
          <a:endParaRPr lang="es-CR"/>
        </a:p>
      </dgm:t>
    </dgm:pt>
    <dgm:pt modelId="{880E8786-F81A-4A20-BC89-69F67BA2ED88}">
      <dgm:prSet phldrT="[Texto]"/>
      <dgm:spPr/>
      <dgm:t>
        <a:bodyPr/>
        <a:lstStyle/>
        <a:p>
          <a:r>
            <a:rPr lang="es-ES" dirty="0"/>
            <a:t>222</a:t>
          </a:r>
          <a:endParaRPr lang="es-CR" dirty="0"/>
        </a:p>
      </dgm:t>
    </dgm:pt>
    <dgm:pt modelId="{A4BAA8F7-121A-4A5A-B79D-B32F74BD3918}" type="parTrans" cxnId="{477378F0-03F9-4BE4-BF70-EC38BCAD2789}">
      <dgm:prSet/>
      <dgm:spPr/>
      <dgm:t>
        <a:bodyPr/>
        <a:lstStyle/>
        <a:p>
          <a:endParaRPr lang="es-CR"/>
        </a:p>
      </dgm:t>
    </dgm:pt>
    <dgm:pt modelId="{58D874C1-7ABF-4933-A73A-FBC3E60792BB}" type="sibTrans" cxnId="{477378F0-03F9-4BE4-BF70-EC38BCAD2789}">
      <dgm:prSet/>
      <dgm:spPr/>
      <dgm:t>
        <a:bodyPr/>
        <a:lstStyle/>
        <a:p>
          <a:endParaRPr lang="es-CR"/>
        </a:p>
      </dgm:t>
    </dgm:pt>
    <dgm:pt modelId="{B772AB78-F906-465F-8C3D-F13B2ADFF561}" type="pres">
      <dgm:prSet presAssocID="{C4EBD0E8-A1F4-46CC-A677-E69C9512F078}" presName="Name0" presStyleCnt="0">
        <dgm:presLayoutVars>
          <dgm:chMax val="1"/>
          <dgm:dir/>
          <dgm:animLvl val="ctr"/>
          <dgm:resizeHandles val="exact"/>
        </dgm:presLayoutVars>
      </dgm:prSet>
      <dgm:spPr/>
      <dgm:t>
        <a:bodyPr/>
        <a:lstStyle/>
        <a:p>
          <a:endParaRPr lang="es-CR"/>
        </a:p>
      </dgm:t>
    </dgm:pt>
    <dgm:pt modelId="{6F55AE47-585F-4195-8CE3-BB2D7B233970}" type="pres">
      <dgm:prSet presAssocID="{53C0DEEA-9302-41F6-B934-B41C51CD7FFB}" presName="centerShape" presStyleLbl="node0" presStyleIdx="0" presStyleCnt="1"/>
      <dgm:spPr/>
      <dgm:t>
        <a:bodyPr/>
        <a:lstStyle/>
        <a:p>
          <a:endParaRPr lang="es-CR"/>
        </a:p>
      </dgm:t>
    </dgm:pt>
    <dgm:pt modelId="{4E430A17-1725-464F-8514-C2734A6A785F}" type="pres">
      <dgm:prSet presAssocID="{A4BAA8F7-121A-4A5A-B79D-B32F74BD3918}" presName="parTrans" presStyleLbl="sibTrans2D1" presStyleIdx="0" presStyleCnt="1"/>
      <dgm:spPr/>
      <dgm:t>
        <a:bodyPr/>
        <a:lstStyle/>
        <a:p>
          <a:endParaRPr lang="es-CR"/>
        </a:p>
      </dgm:t>
    </dgm:pt>
    <dgm:pt modelId="{5D261916-C7CA-42E9-A98F-B22497C5016B}" type="pres">
      <dgm:prSet presAssocID="{A4BAA8F7-121A-4A5A-B79D-B32F74BD3918}" presName="connectorText" presStyleLbl="sibTrans2D1" presStyleIdx="0" presStyleCnt="1"/>
      <dgm:spPr/>
      <dgm:t>
        <a:bodyPr/>
        <a:lstStyle/>
        <a:p>
          <a:endParaRPr lang="es-CR"/>
        </a:p>
      </dgm:t>
    </dgm:pt>
    <dgm:pt modelId="{7AA3A6FB-720F-4A73-AD79-C9C0FC29F78F}" type="pres">
      <dgm:prSet presAssocID="{880E8786-F81A-4A20-BC89-69F67BA2ED88}" presName="node" presStyleLbl="node1" presStyleIdx="0" presStyleCnt="1" custRadScaleRad="96180" custRadScaleInc="50021">
        <dgm:presLayoutVars>
          <dgm:bulletEnabled val="1"/>
        </dgm:presLayoutVars>
      </dgm:prSet>
      <dgm:spPr/>
      <dgm:t>
        <a:bodyPr/>
        <a:lstStyle/>
        <a:p>
          <a:endParaRPr lang="es-CR"/>
        </a:p>
      </dgm:t>
    </dgm:pt>
  </dgm:ptLst>
  <dgm:cxnLst>
    <dgm:cxn modelId="{717910A9-FB9A-40F2-8C83-C4CED86A2465}" type="presOf" srcId="{A4BAA8F7-121A-4A5A-B79D-B32F74BD3918}" destId="{5D261916-C7CA-42E9-A98F-B22497C5016B}" srcOrd="1" destOrd="0" presId="urn:microsoft.com/office/officeart/2005/8/layout/radial5"/>
    <dgm:cxn modelId="{768D7D03-CC8D-47AE-908B-2DBE1035C633}" type="presOf" srcId="{880E8786-F81A-4A20-BC89-69F67BA2ED88}" destId="{7AA3A6FB-720F-4A73-AD79-C9C0FC29F78F}" srcOrd="0" destOrd="0" presId="urn:microsoft.com/office/officeart/2005/8/layout/radial5"/>
    <dgm:cxn modelId="{DB65DF2E-A5DA-4386-8977-768FF58316D5}" type="presOf" srcId="{C4EBD0E8-A1F4-46CC-A677-E69C9512F078}" destId="{B772AB78-F906-465F-8C3D-F13B2ADFF561}" srcOrd="0" destOrd="0" presId="urn:microsoft.com/office/officeart/2005/8/layout/radial5"/>
    <dgm:cxn modelId="{6A1BB395-4DC7-40A5-B220-4E7961309D13}" srcId="{C4EBD0E8-A1F4-46CC-A677-E69C9512F078}" destId="{53C0DEEA-9302-41F6-B934-B41C51CD7FFB}" srcOrd="0" destOrd="0" parTransId="{32322EFD-7FA3-41A3-A808-B431C63BD855}" sibTransId="{46A6350E-04EB-4C4E-8113-D17202203582}"/>
    <dgm:cxn modelId="{88A857C6-28CB-40FE-8454-B83A7020B547}" type="presOf" srcId="{53C0DEEA-9302-41F6-B934-B41C51CD7FFB}" destId="{6F55AE47-585F-4195-8CE3-BB2D7B233970}" srcOrd="0" destOrd="0" presId="urn:microsoft.com/office/officeart/2005/8/layout/radial5"/>
    <dgm:cxn modelId="{8227B614-FFE1-4227-9D5D-CC95B16D0C96}" type="presOf" srcId="{A4BAA8F7-121A-4A5A-B79D-B32F74BD3918}" destId="{4E430A17-1725-464F-8514-C2734A6A785F}" srcOrd="0" destOrd="0" presId="urn:microsoft.com/office/officeart/2005/8/layout/radial5"/>
    <dgm:cxn modelId="{477378F0-03F9-4BE4-BF70-EC38BCAD2789}" srcId="{53C0DEEA-9302-41F6-B934-B41C51CD7FFB}" destId="{880E8786-F81A-4A20-BC89-69F67BA2ED88}" srcOrd="0" destOrd="0" parTransId="{A4BAA8F7-121A-4A5A-B79D-B32F74BD3918}" sibTransId="{58D874C1-7ABF-4933-A73A-FBC3E60792BB}"/>
    <dgm:cxn modelId="{BB55D087-821F-4281-8024-A0E77F1699A1}" type="presParOf" srcId="{B772AB78-F906-465F-8C3D-F13B2ADFF561}" destId="{6F55AE47-585F-4195-8CE3-BB2D7B233970}" srcOrd="0" destOrd="0" presId="urn:microsoft.com/office/officeart/2005/8/layout/radial5"/>
    <dgm:cxn modelId="{D3558F4D-4A7D-4DC6-811F-AE6C82B19772}" type="presParOf" srcId="{B772AB78-F906-465F-8C3D-F13B2ADFF561}" destId="{4E430A17-1725-464F-8514-C2734A6A785F}" srcOrd="1" destOrd="0" presId="urn:microsoft.com/office/officeart/2005/8/layout/radial5"/>
    <dgm:cxn modelId="{2BC92FCD-5D8E-415D-9DDC-C1BBD46D10CB}" type="presParOf" srcId="{4E430A17-1725-464F-8514-C2734A6A785F}" destId="{5D261916-C7CA-42E9-A98F-B22497C5016B}" srcOrd="0" destOrd="0" presId="urn:microsoft.com/office/officeart/2005/8/layout/radial5"/>
    <dgm:cxn modelId="{5687BCA5-D6D8-4336-AB3A-5468B7491806}" type="presParOf" srcId="{B772AB78-F906-465F-8C3D-F13B2ADFF561}" destId="{7AA3A6FB-720F-4A73-AD79-C9C0FC29F78F}" srcOrd="2"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EBD0E8-A1F4-46CC-A677-E69C9512F07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CR"/>
        </a:p>
      </dgm:t>
    </dgm:pt>
    <dgm:pt modelId="{53C0DEEA-9302-41F6-B934-B41C51CD7FFB}">
      <dgm:prSet phldrT="[Texto]"/>
      <dgm:spPr/>
      <dgm:t>
        <a:bodyPr/>
        <a:lstStyle/>
        <a:p>
          <a:r>
            <a:rPr lang="es-ES" dirty="0"/>
            <a:t>Total</a:t>
          </a:r>
          <a:endParaRPr lang="es-CR" dirty="0"/>
        </a:p>
      </dgm:t>
    </dgm:pt>
    <dgm:pt modelId="{32322EFD-7FA3-41A3-A808-B431C63BD855}" type="parTrans" cxnId="{6A1BB395-4DC7-40A5-B220-4E7961309D13}">
      <dgm:prSet/>
      <dgm:spPr/>
      <dgm:t>
        <a:bodyPr/>
        <a:lstStyle/>
        <a:p>
          <a:endParaRPr lang="es-CR"/>
        </a:p>
      </dgm:t>
    </dgm:pt>
    <dgm:pt modelId="{46A6350E-04EB-4C4E-8113-D17202203582}" type="sibTrans" cxnId="{6A1BB395-4DC7-40A5-B220-4E7961309D13}">
      <dgm:prSet/>
      <dgm:spPr/>
      <dgm:t>
        <a:bodyPr/>
        <a:lstStyle/>
        <a:p>
          <a:endParaRPr lang="es-CR"/>
        </a:p>
      </dgm:t>
    </dgm:pt>
    <dgm:pt modelId="{880E8786-F81A-4A20-BC89-69F67BA2ED88}">
      <dgm:prSet phldrT="[Texto]"/>
      <dgm:spPr/>
      <dgm:t>
        <a:bodyPr/>
        <a:lstStyle/>
        <a:p>
          <a:r>
            <a:rPr lang="es-ES" dirty="0"/>
            <a:t>1426</a:t>
          </a:r>
          <a:endParaRPr lang="es-CR" dirty="0"/>
        </a:p>
      </dgm:t>
    </dgm:pt>
    <dgm:pt modelId="{A4BAA8F7-121A-4A5A-B79D-B32F74BD3918}" type="parTrans" cxnId="{477378F0-03F9-4BE4-BF70-EC38BCAD2789}">
      <dgm:prSet/>
      <dgm:spPr/>
      <dgm:t>
        <a:bodyPr/>
        <a:lstStyle/>
        <a:p>
          <a:endParaRPr lang="es-CR"/>
        </a:p>
      </dgm:t>
    </dgm:pt>
    <dgm:pt modelId="{58D874C1-7ABF-4933-A73A-FBC3E60792BB}" type="sibTrans" cxnId="{477378F0-03F9-4BE4-BF70-EC38BCAD2789}">
      <dgm:prSet/>
      <dgm:spPr/>
      <dgm:t>
        <a:bodyPr/>
        <a:lstStyle/>
        <a:p>
          <a:endParaRPr lang="es-CR"/>
        </a:p>
      </dgm:t>
    </dgm:pt>
    <dgm:pt modelId="{B772AB78-F906-465F-8C3D-F13B2ADFF561}" type="pres">
      <dgm:prSet presAssocID="{C4EBD0E8-A1F4-46CC-A677-E69C9512F078}" presName="Name0" presStyleCnt="0">
        <dgm:presLayoutVars>
          <dgm:chMax val="1"/>
          <dgm:dir/>
          <dgm:animLvl val="ctr"/>
          <dgm:resizeHandles val="exact"/>
        </dgm:presLayoutVars>
      </dgm:prSet>
      <dgm:spPr/>
      <dgm:t>
        <a:bodyPr/>
        <a:lstStyle/>
        <a:p>
          <a:endParaRPr lang="es-CR"/>
        </a:p>
      </dgm:t>
    </dgm:pt>
    <dgm:pt modelId="{6F55AE47-585F-4195-8CE3-BB2D7B233970}" type="pres">
      <dgm:prSet presAssocID="{53C0DEEA-9302-41F6-B934-B41C51CD7FFB}" presName="centerShape" presStyleLbl="node0" presStyleIdx="0" presStyleCnt="1"/>
      <dgm:spPr/>
      <dgm:t>
        <a:bodyPr/>
        <a:lstStyle/>
        <a:p>
          <a:endParaRPr lang="es-CR"/>
        </a:p>
      </dgm:t>
    </dgm:pt>
    <dgm:pt modelId="{4E430A17-1725-464F-8514-C2734A6A785F}" type="pres">
      <dgm:prSet presAssocID="{A4BAA8F7-121A-4A5A-B79D-B32F74BD3918}" presName="parTrans" presStyleLbl="sibTrans2D1" presStyleIdx="0" presStyleCnt="1"/>
      <dgm:spPr/>
      <dgm:t>
        <a:bodyPr/>
        <a:lstStyle/>
        <a:p>
          <a:endParaRPr lang="es-CR"/>
        </a:p>
      </dgm:t>
    </dgm:pt>
    <dgm:pt modelId="{5D261916-C7CA-42E9-A98F-B22497C5016B}" type="pres">
      <dgm:prSet presAssocID="{A4BAA8F7-121A-4A5A-B79D-B32F74BD3918}" presName="connectorText" presStyleLbl="sibTrans2D1" presStyleIdx="0" presStyleCnt="1"/>
      <dgm:spPr/>
      <dgm:t>
        <a:bodyPr/>
        <a:lstStyle/>
        <a:p>
          <a:endParaRPr lang="es-CR"/>
        </a:p>
      </dgm:t>
    </dgm:pt>
    <dgm:pt modelId="{7AA3A6FB-720F-4A73-AD79-C9C0FC29F78F}" type="pres">
      <dgm:prSet presAssocID="{880E8786-F81A-4A20-BC89-69F67BA2ED88}" presName="node" presStyleLbl="node1" presStyleIdx="0" presStyleCnt="1" custRadScaleRad="96180" custRadScaleInc="50021">
        <dgm:presLayoutVars>
          <dgm:bulletEnabled val="1"/>
        </dgm:presLayoutVars>
      </dgm:prSet>
      <dgm:spPr/>
      <dgm:t>
        <a:bodyPr/>
        <a:lstStyle/>
        <a:p>
          <a:endParaRPr lang="es-CR"/>
        </a:p>
      </dgm:t>
    </dgm:pt>
  </dgm:ptLst>
  <dgm:cxnLst>
    <dgm:cxn modelId="{1C93D698-8312-43A9-91C1-D69ACC4334E2}" type="presOf" srcId="{880E8786-F81A-4A20-BC89-69F67BA2ED88}" destId="{7AA3A6FB-720F-4A73-AD79-C9C0FC29F78F}" srcOrd="0" destOrd="0" presId="urn:microsoft.com/office/officeart/2005/8/layout/radial5"/>
    <dgm:cxn modelId="{B97B8D15-4F6D-4003-8D1E-0ED23A256741}" type="presOf" srcId="{A4BAA8F7-121A-4A5A-B79D-B32F74BD3918}" destId="{4E430A17-1725-464F-8514-C2734A6A785F}" srcOrd="0" destOrd="0" presId="urn:microsoft.com/office/officeart/2005/8/layout/radial5"/>
    <dgm:cxn modelId="{6A1BB395-4DC7-40A5-B220-4E7961309D13}" srcId="{C4EBD0E8-A1F4-46CC-A677-E69C9512F078}" destId="{53C0DEEA-9302-41F6-B934-B41C51CD7FFB}" srcOrd="0" destOrd="0" parTransId="{32322EFD-7FA3-41A3-A808-B431C63BD855}" sibTransId="{46A6350E-04EB-4C4E-8113-D17202203582}"/>
    <dgm:cxn modelId="{62C3DDE4-9646-4040-8633-71B4835C4FDF}" type="presOf" srcId="{A4BAA8F7-121A-4A5A-B79D-B32F74BD3918}" destId="{5D261916-C7CA-42E9-A98F-B22497C5016B}" srcOrd="1" destOrd="0" presId="urn:microsoft.com/office/officeart/2005/8/layout/radial5"/>
    <dgm:cxn modelId="{52045C56-E4FF-4FCE-B71E-C959A831BC29}" type="presOf" srcId="{53C0DEEA-9302-41F6-B934-B41C51CD7FFB}" destId="{6F55AE47-585F-4195-8CE3-BB2D7B233970}" srcOrd="0" destOrd="0" presId="urn:microsoft.com/office/officeart/2005/8/layout/radial5"/>
    <dgm:cxn modelId="{010818C1-A3C0-4277-91DF-FA194BE9A148}" type="presOf" srcId="{C4EBD0E8-A1F4-46CC-A677-E69C9512F078}" destId="{B772AB78-F906-465F-8C3D-F13B2ADFF561}" srcOrd="0" destOrd="0" presId="urn:microsoft.com/office/officeart/2005/8/layout/radial5"/>
    <dgm:cxn modelId="{477378F0-03F9-4BE4-BF70-EC38BCAD2789}" srcId="{53C0DEEA-9302-41F6-B934-B41C51CD7FFB}" destId="{880E8786-F81A-4A20-BC89-69F67BA2ED88}" srcOrd="0" destOrd="0" parTransId="{A4BAA8F7-121A-4A5A-B79D-B32F74BD3918}" sibTransId="{58D874C1-7ABF-4933-A73A-FBC3E60792BB}"/>
    <dgm:cxn modelId="{38EB93F6-0472-44E0-B6BD-9B2A48B84502}" type="presParOf" srcId="{B772AB78-F906-465F-8C3D-F13B2ADFF561}" destId="{6F55AE47-585F-4195-8CE3-BB2D7B233970}" srcOrd="0" destOrd="0" presId="urn:microsoft.com/office/officeart/2005/8/layout/radial5"/>
    <dgm:cxn modelId="{2E0FE45B-DC4F-4734-9347-3FC376A8606F}" type="presParOf" srcId="{B772AB78-F906-465F-8C3D-F13B2ADFF561}" destId="{4E430A17-1725-464F-8514-C2734A6A785F}" srcOrd="1" destOrd="0" presId="urn:microsoft.com/office/officeart/2005/8/layout/radial5"/>
    <dgm:cxn modelId="{ACCFA4C1-0598-4016-8369-EA9BD2BFF206}" type="presParOf" srcId="{4E430A17-1725-464F-8514-C2734A6A785F}" destId="{5D261916-C7CA-42E9-A98F-B22497C5016B}" srcOrd="0" destOrd="0" presId="urn:microsoft.com/office/officeart/2005/8/layout/radial5"/>
    <dgm:cxn modelId="{E57EA783-C02C-4FFA-AF39-2AC5AE922216}" type="presParOf" srcId="{B772AB78-F906-465F-8C3D-F13B2ADFF561}" destId="{7AA3A6FB-720F-4A73-AD79-C9C0FC29F78F}" srcOrd="2"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EBD0E8-A1F4-46CC-A677-E69C9512F07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CR"/>
        </a:p>
      </dgm:t>
    </dgm:pt>
    <dgm:pt modelId="{53C0DEEA-9302-41F6-B934-B41C51CD7FFB}">
      <dgm:prSet phldrT="[Texto]"/>
      <dgm:spPr/>
      <dgm:t>
        <a:bodyPr/>
        <a:lstStyle/>
        <a:p>
          <a:r>
            <a:rPr lang="es-ES" dirty="0"/>
            <a:t>Total</a:t>
          </a:r>
          <a:endParaRPr lang="es-CR" dirty="0"/>
        </a:p>
      </dgm:t>
    </dgm:pt>
    <dgm:pt modelId="{32322EFD-7FA3-41A3-A808-B431C63BD855}" type="parTrans" cxnId="{6A1BB395-4DC7-40A5-B220-4E7961309D13}">
      <dgm:prSet/>
      <dgm:spPr/>
      <dgm:t>
        <a:bodyPr/>
        <a:lstStyle/>
        <a:p>
          <a:endParaRPr lang="es-CR"/>
        </a:p>
      </dgm:t>
    </dgm:pt>
    <dgm:pt modelId="{46A6350E-04EB-4C4E-8113-D17202203582}" type="sibTrans" cxnId="{6A1BB395-4DC7-40A5-B220-4E7961309D13}">
      <dgm:prSet/>
      <dgm:spPr/>
      <dgm:t>
        <a:bodyPr/>
        <a:lstStyle/>
        <a:p>
          <a:endParaRPr lang="es-CR"/>
        </a:p>
      </dgm:t>
    </dgm:pt>
    <dgm:pt modelId="{880E8786-F81A-4A20-BC89-69F67BA2ED88}">
      <dgm:prSet phldrT="[Texto]"/>
      <dgm:spPr/>
      <dgm:t>
        <a:bodyPr/>
        <a:lstStyle/>
        <a:p>
          <a:r>
            <a:rPr lang="es-ES" dirty="0"/>
            <a:t>6121</a:t>
          </a:r>
          <a:endParaRPr lang="es-CR" dirty="0"/>
        </a:p>
      </dgm:t>
    </dgm:pt>
    <dgm:pt modelId="{A4BAA8F7-121A-4A5A-B79D-B32F74BD3918}" type="parTrans" cxnId="{477378F0-03F9-4BE4-BF70-EC38BCAD2789}">
      <dgm:prSet/>
      <dgm:spPr/>
      <dgm:t>
        <a:bodyPr/>
        <a:lstStyle/>
        <a:p>
          <a:endParaRPr lang="es-CR"/>
        </a:p>
      </dgm:t>
    </dgm:pt>
    <dgm:pt modelId="{58D874C1-7ABF-4933-A73A-FBC3E60792BB}" type="sibTrans" cxnId="{477378F0-03F9-4BE4-BF70-EC38BCAD2789}">
      <dgm:prSet/>
      <dgm:spPr/>
      <dgm:t>
        <a:bodyPr/>
        <a:lstStyle/>
        <a:p>
          <a:endParaRPr lang="es-CR"/>
        </a:p>
      </dgm:t>
    </dgm:pt>
    <dgm:pt modelId="{B772AB78-F906-465F-8C3D-F13B2ADFF561}" type="pres">
      <dgm:prSet presAssocID="{C4EBD0E8-A1F4-46CC-A677-E69C9512F078}" presName="Name0" presStyleCnt="0">
        <dgm:presLayoutVars>
          <dgm:chMax val="1"/>
          <dgm:dir/>
          <dgm:animLvl val="ctr"/>
          <dgm:resizeHandles val="exact"/>
        </dgm:presLayoutVars>
      </dgm:prSet>
      <dgm:spPr/>
      <dgm:t>
        <a:bodyPr/>
        <a:lstStyle/>
        <a:p>
          <a:endParaRPr lang="es-CR"/>
        </a:p>
      </dgm:t>
    </dgm:pt>
    <dgm:pt modelId="{6F55AE47-585F-4195-8CE3-BB2D7B233970}" type="pres">
      <dgm:prSet presAssocID="{53C0DEEA-9302-41F6-B934-B41C51CD7FFB}" presName="centerShape" presStyleLbl="node0" presStyleIdx="0" presStyleCnt="1"/>
      <dgm:spPr/>
      <dgm:t>
        <a:bodyPr/>
        <a:lstStyle/>
        <a:p>
          <a:endParaRPr lang="es-CR"/>
        </a:p>
      </dgm:t>
    </dgm:pt>
    <dgm:pt modelId="{4E430A17-1725-464F-8514-C2734A6A785F}" type="pres">
      <dgm:prSet presAssocID="{A4BAA8F7-121A-4A5A-B79D-B32F74BD3918}" presName="parTrans" presStyleLbl="sibTrans2D1" presStyleIdx="0" presStyleCnt="1"/>
      <dgm:spPr/>
      <dgm:t>
        <a:bodyPr/>
        <a:lstStyle/>
        <a:p>
          <a:endParaRPr lang="es-CR"/>
        </a:p>
      </dgm:t>
    </dgm:pt>
    <dgm:pt modelId="{5D261916-C7CA-42E9-A98F-B22497C5016B}" type="pres">
      <dgm:prSet presAssocID="{A4BAA8F7-121A-4A5A-B79D-B32F74BD3918}" presName="connectorText" presStyleLbl="sibTrans2D1" presStyleIdx="0" presStyleCnt="1"/>
      <dgm:spPr/>
      <dgm:t>
        <a:bodyPr/>
        <a:lstStyle/>
        <a:p>
          <a:endParaRPr lang="es-CR"/>
        </a:p>
      </dgm:t>
    </dgm:pt>
    <dgm:pt modelId="{7AA3A6FB-720F-4A73-AD79-C9C0FC29F78F}" type="pres">
      <dgm:prSet presAssocID="{880E8786-F81A-4A20-BC89-69F67BA2ED88}" presName="node" presStyleLbl="node1" presStyleIdx="0" presStyleCnt="1" custRadScaleRad="96180" custRadScaleInc="50021">
        <dgm:presLayoutVars>
          <dgm:bulletEnabled val="1"/>
        </dgm:presLayoutVars>
      </dgm:prSet>
      <dgm:spPr/>
      <dgm:t>
        <a:bodyPr/>
        <a:lstStyle/>
        <a:p>
          <a:endParaRPr lang="es-CR"/>
        </a:p>
      </dgm:t>
    </dgm:pt>
  </dgm:ptLst>
  <dgm:cxnLst>
    <dgm:cxn modelId="{6A1BB395-4DC7-40A5-B220-4E7961309D13}" srcId="{C4EBD0E8-A1F4-46CC-A677-E69C9512F078}" destId="{53C0DEEA-9302-41F6-B934-B41C51CD7FFB}" srcOrd="0" destOrd="0" parTransId="{32322EFD-7FA3-41A3-A808-B431C63BD855}" sibTransId="{46A6350E-04EB-4C4E-8113-D17202203582}"/>
    <dgm:cxn modelId="{477378F0-03F9-4BE4-BF70-EC38BCAD2789}" srcId="{53C0DEEA-9302-41F6-B934-B41C51CD7FFB}" destId="{880E8786-F81A-4A20-BC89-69F67BA2ED88}" srcOrd="0" destOrd="0" parTransId="{A4BAA8F7-121A-4A5A-B79D-B32F74BD3918}" sibTransId="{58D874C1-7ABF-4933-A73A-FBC3E60792BB}"/>
    <dgm:cxn modelId="{80A7A6EC-678C-407F-B95C-3DDC2F4178A8}" type="presOf" srcId="{C4EBD0E8-A1F4-46CC-A677-E69C9512F078}" destId="{B772AB78-F906-465F-8C3D-F13B2ADFF561}" srcOrd="0" destOrd="0" presId="urn:microsoft.com/office/officeart/2005/8/layout/radial5"/>
    <dgm:cxn modelId="{218438AA-8E1A-4247-850C-661EAA999C9C}" type="presOf" srcId="{880E8786-F81A-4A20-BC89-69F67BA2ED88}" destId="{7AA3A6FB-720F-4A73-AD79-C9C0FC29F78F}" srcOrd="0" destOrd="0" presId="urn:microsoft.com/office/officeart/2005/8/layout/radial5"/>
    <dgm:cxn modelId="{E4E565BE-F7C0-44FD-ADB9-6E2DFE4ECE00}" type="presOf" srcId="{A4BAA8F7-121A-4A5A-B79D-B32F74BD3918}" destId="{4E430A17-1725-464F-8514-C2734A6A785F}" srcOrd="0" destOrd="0" presId="urn:microsoft.com/office/officeart/2005/8/layout/radial5"/>
    <dgm:cxn modelId="{BBB192F6-4137-4696-93E9-2A61B7380D54}" type="presOf" srcId="{53C0DEEA-9302-41F6-B934-B41C51CD7FFB}" destId="{6F55AE47-585F-4195-8CE3-BB2D7B233970}" srcOrd="0" destOrd="0" presId="urn:microsoft.com/office/officeart/2005/8/layout/radial5"/>
    <dgm:cxn modelId="{261485F3-8F52-4B19-A5C6-D3D4F690E3FD}" type="presOf" srcId="{A4BAA8F7-121A-4A5A-B79D-B32F74BD3918}" destId="{5D261916-C7CA-42E9-A98F-B22497C5016B}" srcOrd="1" destOrd="0" presId="urn:microsoft.com/office/officeart/2005/8/layout/radial5"/>
    <dgm:cxn modelId="{93BD3E9E-196A-48FE-A925-F09406FA64B2}" type="presParOf" srcId="{B772AB78-F906-465F-8C3D-F13B2ADFF561}" destId="{6F55AE47-585F-4195-8CE3-BB2D7B233970}" srcOrd="0" destOrd="0" presId="urn:microsoft.com/office/officeart/2005/8/layout/radial5"/>
    <dgm:cxn modelId="{3C72034C-5F42-494D-B1E7-78A19E767BA2}" type="presParOf" srcId="{B772AB78-F906-465F-8C3D-F13B2ADFF561}" destId="{4E430A17-1725-464F-8514-C2734A6A785F}" srcOrd="1" destOrd="0" presId="urn:microsoft.com/office/officeart/2005/8/layout/radial5"/>
    <dgm:cxn modelId="{596907FB-34D6-442C-A997-AE00AC5793AD}" type="presParOf" srcId="{4E430A17-1725-464F-8514-C2734A6A785F}" destId="{5D261916-C7CA-42E9-A98F-B22497C5016B}" srcOrd="0" destOrd="0" presId="urn:microsoft.com/office/officeart/2005/8/layout/radial5"/>
    <dgm:cxn modelId="{1B243C34-0C57-4607-8C14-55ABA97F17CF}" type="presParOf" srcId="{B772AB78-F906-465F-8C3D-F13B2ADFF561}" destId="{7AA3A6FB-720F-4A73-AD79-C9C0FC29F78F}" srcOrd="2"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EBD0E8-A1F4-46CC-A677-E69C9512F07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CR"/>
        </a:p>
      </dgm:t>
    </dgm:pt>
    <dgm:pt modelId="{53C0DEEA-9302-41F6-B934-B41C51CD7FFB}">
      <dgm:prSet phldrT="[Texto]"/>
      <dgm:spPr/>
      <dgm:t>
        <a:bodyPr/>
        <a:lstStyle/>
        <a:p>
          <a:r>
            <a:rPr lang="es-ES" dirty="0"/>
            <a:t>Total</a:t>
          </a:r>
          <a:endParaRPr lang="es-CR" dirty="0"/>
        </a:p>
      </dgm:t>
    </dgm:pt>
    <dgm:pt modelId="{32322EFD-7FA3-41A3-A808-B431C63BD855}" type="parTrans" cxnId="{6A1BB395-4DC7-40A5-B220-4E7961309D13}">
      <dgm:prSet/>
      <dgm:spPr/>
      <dgm:t>
        <a:bodyPr/>
        <a:lstStyle/>
        <a:p>
          <a:endParaRPr lang="es-CR"/>
        </a:p>
      </dgm:t>
    </dgm:pt>
    <dgm:pt modelId="{46A6350E-04EB-4C4E-8113-D17202203582}" type="sibTrans" cxnId="{6A1BB395-4DC7-40A5-B220-4E7961309D13}">
      <dgm:prSet/>
      <dgm:spPr/>
      <dgm:t>
        <a:bodyPr/>
        <a:lstStyle/>
        <a:p>
          <a:endParaRPr lang="es-CR"/>
        </a:p>
      </dgm:t>
    </dgm:pt>
    <dgm:pt modelId="{880E8786-F81A-4A20-BC89-69F67BA2ED88}">
      <dgm:prSet phldrT="[Texto]"/>
      <dgm:spPr/>
      <dgm:t>
        <a:bodyPr/>
        <a:lstStyle/>
        <a:p>
          <a:r>
            <a:rPr lang="es-ES" dirty="0"/>
            <a:t>1513</a:t>
          </a:r>
          <a:endParaRPr lang="es-CR" dirty="0"/>
        </a:p>
      </dgm:t>
    </dgm:pt>
    <dgm:pt modelId="{A4BAA8F7-121A-4A5A-B79D-B32F74BD3918}" type="parTrans" cxnId="{477378F0-03F9-4BE4-BF70-EC38BCAD2789}">
      <dgm:prSet/>
      <dgm:spPr/>
      <dgm:t>
        <a:bodyPr/>
        <a:lstStyle/>
        <a:p>
          <a:endParaRPr lang="es-CR"/>
        </a:p>
      </dgm:t>
    </dgm:pt>
    <dgm:pt modelId="{58D874C1-7ABF-4933-A73A-FBC3E60792BB}" type="sibTrans" cxnId="{477378F0-03F9-4BE4-BF70-EC38BCAD2789}">
      <dgm:prSet/>
      <dgm:spPr/>
      <dgm:t>
        <a:bodyPr/>
        <a:lstStyle/>
        <a:p>
          <a:endParaRPr lang="es-CR"/>
        </a:p>
      </dgm:t>
    </dgm:pt>
    <dgm:pt modelId="{B772AB78-F906-465F-8C3D-F13B2ADFF561}" type="pres">
      <dgm:prSet presAssocID="{C4EBD0E8-A1F4-46CC-A677-E69C9512F078}" presName="Name0" presStyleCnt="0">
        <dgm:presLayoutVars>
          <dgm:chMax val="1"/>
          <dgm:dir/>
          <dgm:animLvl val="ctr"/>
          <dgm:resizeHandles val="exact"/>
        </dgm:presLayoutVars>
      </dgm:prSet>
      <dgm:spPr/>
      <dgm:t>
        <a:bodyPr/>
        <a:lstStyle/>
        <a:p>
          <a:endParaRPr lang="es-CR"/>
        </a:p>
      </dgm:t>
    </dgm:pt>
    <dgm:pt modelId="{6F55AE47-585F-4195-8CE3-BB2D7B233970}" type="pres">
      <dgm:prSet presAssocID="{53C0DEEA-9302-41F6-B934-B41C51CD7FFB}" presName="centerShape" presStyleLbl="node0" presStyleIdx="0" presStyleCnt="1"/>
      <dgm:spPr/>
      <dgm:t>
        <a:bodyPr/>
        <a:lstStyle/>
        <a:p>
          <a:endParaRPr lang="es-CR"/>
        </a:p>
      </dgm:t>
    </dgm:pt>
    <dgm:pt modelId="{4E430A17-1725-464F-8514-C2734A6A785F}" type="pres">
      <dgm:prSet presAssocID="{A4BAA8F7-121A-4A5A-B79D-B32F74BD3918}" presName="parTrans" presStyleLbl="sibTrans2D1" presStyleIdx="0" presStyleCnt="1"/>
      <dgm:spPr/>
      <dgm:t>
        <a:bodyPr/>
        <a:lstStyle/>
        <a:p>
          <a:endParaRPr lang="es-CR"/>
        </a:p>
      </dgm:t>
    </dgm:pt>
    <dgm:pt modelId="{5D261916-C7CA-42E9-A98F-B22497C5016B}" type="pres">
      <dgm:prSet presAssocID="{A4BAA8F7-121A-4A5A-B79D-B32F74BD3918}" presName="connectorText" presStyleLbl="sibTrans2D1" presStyleIdx="0" presStyleCnt="1"/>
      <dgm:spPr/>
      <dgm:t>
        <a:bodyPr/>
        <a:lstStyle/>
        <a:p>
          <a:endParaRPr lang="es-CR"/>
        </a:p>
      </dgm:t>
    </dgm:pt>
    <dgm:pt modelId="{7AA3A6FB-720F-4A73-AD79-C9C0FC29F78F}" type="pres">
      <dgm:prSet presAssocID="{880E8786-F81A-4A20-BC89-69F67BA2ED88}" presName="node" presStyleLbl="node1" presStyleIdx="0" presStyleCnt="1" custRadScaleRad="96180" custRadScaleInc="50021">
        <dgm:presLayoutVars>
          <dgm:bulletEnabled val="1"/>
        </dgm:presLayoutVars>
      </dgm:prSet>
      <dgm:spPr/>
      <dgm:t>
        <a:bodyPr/>
        <a:lstStyle/>
        <a:p>
          <a:endParaRPr lang="es-CR"/>
        </a:p>
      </dgm:t>
    </dgm:pt>
  </dgm:ptLst>
  <dgm:cxnLst>
    <dgm:cxn modelId="{64930FFE-F89A-4673-9F69-955558089FD0}" type="presOf" srcId="{880E8786-F81A-4A20-BC89-69F67BA2ED88}" destId="{7AA3A6FB-720F-4A73-AD79-C9C0FC29F78F}" srcOrd="0" destOrd="0" presId="urn:microsoft.com/office/officeart/2005/8/layout/radial5"/>
    <dgm:cxn modelId="{FADAD7EA-2312-4B0D-A684-E439BBB1B4D3}" type="presOf" srcId="{A4BAA8F7-121A-4A5A-B79D-B32F74BD3918}" destId="{5D261916-C7CA-42E9-A98F-B22497C5016B}" srcOrd="1" destOrd="0" presId="urn:microsoft.com/office/officeart/2005/8/layout/radial5"/>
    <dgm:cxn modelId="{FF331993-6D41-43D4-B1AD-0334EAFA6BF8}" type="presOf" srcId="{C4EBD0E8-A1F4-46CC-A677-E69C9512F078}" destId="{B772AB78-F906-465F-8C3D-F13B2ADFF561}" srcOrd="0" destOrd="0" presId="urn:microsoft.com/office/officeart/2005/8/layout/radial5"/>
    <dgm:cxn modelId="{6A1BB395-4DC7-40A5-B220-4E7961309D13}" srcId="{C4EBD0E8-A1F4-46CC-A677-E69C9512F078}" destId="{53C0DEEA-9302-41F6-B934-B41C51CD7FFB}" srcOrd="0" destOrd="0" parTransId="{32322EFD-7FA3-41A3-A808-B431C63BD855}" sibTransId="{46A6350E-04EB-4C4E-8113-D17202203582}"/>
    <dgm:cxn modelId="{1B1B57F0-A454-4B72-B636-415847DE6F5A}" type="presOf" srcId="{53C0DEEA-9302-41F6-B934-B41C51CD7FFB}" destId="{6F55AE47-585F-4195-8CE3-BB2D7B233970}" srcOrd="0" destOrd="0" presId="urn:microsoft.com/office/officeart/2005/8/layout/radial5"/>
    <dgm:cxn modelId="{501188FA-AE1A-4415-9C8F-9B6F89076234}" type="presOf" srcId="{A4BAA8F7-121A-4A5A-B79D-B32F74BD3918}" destId="{4E430A17-1725-464F-8514-C2734A6A785F}" srcOrd="0" destOrd="0" presId="urn:microsoft.com/office/officeart/2005/8/layout/radial5"/>
    <dgm:cxn modelId="{477378F0-03F9-4BE4-BF70-EC38BCAD2789}" srcId="{53C0DEEA-9302-41F6-B934-B41C51CD7FFB}" destId="{880E8786-F81A-4A20-BC89-69F67BA2ED88}" srcOrd="0" destOrd="0" parTransId="{A4BAA8F7-121A-4A5A-B79D-B32F74BD3918}" sibTransId="{58D874C1-7ABF-4933-A73A-FBC3E60792BB}"/>
    <dgm:cxn modelId="{39AC8CD3-84EE-4AC4-AAEE-76A894360896}" type="presParOf" srcId="{B772AB78-F906-465F-8C3D-F13B2ADFF561}" destId="{6F55AE47-585F-4195-8CE3-BB2D7B233970}" srcOrd="0" destOrd="0" presId="urn:microsoft.com/office/officeart/2005/8/layout/radial5"/>
    <dgm:cxn modelId="{7202A263-B1A7-479D-89DF-D4B6F1257FA9}" type="presParOf" srcId="{B772AB78-F906-465F-8C3D-F13B2ADFF561}" destId="{4E430A17-1725-464F-8514-C2734A6A785F}" srcOrd="1" destOrd="0" presId="urn:microsoft.com/office/officeart/2005/8/layout/radial5"/>
    <dgm:cxn modelId="{8B97EBA3-E98F-4F93-91D9-A2BD7317667A}" type="presParOf" srcId="{4E430A17-1725-464F-8514-C2734A6A785F}" destId="{5D261916-C7CA-42E9-A98F-B22497C5016B}" srcOrd="0" destOrd="0" presId="urn:microsoft.com/office/officeart/2005/8/layout/radial5"/>
    <dgm:cxn modelId="{812B455B-625A-4E69-8E67-531C7FA31DBB}" type="presParOf" srcId="{B772AB78-F906-465F-8C3D-F13B2ADFF561}" destId="{7AA3A6FB-720F-4A73-AD79-C9C0FC29F78F}" srcOrd="2"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664A7B-14BF-4296-8318-24687DF47214}" type="doc">
      <dgm:prSet loTypeId="urn:microsoft.com/office/officeart/2009/layout/CircleArrowProcess" loCatId="process" qsTypeId="urn:microsoft.com/office/officeart/2005/8/quickstyle/3d1" qsCatId="3D" csTypeId="urn:microsoft.com/office/officeart/2005/8/colors/colorful2" csCatId="colorful" phldr="1"/>
      <dgm:spPr/>
      <dgm:t>
        <a:bodyPr/>
        <a:lstStyle/>
        <a:p>
          <a:endParaRPr lang="es-CR"/>
        </a:p>
      </dgm:t>
    </dgm:pt>
    <dgm:pt modelId="{03D965E6-B186-4442-950A-9062B6C939CD}">
      <dgm:prSet phldrT="[Texto]" custT="1"/>
      <dgm:spPr/>
      <dgm:t>
        <a:bodyPr/>
        <a:lstStyle/>
        <a:p>
          <a:r>
            <a:rPr lang="es-CR" sz="2400" dirty="0" smtClean="0">
              <a:latin typeface="Arial" panose="020B0604020202020204" pitchFamily="34" charset="0"/>
              <a:cs typeface="Arial" panose="020B0604020202020204" pitchFamily="34" charset="0"/>
            </a:rPr>
            <a:t>2020</a:t>
          </a:r>
          <a:endParaRPr lang="es-CR" sz="2400" dirty="0">
            <a:latin typeface="Arial" panose="020B0604020202020204" pitchFamily="34" charset="0"/>
            <a:cs typeface="Arial" panose="020B0604020202020204" pitchFamily="34" charset="0"/>
          </a:endParaRPr>
        </a:p>
      </dgm:t>
    </dgm:pt>
    <dgm:pt modelId="{07876E11-C491-4099-978A-C6A7A446FF3A}" type="parTrans" cxnId="{84AD694B-E4AC-4F4D-B85E-17D3210DFAA8}">
      <dgm:prSet/>
      <dgm:spPr/>
      <dgm:t>
        <a:bodyPr/>
        <a:lstStyle/>
        <a:p>
          <a:endParaRPr lang="es-CR" sz="2400">
            <a:latin typeface="Arial" panose="020B0604020202020204" pitchFamily="34" charset="0"/>
            <a:cs typeface="Arial" panose="020B0604020202020204" pitchFamily="34" charset="0"/>
          </a:endParaRPr>
        </a:p>
      </dgm:t>
    </dgm:pt>
    <dgm:pt modelId="{F5C6CCF6-CE14-4DEE-BC52-0284237C77C3}" type="sibTrans" cxnId="{84AD694B-E4AC-4F4D-B85E-17D3210DFAA8}">
      <dgm:prSet/>
      <dgm:spPr/>
      <dgm:t>
        <a:bodyPr/>
        <a:lstStyle/>
        <a:p>
          <a:endParaRPr lang="es-CR" sz="2400">
            <a:latin typeface="Arial" panose="020B0604020202020204" pitchFamily="34" charset="0"/>
            <a:cs typeface="Arial" panose="020B0604020202020204" pitchFamily="34" charset="0"/>
          </a:endParaRPr>
        </a:p>
      </dgm:t>
    </dgm:pt>
    <dgm:pt modelId="{59BA4F01-FACA-4244-AB5F-9CDF87F0B688}">
      <dgm:prSet phldrT="[Texto]" custT="1"/>
      <dgm:spPr/>
      <dgm:t>
        <a:bodyPr/>
        <a:lstStyle/>
        <a:p>
          <a:r>
            <a:rPr lang="es-CR" sz="2400" dirty="0" smtClean="0">
              <a:latin typeface="Arial" panose="020B0604020202020204" pitchFamily="34" charset="0"/>
              <a:cs typeface="Arial" panose="020B0604020202020204" pitchFamily="34" charset="0"/>
            </a:rPr>
            <a:t>3800 funcionarios</a:t>
          </a:r>
          <a:endParaRPr lang="es-CR" sz="2400" dirty="0">
            <a:latin typeface="Arial" panose="020B0604020202020204" pitchFamily="34" charset="0"/>
            <a:cs typeface="Arial" panose="020B0604020202020204" pitchFamily="34" charset="0"/>
          </a:endParaRPr>
        </a:p>
      </dgm:t>
    </dgm:pt>
    <dgm:pt modelId="{2AAD83DB-86E6-41C5-8575-F3ABDA5EABF2}" type="parTrans" cxnId="{62743325-1533-461E-84B7-D71F2A224B48}">
      <dgm:prSet/>
      <dgm:spPr/>
      <dgm:t>
        <a:bodyPr/>
        <a:lstStyle/>
        <a:p>
          <a:endParaRPr lang="es-CR" sz="2400">
            <a:latin typeface="Arial" panose="020B0604020202020204" pitchFamily="34" charset="0"/>
            <a:cs typeface="Arial" panose="020B0604020202020204" pitchFamily="34" charset="0"/>
          </a:endParaRPr>
        </a:p>
      </dgm:t>
    </dgm:pt>
    <dgm:pt modelId="{74A3B0A5-392A-4F17-AAC9-32CD12287EAC}" type="sibTrans" cxnId="{62743325-1533-461E-84B7-D71F2A224B48}">
      <dgm:prSet/>
      <dgm:spPr/>
      <dgm:t>
        <a:bodyPr/>
        <a:lstStyle/>
        <a:p>
          <a:endParaRPr lang="es-CR" sz="2400">
            <a:latin typeface="Arial" panose="020B0604020202020204" pitchFamily="34" charset="0"/>
            <a:cs typeface="Arial" panose="020B0604020202020204" pitchFamily="34" charset="0"/>
          </a:endParaRPr>
        </a:p>
      </dgm:t>
    </dgm:pt>
    <dgm:pt modelId="{8D8B4777-CBBB-4221-83CD-D192D5F7A98D}" type="pres">
      <dgm:prSet presAssocID="{97664A7B-14BF-4296-8318-24687DF47214}" presName="Name0" presStyleCnt="0">
        <dgm:presLayoutVars>
          <dgm:chMax val="7"/>
          <dgm:chPref val="7"/>
          <dgm:dir/>
          <dgm:animLvl val="lvl"/>
        </dgm:presLayoutVars>
      </dgm:prSet>
      <dgm:spPr/>
      <dgm:t>
        <a:bodyPr/>
        <a:lstStyle/>
        <a:p>
          <a:endParaRPr lang="es-CR"/>
        </a:p>
      </dgm:t>
    </dgm:pt>
    <dgm:pt modelId="{0B6C9C11-726B-44E7-9D71-DCF1235FB48E}" type="pres">
      <dgm:prSet presAssocID="{03D965E6-B186-4442-950A-9062B6C939CD}" presName="Accent1" presStyleCnt="0"/>
      <dgm:spPr/>
    </dgm:pt>
    <dgm:pt modelId="{B5FEAB67-9B00-4152-A54A-9BB2CCEC00ED}" type="pres">
      <dgm:prSet presAssocID="{03D965E6-B186-4442-950A-9062B6C939CD}" presName="Accent" presStyleLbl="node1" presStyleIdx="0" presStyleCnt="1"/>
      <dgm:spPr/>
    </dgm:pt>
    <dgm:pt modelId="{5EDAEE96-C494-4C72-8107-5DD31B418E53}" type="pres">
      <dgm:prSet presAssocID="{03D965E6-B186-4442-950A-9062B6C939CD}" presName="Child1" presStyleLbl="revTx" presStyleIdx="0" presStyleCnt="2">
        <dgm:presLayoutVars>
          <dgm:chMax val="0"/>
          <dgm:chPref val="0"/>
          <dgm:bulletEnabled val="1"/>
        </dgm:presLayoutVars>
      </dgm:prSet>
      <dgm:spPr/>
      <dgm:t>
        <a:bodyPr/>
        <a:lstStyle/>
        <a:p>
          <a:endParaRPr lang="es-CR"/>
        </a:p>
      </dgm:t>
    </dgm:pt>
    <dgm:pt modelId="{FD6A5022-AA7C-47DD-9A0F-746A228B038C}" type="pres">
      <dgm:prSet presAssocID="{03D965E6-B186-4442-950A-9062B6C939CD}" presName="Parent1" presStyleLbl="revTx" presStyleIdx="1" presStyleCnt="2">
        <dgm:presLayoutVars>
          <dgm:chMax val="1"/>
          <dgm:chPref val="1"/>
          <dgm:bulletEnabled val="1"/>
        </dgm:presLayoutVars>
      </dgm:prSet>
      <dgm:spPr/>
      <dgm:t>
        <a:bodyPr/>
        <a:lstStyle/>
        <a:p>
          <a:endParaRPr lang="es-CR"/>
        </a:p>
      </dgm:t>
    </dgm:pt>
  </dgm:ptLst>
  <dgm:cxnLst>
    <dgm:cxn modelId="{84AD694B-E4AC-4F4D-B85E-17D3210DFAA8}" srcId="{97664A7B-14BF-4296-8318-24687DF47214}" destId="{03D965E6-B186-4442-950A-9062B6C939CD}" srcOrd="0" destOrd="0" parTransId="{07876E11-C491-4099-978A-C6A7A446FF3A}" sibTransId="{F5C6CCF6-CE14-4DEE-BC52-0284237C77C3}"/>
    <dgm:cxn modelId="{2DE0B3DD-4266-4C3E-B492-CF95CB071131}" type="presOf" srcId="{03D965E6-B186-4442-950A-9062B6C939CD}" destId="{FD6A5022-AA7C-47DD-9A0F-746A228B038C}" srcOrd="0" destOrd="0" presId="urn:microsoft.com/office/officeart/2009/layout/CircleArrowProcess"/>
    <dgm:cxn modelId="{63DC10EF-3531-4CDC-A4BA-CEB472527517}" type="presOf" srcId="{97664A7B-14BF-4296-8318-24687DF47214}" destId="{8D8B4777-CBBB-4221-83CD-D192D5F7A98D}" srcOrd="0" destOrd="0" presId="urn:microsoft.com/office/officeart/2009/layout/CircleArrowProcess"/>
    <dgm:cxn modelId="{62743325-1533-461E-84B7-D71F2A224B48}" srcId="{03D965E6-B186-4442-950A-9062B6C939CD}" destId="{59BA4F01-FACA-4244-AB5F-9CDF87F0B688}" srcOrd="0" destOrd="0" parTransId="{2AAD83DB-86E6-41C5-8575-F3ABDA5EABF2}" sibTransId="{74A3B0A5-392A-4F17-AAC9-32CD12287EAC}"/>
    <dgm:cxn modelId="{818CA377-5FB0-499F-AB36-DDBAB779EC55}" type="presOf" srcId="{59BA4F01-FACA-4244-AB5F-9CDF87F0B688}" destId="{5EDAEE96-C494-4C72-8107-5DD31B418E53}" srcOrd="0" destOrd="0" presId="urn:microsoft.com/office/officeart/2009/layout/CircleArrowProcess"/>
    <dgm:cxn modelId="{579DCF71-766B-4253-A79C-F0A4E166410B}" type="presParOf" srcId="{8D8B4777-CBBB-4221-83CD-D192D5F7A98D}" destId="{0B6C9C11-726B-44E7-9D71-DCF1235FB48E}" srcOrd="0" destOrd="0" presId="urn:microsoft.com/office/officeart/2009/layout/CircleArrowProcess"/>
    <dgm:cxn modelId="{7D3D467A-B911-422E-B065-8C094551EC17}" type="presParOf" srcId="{0B6C9C11-726B-44E7-9D71-DCF1235FB48E}" destId="{B5FEAB67-9B00-4152-A54A-9BB2CCEC00ED}" srcOrd="0" destOrd="0" presId="urn:microsoft.com/office/officeart/2009/layout/CircleArrowProcess"/>
    <dgm:cxn modelId="{23F2E26B-4807-41AD-B058-17009A8F30A4}" type="presParOf" srcId="{8D8B4777-CBBB-4221-83CD-D192D5F7A98D}" destId="{5EDAEE96-C494-4C72-8107-5DD31B418E53}" srcOrd="1" destOrd="0" presId="urn:microsoft.com/office/officeart/2009/layout/CircleArrowProcess"/>
    <dgm:cxn modelId="{63F19839-FBE4-40B9-9E11-D2FAEE1C0BD0}" type="presParOf" srcId="{8D8B4777-CBBB-4221-83CD-D192D5F7A98D}" destId="{FD6A5022-AA7C-47DD-9A0F-746A228B038C}" srcOrd="2"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664A7B-14BF-4296-8318-24687DF47214}" type="doc">
      <dgm:prSet loTypeId="urn:microsoft.com/office/officeart/2009/layout/CircleArrowProcess" loCatId="process" qsTypeId="urn:microsoft.com/office/officeart/2005/8/quickstyle/3d1" qsCatId="3D" csTypeId="urn:microsoft.com/office/officeart/2005/8/colors/colorful2" csCatId="colorful" phldr="1"/>
      <dgm:spPr/>
      <dgm:t>
        <a:bodyPr/>
        <a:lstStyle/>
        <a:p>
          <a:endParaRPr lang="es-CR"/>
        </a:p>
      </dgm:t>
    </dgm:pt>
    <dgm:pt modelId="{03D965E6-B186-4442-950A-9062B6C939CD}">
      <dgm:prSet phldrT="[Texto]" custT="1"/>
      <dgm:spPr/>
      <dgm:t>
        <a:bodyPr/>
        <a:lstStyle/>
        <a:p>
          <a:r>
            <a:rPr lang="es-CR" sz="2400" dirty="0" smtClean="0">
              <a:latin typeface="Arial" panose="020B0604020202020204" pitchFamily="34" charset="0"/>
              <a:cs typeface="Arial" panose="020B0604020202020204" pitchFamily="34" charset="0"/>
            </a:rPr>
            <a:t>2020</a:t>
          </a:r>
          <a:endParaRPr lang="es-CR" sz="2400" dirty="0">
            <a:latin typeface="Arial" panose="020B0604020202020204" pitchFamily="34" charset="0"/>
            <a:cs typeface="Arial" panose="020B0604020202020204" pitchFamily="34" charset="0"/>
          </a:endParaRPr>
        </a:p>
      </dgm:t>
    </dgm:pt>
    <dgm:pt modelId="{07876E11-C491-4099-978A-C6A7A446FF3A}" type="parTrans" cxnId="{84AD694B-E4AC-4F4D-B85E-17D3210DFAA8}">
      <dgm:prSet/>
      <dgm:spPr/>
      <dgm:t>
        <a:bodyPr/>
        <a:lstStyle/>
        <a:p>
          <a:endParaRPr lang="es-CR" sz="2400">
            <a:latin typeface="Arial" panose="020B0604020202020204" pitchFamily="34" charset="0"/>
            <a:cs typeface="Arial" panose="020B0604020202020204" pitchFamily="34" charset="0"/>
          </a:endParaRPr>
        </a:p>
      </dgm:t>
    </dgm:pt>
    <dgm:pt modelId="{F5C6CCF6-CE14-4DEE-BC52-0284237C77C3}" type="sibTrans" cxnId="{84AD694B-E4AC-4F4D-B85E-17D3210DFAA8}">
      <dgm:prSet/>
      <dgm:spPr/>
      <dgm:t>
        <a:bodyPr/>
        <a:lstStyle/>
        <a:p>
          <a:endParaRPr lang="es-CR" sz="2400">
            <a:latin typeface="Arial" panose="020B0604020202020204" pitchFamily="34" charset="0"/>
            <a:cs typeface="Arial" panose="020B0604020202020204" pitchFamily="34" charset="0"/>
          </a:endParaRPr>
        </a:p>
      </dgm:t>
    </dgm:pt>
    <dgm:pt modelId="{59BA4F01-FACA-4244-AB5F-9CDF87F0B688}">
      <dgm:prSet phldrT="[Texto]" custT="1"/>
      <dgm:spPr/>
      <dgm:t>
        <a:bodyPr/>
        <a:lstStyle/>
        <a:p>
          <a:r>
            <a:rPr lang="es-CR" sz="2400" b="1" dirty="0" smtClean="0">
              <a:latin typeface="Arial" panose="020B0604020202020204" pitchFamily="34" charset="0"/>
              <a:cs typeface="Arial" panose="020B0604020202020204" pitchFamily="34" charset="0"/>
            </a:rPr>
            <a:t>41992 </a:t>
          </a:r>
          <a:r>
            <a:rPr lang="es-CR" sz="2400" dirty="0" smtClean="0">
              <a:latin typeface="Arial" panose="020B0604020202020204" pitchFamily="34" charset="0"/>
              <a:cs typeface="Arial" panose="020B0604020202020204" pitchFamily="34" charset="0"/>
            </a:rPr>
            <a:t>gestiones atendidas mediante la cuenta electrónica </a:t>
          </a:r>
          <a:endParaRPr lang="es-CR" sz="2400" dirty="0">
            <a:latin typeface="Arial" panose="020B0604020202020204" pitchFamily="34" charset="0"/>
            <a:cs typeface="Arial" panose="020B0604020202020204" pitchFamily="34" charset="0"/>
          </a:endParaRPr>
        </a:p>
      </dgm:t>
    </dgm:pt>
    <dgm:pt modelId="{2AAD83DB-86E6-41C5-8575-F3ABDA5EABF2}" type="parTrans" cxnId="{62743325-1533-461E-84B7-D71F2A224B48}">
      <dgm:prSet/>
      <dgm:spPr/>
      <dgm:t>
        <a:bodyPr/>
        <a:lstStyle/>
        <a:p>
          <a:endParaRPr lang="es-CR" sz="2400">
            <a:latin typeface="Arial" panose="020B0604020202020204" pitchFamily="34" charset="0"/>
            <a:cs typeface="Arial" panose="020B0604020202020204" pitchFamily="34" charset="0"/>
          </a:endParaRPr>
        </a:p>
      </dgm:t>
    </dgm:pt>
    <dgm:pt modelId="{74A3B0A5-392A-4F17-AAC9-32CD12287EAC}" type="sibTrans" cxnId="{62743325-1533-461E-84B7-D71F2A224B48}">
      <dgm:prSet/>
      <dgm:spPr/>
      <dgm:t>
        <a:bodyPr/>
        <a:lstStyle/>
        <a:p>
          <a:endParaRPr lang="es-CR" sz="2400">
            <a:latin typeface="Arial" panose="020B0604020202020204" pitchFamily="34" charset="0"/>
            <a:cs typeface="Arial" panose="020B0604020202020204" pitchFamily="34" charset="0"/>
          </a:endParaRPr>
        </a:p>
      </dgm:t>
    </dgm:pt>
    <dgm:pt modelId="{8D8B4777-CBBB-4221-83CD-D192D5F7A98D}" type="pres">
      <dgm:prSet presAssocID="{97664A7B-14BF-4296-8318-24687DF47214}" presName="Name0" presStyleCnt="0">
        <dgm:presLayoutVars>
          <dgm:chMax val="7"/>
          <dgm:chPref val="7"/>
          <dgm:dir/>
          <dgm:animLvl val="lvl"/>
        </dgm:presLayoutVars>
      </dgm:prSet>
      <dgm:spPr/>
      <dgm:t>
        <a:bodyPr/>
        <a:lstStyle/>
        <a:p>
          <a:endParaRPr lang="es-CR"/>
        </a:p>
      </dgm:t>
    </dgm:pt>
    <dgm:pt modelId="{0B6C9C11-726B-44E7-9D71-DCF1235FB48E}" type="pres">
      <dgm:prSet presAssocID="{03D965E6-B186-4442-950A-9062B6C939CD}" presName="Accent1" presStyleCnt="0"/>
      <dgm:spPr/>
    </dgm:pt>
    <dgm:pt modelId="{B5FEAB67-9B00-4152-A54A-9BB2CCEC00ED}" type="pres">
      <dgm:prSet presAssocID="{03D965E6-B186-4442-950A-9062B6C939CD}" presName="Accent" presStyleLbl="node1" presStyleIdx="0" presStyleCnt="1"/>
      <dgm:spPr/>
    </dgm:pt>
    <dgm:pt modelId="{5EDAEE96-C494-4C72-8107-5DD31B418E53}" type="pres">
      <dgm:prSet presAssocID="{03D965E6-B186-4442-950A-9062B6C939CD}" presName="Child1" presStyleLbl="revTx" presStyleIdx="0" presStyleCnt="2" custScaleY="167271">
        <dgm:presLayoutVars>
          <dgm:chMax val="0"/>
          <dgm:chPref val="0"/>
          <dgm:bulletEnabled val="1"/>
        </dgm:presLayoutVars>
      </dgm:prSet>
      <dgm:spPr/>
      <dgm:t>
        <a:bodyPr/>
        <a:lstStyle/>
        <a:p>
          <a:endParaRPr lang="es-CR"/>
        </a:p>
      </dgm:t>
    </dgm:pt>
    <dgm:pt modelId="{FD6A5022-AA7C-47DD-9A0F-746A228B038C}" type="pres">
      <dgm:prSet presAssocID="{03D965E6-B186-4442-950A-9062B6C939CD}" presName="Parent1" presStyleLbl="revTx" presStyleIdx="1" presStyleCnt="2">
        <dgm:presLayoutVars>
          <dgm:chMax val="1"/>
          <dgm:chPref val="1"/>
          <dgm:bulletEnabled val="1"/>
        </dgm:presLayoutVars>
      </dgm:prSet>
      <dgm:spPr/>
      <dgm:t>
        <a:bodyPr/>
        <a:lstStyle/>
        <a:p>
          <a:endParaRPr lang="es-CR"/>
        </a:p>
      </dgm:t>
    </dgm:pt>
  </dgm:ptLst>
  <dgm:cxnLst>
    <dgm:cxn modelId="{84AD694B-E4AC-4F4D-B85E-17D3210DFAA8}" srcId="{97664A7B-14BF-4296-8318-24687DF47214}" destId="{03D965E6-B186-4442-950A-9062B6C939CD}" srcOrd="0" destOrd="0" parTransId="{07876E11-C491-4099-978A-C6A7A446FF3A}" sibTransId="{F5C6CCF6-CE14-4DEE-BC52-0284237C77C3}"/>
    <dgm:cxn modelId="{62743325-1533-461E-84B7-D71F2A224B48}" srcId="{03D965E6-B186-4442-950A-9062B6C939CD}" destId="{59BA4F01-FACA-4244-AB5F-9CDF87F0B688}" srcOrd="0" destOrd="0" parTransId="{2AAD83DB-86E6-41C5-8575-F3ABDA5EABF2}" sibTransId="{74A3B0A5-392A-4F17-AAC9-32CD12287EAC}"/>
    <dgm:cxn modelId="{D2A7C660-2285-4812-875C-E06FF336B68D}" type="presOf" srcId="{59BA4F01-FACA-4244-AB5F-9CDF87F0B688}" destId="{5EDAEE96-C494-4C72-8107-5DD31B418E53}" srcOrd="0" destOrd="0" presId="urn:microsoft.com/office/officeart/2009/layout/CircleArrowProcess"/>
    <dgm:cxn modelId="{8E957F10-8361-48B6-9685-B72B3D26EAF2}" type="presOf" srcId="{97664A7B-14BF-4296-8318-24687DF47214}" destId="{8D8B4777-CBBB-4221-83CD-D192D5F7A98D}" srcOrd="0" destOrd="0" presId="urn:microsoft.com/office/officeart/2009/layout/CircleArrowProcess"/>
    <dgm:cxn modelId="{5A744FF2-501F-480C-A527-97C82CE2680B}" type="presOf" srcId="{03D965E6-B186-4442-950A-9062B6C939CD}" destId="{FD6A5022-AA7C-47DD-9A0F-746A228B038C}" srcOrd="0" destOrd="0" presId="urn:microsoft.com/office/officeart/2009/layout/CircleArrowProcess"/>
    <dgm:cxn modelId="{1A24B565-586B-489D-94A8-2D93E3D38872}" type="presParOf" srcId="{8D8B4777-CBBB-4221-83CD-D192D5F7A98D}" destId="{0B6C9C11-726B-44E7-9D71-DCF1235FB48E}" srcOrd="0" destOrd="0" presId="urn:microsoft.com/office/officeart/2009/layout/CircleArrowProcess"/>
    <dgm:cxn modelId="{4FDE2D3D-E1E0-4A41-9EE8-C29964D805F4}" type="presParOf" srcId="{0B6C9C11-726B-44E7-9D71-DCF1235FB48E}" destId="{B5FEAB67-9B00-4152-A54A-9BB2CCEC00ED}" srcOrd="0" destOrd="0" presId="urn:microsoft.com/office/officeart/2009/layout/CircleArrowProcess"/>
    <dgm:cxn modelId="{5008CF6E-8000-4DCF-AF70-7DE2C9243D8D}" type="presParOf" srcId="{8D8B4777-CBBB-4221-83CD-D192D5F7A98D}" destId="{5EDAEE96-C494-4C72-8107-5DD31B418E53}" srcOrd="1" destOrd="0" presId="urn:microsoft.com/office/officeart/2009/layout/CircleArrowProcess"/>
    <dgm:cxn modelId="{D0854B1B-2DFD-45DB-BC1B-5EA26290800C}" type="presParOf" srcId="{8D8B4777-CBBB-4221-83CD-D192D5F7A98D}" destId="{FD6A5022-AA7C-47DD-9A0F-746A228B038C}" srcOrd="2"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28/04/2021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28/04/2021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1911653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40456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1197123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3324853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3467251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2780072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16</a:t>
            </a:fld>
            <a:endParaRPr lang="es-ES"/>
          </a:p>
        </p:txBody>
      </p:sp>
    </p:spTree>
    <p:extLst>
      <p:ext uri="{BB962C8B-B14F-4D97-AF65-F5344CB8AC3E}">
        <p14:creationId xmlns:p14="http://schemas.microsoft.com/office/powerpoint/2010/main" val="375335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17</a:t>
            </a:fld>
            <a:endParaRPr lang="es-ES"/>
          </a:p>
        </p:txBody>
      </p:sp>
    </p:spTree>
    <p:extLst>
      <p:ext uri="{BB962C8B-B14F-4D97-AF65-F5344CB8AC3E}">
        <p14:creationId xmlns:p14="http://schemas.microsoft.com/office/powerpoint/2010/main" val="1152943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18</a:t>
            </a:fld>
            <a:endParaRPr lang="es-ES"/>
          </a:p>
        </p:txBody>
      </p:sp>
    </p:spTree>
    <p:extLst>
      <p:ext uri="{BB962C8B-B14F-4D97-AF65-F5344CB8AC3E}">
        <p14:creationId xmlns:p14="http://schemas.microsoft.com/office/powerpoint/2010/main" val="814895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19</a:t>
            </a:fld>
            <a:endParaRPr lang="es-ES"/>
          </a:p>
        </p:txBody>
      </p:sp>
    </p:spTree>
    <p:extLst>
      <p:ext uri="{BB962C8B-B14F-4D97-AF65-F5344CB8AC3E}">
        <p14:creationId xmlns:p14="http://schemas.microsoft.com/office/powerpoint/2010/main" val="2733386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20</a:t>
            </a:fld>
            <a:endParaRPr lang="es-ES"/>
          </a:p>
        </p:txBody>
      </p:sp>
    </p:spTree>
    <p:extLst>
      <p:ext uri="{BB962C8B-B14F-4D97-AF65-F5344CB8AC3E}">
        <p14:creationId xmlns:p14="http://schemas.microsoft.com/office/powerpoint/2010/main" val="532971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21</a:t>
            </a:fld>
            <a:endParaRPr lang="es-ES"/>
          </a:p>
        </p:txBody>
      </p:sp>
    </p:spTree>
    <p:extLst>
      <p:ext uri="{BB962C8B-B14F-4D97-AF65-F5344CB8AC3E}">
        <p14:creationId xmlns:p14="http://schemas.microsoft.com/office/powerpoint/2010/main" val="2771715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22</a:t>
            </a:fld>
            <a:endParaRPr lang="es-ES"/>
          </a:p>
        </p:txBody>
      </p:sp>
    </p:spTree>
    <p:extLst>
      <p:ext uri="{BB962C8B-B14F-4D97-AF65-F5344CB8AC3E}">
        <p14:creationId xmlns:p14="http://schemas.microsoft.com/office/powerpoint/2010/main" val="2016684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23</a:t>
            </a:fld>
            <a:endParaRPr lang="es-ES"/>
          </a:p>
        </p:txBody>
      </p:sp>
    </p:spTree>
    <p:extLst>
      <p:ext uri="{BB962C8B-B14F-4D97-AF65-F5344CB8AC3E}">
        <p14:creationId xmlns:p14="http://schemas.microsoft.com/office/powerpoint/2010/main" val="2677830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24</a:t>
            </a:fld>
            <a:endParaRPr lang="es-ES"/>
          </a:p>
        </p:txBody>
      </p:sp>
    </p:spTree>
    <p:extLst>
      <p:ext uri="{BB962C8B-B14F-4D97-AF65-F5344CB8AC3E}">
        <p14:creationId xmlns:p14="http://schemas.microsoft.com/office/powerpoint/2010/main" val="7563182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25</a:t>
            </a:fld>
            <a:endParaRPr lang="es-ES"/>
          </a:p>
        </p:txBody>
      </p:sp>
    </p:spTree>
    <p:extLst>
      <p:ext uri="{BB962C8B-B14F-4D97-AF65-F5344CB8AC3E}">
        <p14:creationId xmlns:p14="http://schemas.microsoft.com/office/powerpoint/2010/main" val="357911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26</a:t>
            </a:fld>
            <a:endParaRPr lang="es-ES"/>
          </a:p>
        </p:txBody>
      </p:sp>
    </p:spTree>
    <p:extLst>
      <p:ext uri="{BB962C8B-B14F-4D97-AF65-F5344CB8AC3E}">
        <p14:creationId xmlns:p14="http://schemas.microsoft.com/office/powerpoint/2010/main" val="1245537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27</a:t>
            </a:fld>
            <a:endParaRPr lang="es-ES"/>
          </a:p>
        </p:txBody>
      </p:sp>
    </p:spTree>
    <p:extLst>
      <p:ext uri="{BB962C8B-B14F-4D97-AF65-F5344CB8AC3E}">
        <p14:creationId xmlns:p14="http://schemas.microsoft.com/office/powerpoint/2010/main" val="39207708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28</a:t>
            </a:fld>
            <a:endParaRPr lang="es-ES"/>
          </a:p>
        </p:txBody>
      </p:sp>
    </p:spTree>
    <p:extLst>
      <p:ext uri="{BB962C8B-B14F-4D97-AF65-F5344CB8AC3E}">
        <p14:creationId xmlns:p14="http://schemas.microsoft.com/office/powerpoint/2010/main" val="8312053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33</a:t>
            </a:fld>
            <a:endParaRPr lang="es-ES"/>
          </a:p>
        </p:txBody>
      </p:sp>
    </p:spTree>
    <p:extLst>
      <p:ext uri="{BB962C8B-B14F-4D97-AF65-F5344CB8AC3E}">
        <p14:creationId xmlns:p14="http://schemas.microsoft.com/office/powerpoint/2010/main" val="4124091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31976740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34</a:t>
            </a:fld>
            <a:endParaRPr lang="es-ES"/>
          </a:p>
        </p:txBody>
      </p:sp>
    </p:spTree>
    <p:extLst>
      <p:ext uri="{BB962C8B-B14F-4D97-AF65-F5344CB8AC3E}">
        <p14:creationId xmlns:p14="http://schemas.microsoft.com/office/powerpoint/2010/main" val="8571291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35</a:t>
            </a:fld>
            <a:endParaRPr lang="es-ES"/>
          </a:p>
        </p:txBody>
      </p:sp>
    </p:spTree>
    <p:extLst>
      <p:ext uri="{BB962C8B-B14F-4D97-AF65-F5344CB8AC3E}">
        <p14:creationId xmlns:p14="http://schemas.microsoft.com/office/powerpoint/2010/main" val="25642892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36</a:t>
            </a:fld>
            <a:endParaRPr lang="es-ES"/>
          </a:p>
        </p:txBody>
      </p:sp>
    </p:spTree>
    <p:extLst>
      <p:ext uri="{BB962C8B-B14F-4D97-AF65-F5344CB8AC3E}">
        <p14:creationId xmlns:p14="http://schemas.microsoft.com/office/powerpoint/2010/main" val="41205142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37</a:t>
            </a:fld>
            <a:endParaRPr lang="es-ES"/>
          </a:p>
        </p:txBody>
      </p:sp>
    </p:spTree>
    <p:extLst>
      <p:ext uri="{BB962C8B-B14F-4D97-AF65-F5344CB8AC3E}">
        <p14:creationId xmlns:p14="http://schemas.microsoft.com/office/powerpoint/2010/main" val="30288000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38</a:t>
            </a:fld>
            <a:endParaRPr lang="es-ES"/>
          </a:p>
        </p:txBody>
      </p:sp>
    </p:spTree>
    <p:extLst>
      <p:ext uri="{BB962C8B-B14F-4D97-AF65-F5344CB8AC3E}">
        <p14:creationId xmlns:p14="http://schemas.microsoft.com/office/powerpoint/2010/main" val="13189677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48</a:t>
            </a:fld>
            <a:endParaRPr lang="es-ES"/>
          </a:p>
        </p:txBody>
      </p:sp>
    </p:spTree>
    <p:extLst>
      <p:ext uri="{BB962C8B-B14F-4D97-AF65-F5344CB8AC3E}">
        <p14:creationId xmlns:p14="http://schemas.microsoft.com/office/powerpoint/2010/main" val="24814657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49</a:t>
            </a:fld>
            <a:endParaRPr lang="es-ES"/>
          </a:p>
        </p:txBody>
      </p:sp>
    </p:spTree>
    <p:extLst>
      <p:ext uri="{BB962C8B-B14F-4D97-AF65-F5344CB8AC3E}">
        <p14:creationId xmlns:p14="http://schemas.microsoft.com/office/powerpoint/2010/main" val="39784617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50</a:t>
            </a:fld>
            <a:endParaRPr lang="es-ES"/>
          </a:p>
        </p:txBody>
      </p:sp>
    </p:spTree>
    <p:extLst>
      <p:ext uri="{BB962C8B-B14F-4D97-AF65-F5344CB8AC3E}">
        <p14:creationId xmlns:p14="http://schemas.microsoft.com/office/powerpoint/2010/main" val="3853100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51</a:t>
            </a:fld>
            <a:endParaRPr lang="es-ES"/>
          </a:p>
        </p:txBody>
      </p:sp>
    </p:spTree>
    <p:extLst>
      <p:ext uri="{BB962C8B-B14F-4D97-AF65-F5344CB8AC3E}">
        <p14:creationId xmlns:p14="http://schemas.microsoft.com/office/powerpoint/2010/main" val="27919266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52</a:t>
            </a:fld>
            <a:endParaRPr lang="es-ES"/>
          </a:p>
        </p:txBody>
      </p:sp>
    </p:spTree>
    <p:extLst>
      <p:ext uri="{BB962C8B-B14F-4D97-AF65-F5344CB8AC3E}">
        <p14:creationId xmlns:p14="http://schemas.microsoft.com/office/powerpoint/2010/main" val="1419178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26871739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53</a:t>
            </a:fld>
            <a:endParaRPr lang="es-ES"/>
          </a:p>
        </p:txBody>
      </p:sp>
    </p:spTree>
    <p:extLst>
      <p:ext uri="{BB962C8B-B14F-4D97-AF65-F5344CB8AC3E}">
        <p14:creationId xmlns:p14="http://schemas.microsoft.com/office/powerpoint/2010/main" val="9525160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54</a:t>
            </a:fld>
            <a:endParaRPr lang="es-ES"/>
          </a:p>
        </p:txBody>
      </p:sp>
    </p:spTree>
    <p:extLst>
      <p:ext uri="{BB962C8B-B14F-4D97-AF65-F5344CB8AC3E}">
        <p14:creationId xmlns:p14="http://schemas.microsoft.com/office/powerpoint/2010/main" val="1463965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55</a:t>
            </a:fld>
            <a:endParaRPr lang="es-ES"/>
          </a:p>
        </p:txBody>
      </p:sp>
    </p:spTree>
    <p:extLst>
      <p:ext uri="{BB962C8B-B14F-4D97-AF65-F5344CB8AC3E}">
        <p14:creationId xmlns:p14="http://schemas.microsoft.com/office/powerpoint/2010/main" val="421928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2951545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745310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1733030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4110366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12235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28/04/2021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28/04/2021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r>
              <a:rPr lang="es-ES"/>
              <a:t>Fecha de impresión: </a:t>
            </a:r>
            <a:fld id="{52AAA591-02E3-4C18-BDEF-FE9EE6941BBB}" type="datetime1">
              <a:rPr lang="es-ES" smtClean="0"/>
              <a:t>28/04/2021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A5104C8-7CBE-475B-8B80-B67C85252FD5}" type="datetime1">
              <a:rPr lang="es-ES" smtClean="0"/>
              <a:t>28/04/2021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34324A6-9A0C-4177-B095-37F18F201903}"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0FA2DFC-28B1-4EF0-8854-55635D3015EE}"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E8F8321C-05E6-4DF0-854C-845EF57E1A78}"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D41D1F4-EDF3-4118-B9CA-4CE3412B8FA9}" type="datetime1">
              <a:rPr lang="es-ES" smtClean="0"/>
              <a:t>28/04/2021</a:t>
            </a:fld>
            <a:endParaRPr lang="es-ES"/>
          </a:p>
        </p:txBody>
      </p:sp>
      <p:sp>
        <p:nvSpPr>
          <p:cNvPr id="8" name="7 Marcador de pie de página"/>
          <p:cNvSpPr>
            <a:spLocks noGrp="1"/>
          </p:cNvSpPr>
          <p:nvPr>
            <p:ph type="ftr" sz="quarter" idx="11"/>
          </p:nvPr>
        </p:nvSpPr>
        <p:spPr/>
        <p:txBody>
          <a:bodyPr/>
          <a:lstStyle/>
          <a:p>
            <a:r>
              <a:rPr lang="es-ES"/>
              <a:t>Versión: R6 - 14/11/2014</a:t>
            </a:r>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AD0C972-A517-4560-A0F3-AE6EBCD890E6}" type="datetime1">
              <a:rPr lang="es-ES" smtClean="0"/>
              <a:t>28/04/2021</a:t>
            </a:fld>
            <a:endParaRPr lang="es-ES"/>
          </a:p>
        </p:txBody>
      </p:sp>
      <p:sp>
        <p:nvSpPr>
          <p:cNvPr id="4" name="3 Marcador de pie de página"/>
          <p:cNvSpPr>
            <a:spLocks noGrp="1"/>
          </p:cNvSpPr>
          <p:nvPr>
            <p:ph type="ftr" sz="quarter" idx="11"/>
          </p:nvPr>
        </p:nvSpPr>
        <p:spPr/>
        <p:txBody>
          <a:bodyPr/>
          <a:lstStyle/>
          <a:p>
            <a:r>
              <a:rPr lang="es-ES"/>
              <a:t>Versión: R6 - 14/11/2014</a:t>
            </a:r>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28/04/2021</a:t>
            </a:fld>
            <a:endParaRPr lang="es-ES" dirty="0"/>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28/04/2021</a:t>
            </a:fld>
            <a:endParaRPr lang="es-ES"/>
          </a:p>
        </p:txBody>
      </p:sp>
      <p:sp>
        <p:nvSpPr>
          <p:cNvPr id="3" name="2 Marcador de pie de página"/>
          <p:cNvSpPr>
            <a:spLocks noGrp="1"/>
          </p:cNvSpPr>
          <p:nvPr>
            <p:ph type="ftr" sz="quarter" idx="11"/>
          </p:nvPr>
        </p:nvSpPr>
        <p:spPr/>
        <p:txBody>
          <a:bodyPr/>
          <a:lstStyle/>
          <a:p>
            <a:r>
              <a:rPr lang="es-ES"/>
              <a:t>Versión: R6 - 14/11/2014</a:t>
            </a:r>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pie de página"/>
          <p:cNvSpPr>
            <a:spLocks noGrp="1"/>
          </p:cNvSpPr>
          <p:nvPr>
            <p:ph type="ftr" sz="quarter" idx="11"/>
          </p:nvPr>
        </p:nvSpPr>
        <p:spPr/>
        <p:txBody>
          <a:bodyPr/>
          <a:lstStyle/>
          <a:p>
            <a:r>
              <a:rPr lang="es-ES"/>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28/04/2021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28/04/2021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28/04/2021</a:t>
            </a:fld>
            <a:endParaRPr lang="es-ES"/>
          </a:p>
        </p:txBody>
      </p:sp>
      <p:sp>
        <p:nvSpPr>
          <p:cNvPr id="8" name="Footer Placeholder 7"/>
          <p:cNvSpPr>
            <a:spLocks noGrp="1"/>
          </p:cNvSpPr>
          <p:nvPr>
            <p:ph type="ftr" sz="quarter" idx="11"/>
          </p:nvPr>
        </p:nvSpPr>
        <p:spPr/>
        <p:txBody>
          <a:bodyPr/>
          <a:lstStyle/>
          <a:p>
            <a:r>
              <a:rPr lang="es-ES"/>
              <a:t>Versión: R6 - 14/11/2014</a:t>
            </a:r>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a:t>Fecha de impresión</a:t>
            </a:r>
            <a:r>
              <a:rPr lang="es-ES"/>
              <a:t>: </a:t>
            </a:r>
            <a:fld id="{1ABCE90B-3C5E-4D3E-92BD-9F3D9180B9EA}" type="datetime1">
              <a:rPr lang="es-ES" smtClean="0"/>
              <a:t>28/04/2021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28/04/2021</a:t>
            </a:fld>
            <a:endParaRPr lang="es-ES"/>
          </a:p>
        </p:txBody>
      </p:sp>
      <p:sp>
        <p:nvSpPr>
          <p:cNvPr id="3" name="Footer Placeholder 2"/>
          <p:cNvSpPr>
            <a:spLocks noGrp="1"/>
          </p:cNvSpPr>
          <p:nvPr>
            <p:ph type="ftr" sz="quarter" idx="11"/>
          </p:nvPr>
        </p:nvSpPr>
        <p:spPr/>
        <p:txBody>
          <a:bodyPr/>
          <a:lstStyle/>
          <a:p>
            <a:r>
              <a:rPr lang="es-ES"/>
              <a:t>Versión: R6 - 14/11/2014</a:t>
            </a:r>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28/04/2021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28/04/2021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a:t>Fecha de impresión</a:t>
            </a:r>
            <a:r>
              <a:rPr lang="es-ES"/>
              <a:t>: </a:t>
            </a:r>
            <a:fld id="{ABB6C35B-15C9-4ADA-A31E-8BD1B9945545}" type="datetime1">
              <a:rPr lang="es-ES" smtClean="0"/>
              <a:t>28/04/2021</a:t>
            </a:fld>
            <a:r>
              <a:rPr lang="es-ES"/>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28/04/2021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Versión: R6 - 14/11/2014</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NUL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NULL"/></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hyperlink" Target="mailto:uascd@mep.go.cr"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NUL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QuickStyle" Target="../diagrams/quickStyle3.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NULL"/><Relationship Id="rId9" Type="http://schemas.microsoft.com/office/2007/relationships/diagramDrawing" Target="../diagrams/drawing3.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NULL"/><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png"/><Relationship Id="rId7" Type="http://schemas.openxmlformats.org/officeDocument/2006/relationships/diagramQuickStyle" Target="../diagrams/quickStyle5.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NULL"/><Relationship Id="rId9" Type="http://schemas.microsoft.com/office/2007/relationships/diagramDrawing" Target="../diagrams/drawing5.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2.png"/><Relationship Id="rId7" Type="http://schemas.openxmlformats.org/officeDocument/2006/relationships/diagramQuickStyle" Target="../diagrams/quickStyle6.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NULL"/><Relationship Id="rId9" Type="http://schemas.microsoft.com/office/2007/relationships/diagramDrawing" Target="../diagrams/drawing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mailto:plataformaservicios@mep.go.cr"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8.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png"/><Relationship Id="rId7" Type="http://schemas.openxmlformats.org/officeDocument/2006/relationships/diagramColors" Target="../diagrams/colors8.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hyperlink" Target="mailto:plataformaservicios@mep.go.cr"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chart" Target="../charts/char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chart" Target="../charts/chart5.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938992"/>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Departamento de Gestión de Trámites y Servicios</a:t>
            </a:r>
          </a:p>
          <a:p>
            <a:pPr algn="ct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2020</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10</a:t>
            </a:fld>
            <a:endParaRPr lang="es-ES"/>
          </a:p>
        </p:txBody>
      </p:sp>
      <p:sp>
        <p:nvSpPr>
          <p:cNvPr id="5" name="CuadroTexto 4"/>
          <p:cNvSpPr txBox="1"/>
          <p:nvPr/>
        </p:nvSpPr>
        <p:spPr>
          <a:xfrm>
            <a:off x="96888" y="933698"/>
            <a:ext cx="8208912" cy="4832092"/>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b="1" dirty="0">
                <a:latin typeface="Arial" panose="020B0604020202020204" pitchFamily="34" charset="0"/>
                <a:cs typeface="Arial" panose="020B0604020202020204" pitchFamily="34" charset="0"/>
              </a:rPr>
              <a:t>Ubicación del edificio: </a:t>
            </a:r>
            <a:r>
              <a:rPr lang="es-ES" sz="1400" dirty="0">
                <a:latin typeface="Arial" panose="020B0604020202020204" pitchFamily="34" charset="0"/>
                <a:cs typeface="Arial" panose="020B0604020202020204" pitchFamily="34" charset="0"/>
              </a:rPr>
              <a:t>la coordinación entre departamentos e inclusive entre los mismos jerarcas se complica por cuanto no estamos ubicados en el mismo edificio. </a:t>
            </a:r>
            <a:endParaRPr lang="es-ES" sz="1400" b="1"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b="1" dirty="0" smtClean="0">
                <a:latin typeface="Arial" panose="020B0604020202020204" pitchFamily="34" charset="0"/>
                <a:cs typeface="Arial" panose="020B0604020202020204" pitchFamily="34" charset="0"/>
              </a:rPr>
              <a:t>Cambios </a:t>
            </a:r>
            <a:r>
              <a:rPr lang="es-ES" sz="1400" b="1" dirty="0">
                <a:latin typeface="Arial" panose="020B0604020202020204" pitchFamily="34" charset="0"/>
                <a:cs typeface="Arial" panose="020B0604020202020204" pitchFamily="34" charset="0"/>
              </a:rPr>
              <a:t>en la normativa; </a:t>
            </a:r>
            <a:r>
              <a:rPr lang="es-ES" sz="1400" dirty="0">
                <a:latin typeface="Arial" panose="020B0604020202020204" pitchFamily="34" charset="0"/>
                <a:cs typeface="Arial" panose="020B0604020202020204" pitchFamily="34" charset="0"/>
              </a:rPr>
              <a:t>los cuales en casos aislados e acompañan de su respectivo reglamento para la aplicación de los nuevos cambios, lo cual genera que se deba retrotraer actos afectando las funciones que realizamos mas el servicio que se presta. </a:t>
            </a:r>
          </a:p>
          <a:p>
            <a:pPr marL="342900" indent="-342900" algn="just">
              <a:lnSpc>
                <a:spcPct val="150000"/>
              </a:lnSpc>
              <a:buFont typeface="+mj-lt"/>
              <a:buAutoNum type="arabicPeriod"/>
            </a:pPr>
            <a:r>
              <a:rPr lang="es-ES" sz="1400" b="1" dirty="0">
                <a:latin typeface="Arial" panose="020B0604020202020204" pitchFamily="34" charset="0"/>
                <a:cs typeface="Arial" panose="020B0604020202020204" pitchFamily="34" charset="0"/>
              </a:rPr>
              <a:t>Falta de personal: </a:t>
            </a:r>
            <a:r>
              <a:rPr lang="es-ES" sz="1400" dirty="0">
                <a:latin typeface="Arial" panose="020B0604020202020204" pitchFamily="34" charset="0"/>
                <a:cs typeface="Arial" panose="020B0604020202020204" pitchFamily="34" charset="0"/>
              </a:rPr>
              <a:t>lamentablemente las excesivas cargas de trabajo, hace que lo funcionarios no dan abasto y deban incurrir en laborar tiempo extraordinario, con lo cual, de igual manera se hace difícil mantener los procesos al día. </a:t>
            </a:r>
          </a:p>
          <a:p>
            <a:pPr marL="342900" indent="-342900" algn="just">
              <a:lnSpc>
                <a:spcPct val="150000"/>
              </a:lnSpc>
              <a:buFont typeface="+mj-lt"/>
              <a:buAutoNum type="arabicPeriod"/>
            </a:pPr>
            <a:r>
              <a:rPr lang="es-ES" sz="1400" b="1" dirty="0">
                <a:latin typeface="Arial" panose="020B0604020202020204" pitchFamily="34" charset="0"/>
                <a:cs typeface="Arial" panose="020B0604020202020204" pitchFamily="34" charset="0"/>
              </a:rPr>
              <a:t>Situaciones presupuestarias: </a:t>
            </a:r>
            <a:r>
              <a:rPr lang="es-ES" sz="1400" dirty="0">
                <a:latin typeface="Arial" panose="020B0604020202020204" pitchFamily="34" charset="0"/>
                <a:cs typeface="Arial" panose="020B0604020202020204" pitchFamily="34" charset="0"/>
              </a:rPr>
              <a:t>las cuales afectan el cumplimiento de ordenes judiciales. </a:t>
            </a:r>
          </a:p>
          <a:p>
            <a:pPr marL="342900" indent="-342900" algn="just">
              <a:lnSpc>
                <a:spcPct val="150000"/>
              </a:lnSpc>
              <a:buFont typeface="+mj-lt"/>
              <a:buAutoNum type="arabicPeriod"/>
            </a:pPr>
            <a:r>
              <a:rPr lang="es-ES" sz="1400" b="1" dirty="0">
                <a:latin typeface="Arial" panose="020B0604020202020204" pitchFamily="34" charset="0"/>
                <a:cs typeface="Arial" panose="020B0604020202020204" pitchFamily="34" charset="0"/>
              </a:rPr>
              <a:t>Tiempo para las firmas de las resoluciones administrativas: </a:t>
            </a:r>
            <a:r>
              <a:rPr lang="es-ES" sz="1400" dirty="0">
                <a:latin typeface="Arial" panose="020B0604020202020204" pitchFamily="34" charset="0"/>
                <a:cs typeface="Arial" panose="020B0604020202020204" pitchFamily="34" charset="0"/>
              </a:rPr>
              <a:t>por parte de Leyes y Decretos o por parte del Ministerio de la Presidencia. </a:t>
            </a:r>
          </a:p>
          <a:p>
            <a:endParaRPr lang="es-CR" sz="1400" dirty="0"/>
          </a:p>
        </p:txBody>
      </p:sp>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38499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Archivo, Seguimiento y Control Documental</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2020</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11</a:t>
            </a:fld>
            <a:endParaRPr lang="es-ES" dirty="0"/>
          </a:p>
        </p:txBody>
      </p:sp>
    </p:spTree>
    <p:extLst>
      <p:ext uri="{BB962C8B-B14F-4D97-AF65-F5344CB8AC3E}">
        <p14:creationId xmlns:p14="http://schemas.microsoft.com/office/powerpoint/2010/main" val="2181610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12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541706" y="1700808"/>
            <a:ext cx="7776864" cy="5493812"/>
          </a:xfrm>
          <a:prstGeom prst="rect">
            <a:avLst/>
          </a:prstGeom>
        </p:spPr>
        <p:txBody>
          <a:bodyPr wrap="square">
            <a:spAutoFit/>
          </a:bodyPr>
          <a:lstStyle/>
          <a:p>
            <a:pPr algn="just">
              <a:lnSpc>
                <a:spcPct val="150000"/>
              </a:lnSpc>
              <a:spcAft>
                <a:spcPts val="0"/>
              </a:spcAft>
            </a:pP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Atender las solicitudes de apertura de expedientes de los funcionarios de nuevo ingreso y las gestiones subyacentes ligadas a este.</a:t>
            </a:r>
          </a:p>
          <a:p>
            <a:pPr algn="just">
              <a:lnSpc>
                <a:spcPct val="150000"/>
              </a:lnSpc>
              <a:spcAft>
                <a:spcPts val="0"/>
              </a:spcAft>
            </a:pP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Gestionar, regular, estandarizar y revisar el proceso de Evaluación del Desempeño que involucra toda la población del Ministerio de Educación Pública, tanto en Título Primero como en Título Segundo.</a:t>
            </a:r>
          </a:p>
          <a:p>
            <a:pPr algn="just">
              <a:lnSpc>
                <a:spcPct val="150000"/>
              </a:lnSpc>
              <a:spcAft>
                <a:spcPts val="0"/>
              </a:spcAft>
            </a:pP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Resguardar la información contenida en los Expedientes Laborales de los funcionarios del Ministerio de Educación Pública.</a:t>
            </a:r>
          </a:p>
          <a:p>
            <a:pPr algn="just">
              <a:lnSpc>
                <a:spcPct val="150000"/>
              </a:lnSpc>
              <a:spcAft>
                <a:spcPts val="0"/>
              </a:spcAft>
            </a:pP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Certificar los tiempos laborados e información del Expedientes Laboral a solicitud de los exfuncionarios o entidades judiciales.</a:t>
            </a:r>
          </a:p>
          <a:p>
            <a:pPr algn="just">
              <a:lnSpc>
                <a:spcPct val="150000"/>
              </a:lnSpc>
              <a:spcAft>
                <a:spcPts val="0"/>
              </a:spcAft>
            </a:pP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Gestionar el control de las vacaciones del personal de oficinas centrales y direcciones regionales, así como, girar los lineamientos a seguir.</a:t>
            </a:r>
          </a:p>
          <a:p>
            <a:pPr algn="just">
              <a:lnSpc>
                <a:spcPct val="150000"/>
              </a:lnSpc>
              <a:spcAft>
                <a:spcPts val="0"/>
              </a:spcAft>
            </a:pPr>
            <a:endPar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4829518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13</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1078552"/>
            <a:ext cx="8229600" cy="4899868"/>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1400" b="1" u="sng" dirty="0">
              <a:solidFill>
                <a:schemeClr val="tx2"/>
              </a:solidFill>
              <a:latin typeface="Arial" panose="020B0604020202020204" pitchFamily="34" charset="0"/>
            </a:endParaRPr>
          </a:p>
          <a:p>
            <a:pPr>
              <a:lnSpc>
                <a:spcPct val="150000"/>
              </a:lnSpc>
            </a:pPr>
            <a:r>
              <a:rPr lang="es-ES" sz="1400" b="1" dirty="0">
                <a:latin typeface="Arial" panose="020B0604020202020204" pitchFamily="34" charset="0"/>
                <a:cs typeface="Arial" panose="020B0604020202020204" pitchFamily="34" charset="0"/>
              </a:rPr>
              <a:t>1. </a:t>
            </a:r>
            <a:r>
              <a:rPr lang="es-ES" sz="1400" dirty="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 Archivar el rezago de evaluaciones de desempeño y unificar los reclamos al expediente.</a:t>
            </a:r>
          </a:p>
          <a:p>
            <a:pPr>
              <a:lnSpc>
                <a:spcPct val="150000"/>
              </a:lnSpc>
            </a:pPr>
            <a:r>
              <a:rPr lang="es-ES" sz="1400" b="1" u="sng" dirty="0">
                <a:latin typeface="Arial" panose="020B0604020202020204" pitchFamily="34" charset="0"/>
                <a:cs typeface="Arial" panose="020B0604020202020204" pitchFamily="34" charset="0"/>
              </a:rPr>
              <a:t>Resultado:  </a:t>
            </a:r>
            <a:r>
              <a:rPr lang="es-ES" sz="1400" dirty="0">
                <a:latin typeface="Arial" panose="020B0604020202020204" pitchFamily="34" charset="0"/>
                <a:cs typeface="Arial" panose="020B0604020202020204" pitchFamily="34" charset="0"/>
              </a:rPr>
              <a:t>se logro un avance del 69,8 % y 21% respectivamente. Se espera en el 2021 continuar con lo faltante y añadir el archivo de la evaluación de desempeño 2020.</a:t>
            </a:r>
          </a:p>
          <a:p>
            <a:pPr>
              <a:lnSpc>
                <a:spcPct val="150000"/>
              </a:lnSpc>
            </a:pPr>
            <a:r>
              <a:rPr lang="es-ES" sz="1400" dirty="0">
                <a:latin typeface="Arial" panose="020B0604020202020204" pitchFamily="34" charset="0"/>
                <a:cs typeface="Arial" panose="020B0604020202020204" pitchFamily="34" charset="0"/>
              </a:rPr>
              <a:t> </a:t>
            </a:r>
            <a:endParaRPr lang="es-ES" sz="1400" b="1" dirty="0">
              <a:latin typeface="Arial" panose="020B0604020202020204" pitchFamily="34" charset="0"/>
              <a:cs typeface="Arial" panose="020B0604020202020204" pitchFamily="34" charset="0"/>
            </a:endParaRPr>
          </a:p>
          <a:p>
            <a:pPr>
              <a:lnSpc>
                <a:spcPct val="150000"/>
              </a:lnSpc>
            </a:pPr>
            <a:r>
              <a:rPr lang="es-ES" sz="1400" b="1" dirty="0">
                <a:latin typeface="Arial" panose="020B0604020202020204" pitchFamily="34" charset="0"/>
                <a:cs typeface="Arial" panose="020B0604020202020204" pitchFamily="34" charset="0"/>
              </a:rPr>
              <a:t>2.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ES" sz="1400" dirty="0">
                <a:latin typeface="Arial" panose="020B0604020202020204" pitchFamily="34" charset="0"/>
                <a:cs typeface="Arial" panose="020B0604020202020204" pitchFamily="34" charset="0"/>
              </a:rPr>
              <a:t>Gestionar el proyecto de digitalización de expedientes.</a:t>
            </a:r>
          </a:p>
          <a:p>
            <a:pPr>
              <a:lnSpc>
                <a:spcPct val="150000"/>
              </a:lnSpc>
            </a:pPr>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r>
              <a:rPr lang="es-ES" sz="1400" dirty="0">
                <a:latin typeface="Arial" panose="020B0604020202020204" pitchFamily="34" charset="0"/>
                <a:cs typeface="Arial" panose="020B0604020202020204" pitchFamily="34" charset="0"/>
              </a:rPr>
              <a:t>cierra el 2020 con el proyecto presentado a la Proveeduría para la publicación del cartel.</a:t>
            </a:r>
          </a:p>
          <a:p>
            <a:pPr>
              <a:lnSpc>
                <a:spcPct val="150000"/>
              </a:lnSpc>
            </a:pPr>
            <a:endParaRPr lang="es-ES" sz="1400" dirty="0">
              <a:latin typeface="Arial" panose="020B0604020202020204" pitchFamily="34" charset="0"/>
              <a:cs typeface="Arial" panose="020B0604020202020204" pitchFamily="34" charset="0"/>
            </a:endParaRPr>
          </a:p>
          <a:p>
            <a:pPr>
              <a:lnSpc>
                <a:spcPct val="150000"/>
              </a:lnSpc>
            </a:pPr>
            <a:r>
              <a:rPr lang="es-ES" sz="1400" b="1" dirty="0">
                <a:latin typeface="Arial" panose="020B0604020202020204" pitchFamily="34" charset="0"/>
                <a:cs typeface="Arial" panose="020B0604020202020204" pitchFamily="34" charset="0"/>
              </a:rPr>
              <a:t>3.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ES" sz="1400" dirty="0">
                <a:latin typeface="Arial" panose="020B0604020202020204" pitchFamily="34" charset="0"/>
                <a:cs typeface="Arial" panose="020B0604020202020204" pitchFamily="34" charset="0"/>
              </a:rPr>
              <a:t>Entregar al Archivo Central los expedientes de los funcionarios que poseen 5 años o más de encontrarse inactivos, según tabla de plazos del proceso de depuración de expedientes. </a:t>
            </a:r>
          </a:p>
          <a:p>
            <a:pPr>
              <a:lnSpc>
                <a:spcPct val="150000"/>
              </a:lnSpc>
            </a:pPr>
            <a:r>
              <a:rPr lang="es-ES" sz="1400" b="1" u="sng" dirty="0">
                <a:latin typeface="Arial" panose="020B0604020202020204" pitchFamily="34" charset="0"/>
                <a:cs typeface="Arial" panose="020B0604020202020204" pitchFamily="34" charset="0"/>
              </a:rPr>
              <a:t>Resultado: </a:t>
            </a:r>
            <a:r>
              <a:rPr lang="es-ES" sz="1400" dirty="0">
                <a:latin typeface="Arial" panose="020B0604020202020204" pitchFamily="34" charset="0"/>
                <a:cs typeface="Arial" panose="020B0604020202020204" pitchFamily="34" charset="0"/>
              </a:rPr>
              <a:t>Se realizan 3 entregas al Archivo Central.</a:t>
            </a:r>
          </a:p>
          <a:p>
            <a:pPr>
              <a:lnSpc>
                <a:spcPct val="150000"/>
              </a:lnSpc>
            </a:pPr>
            <a:endParaRPr lang="es-ES" sz="1400" dirty="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838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14</a:t>
            </a:fld>
            <a:endParaRPr lang="es-ES"/>
          </a:p>
        </p:txBody>
      </p:sp>
      <p:sp>
        <p:nvSpPr>
          <p:cNvPr id="4" name="Rectángulo 3"/>
          <p:cNvSpPr/>
          <p:nvPr/>
        </p:nvSpPr>
        <p:spPr>
          <a:xfrm>
            <a:off x="1143799" y="942657"/>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3452302" y="1547500"/>
            <a:ext cx="2417265" cy="369332"/>
          </a:xfrm>
          <a:prstGeom prst="rect">
            <a:avLst/>
          </a:prstGeom>
          <a:noFill/>
        </p:spPr>
        <p:txBody>
          <a:bodyPr wrap="none" rtlCol="0">
            <a:spAutoFit/>
          </a:bodyPr>
          <a:lstStyle/>
          <a:p>
            <a:r>
              <a:rPr lang="es-CR" b="1" dirty="0">
                <a:effectLst>
                  <a:outerShdw blurRad="38100" dist="38100" dir="2700000" algn="tl">
                    <a:srgbClr val="000000">
                      <a:alpha val="43137"/>
                    </a:srgbClr>
                  </a:outerShdw>
                </a:effectLst>
              </a:rPr>
              <a:t>Atención de público:</a:t>
            </a:r>
          </a:p>
        </p:txBody>
      </p:sp>
      <p:sp>
        <p:nvSpPr>
          <p:cNvPr id="17" name="Rectángulo 16"/>
          <p:cNvSpPr/>
          <p:nvPr/>
        </p:nvSpPr>
        <p:spPr>
          <a:xfrm>
            <a:off x="4151240" y="3611005"/>
            <a:ext cx="4091406" cy="11559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1" name="Flecha circular 30"/>
          <p:cNvSpPr/>
          <p:nvPr/>
        </p:nvSpPr>
        <p:spPr>
          <a:xfrm>
            <a:off x="209400" y="3722400"/>
            <a:ext cx="2888582" cy="2889224"/>
          </a:xfrm>
          <a:prstGeom prst="circularArrow">
            <a:avLst>
              <a:gd name="adj1" fmla="val 10980"/>
              <a:gd name="adj2" fmla="val 1142322"/>
              <a:gd name="adj3" fmla="val 9000000"/>
              <a:gd name="adj4" fmla="val 10800000"/>
              <a:gd name="adj5" fmla="val 125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grpSp>
        <p:nvGrpSpPr>
          <p:cNvPr id="32" name="Grupo 31"/>
          <p:cNvGrpSpPr/>
          <p:nvPr/>
        </p:nvGrpSpPr>
        <p:grpSpPr>
          <a:xfrm>
            <a:off x="137894" y="2669577"/>
            <a:ext cx="3019415" cy="642875"/>
            <a:chOff x="141812" y="746865"/>
            <a:chExt cx="1611855" cy="805804"/>
          </a:xfrm>
        </p:grpSpPr>
        <p:sp>
          <p:nvSpPr>
            <p:cNvPr id="33" name="Rectángulo 32"/>
            <p:cNvSpPr/>
            <p:nvPr/>
          </p:nvSpPr>
          <p:spPr>
            <a:xfrm>
              <a:off x="141812" y="746865"/>
              <a:ext cx="1611855" cy="8058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CuadroTexto 33"/>
            <p:cNvSpPr txBox="1"/>
            <p:nvPr/>
          </p:nvSpPr>
          <p:spPr>
            <a:xfrm>
              <a:off x="141812" y="746865"/>
              <a:ext cx="1611855" cy="8058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CR" sz="2800" kern="1200" dirty="0">
                  <a:effectLst>
                    <a:outerShdw blurRad="38100" dist="38100" dir="2700000" algn="tl">
                      <a:srgbClr val="000000">
                        <a:alpha val="43137"/>
                      </a:srgbClr>
                    </a:outerShdw>
                  </a:effectLst>
                </a:rPr>
                <a:t>Área de</a:t>
              </a:r>
            </a:p>
            <a:p>
              <a:pPr lvl="0" algn="ctr" defTabSz="2311400">
                <a:lnSpc>
                  <a:spcPct val="90000"/>
                </a:lnSpc>
                <a:spcBef>
                  <a:spcPct val="0"/>
                </a:spcBef>
                <a:spcAft>
                  <a:spcPct val="35000"/>
                </a:spcAft>
              </a:pPr>
              <a:r>
                <a:rPr lang="es-CR" sz="2800" dirty="0">
                  <a:effectLst>
                    <a:outerShdw blurRad="38100" dist="38100" dir="2700000" algn="tl">
                      <a:srgbClr val="000000">
                        <a:alpha val="43137"/>
                      </a:srgbClr>
                    </a:outerShdw>
                  </a:effectLst>
                </a:rPr>
                <a:t>Servicios </a:t>
              </a:r>
            </a:p>
            <a:p>
              <a:pPr lvl="0" algn="ctr" defTabSz="2311400">
                <a:lnSpc>
                  <a:spcPct val="90000"/>
                </a:lnSpc>
                <a:spcBef>
                  <a:spcPct val="0"/>
                </a:spcBef>
                <a:spcAft>
                  <a:spcPct val="35000"/>
                </a:spcAft>
              </a:pPr>
              <a:r>
                <a:rPr lang="es-CR" sz="2800" kern="1200" dirty="0">
                  <a:effectLst>
                    <a:outerShdw blurRad="38100" dist="38100" dir="2700000" algn="tl">
                      <a:srgbClr val="000000">
                        <a:alpha val="43137"/>
                      </a:srgbClr>
                    </a:outerShdw>
                  </a:effectLst>
                </a:rPr>
                <a:t>Documentales</a:t>
              </a:r>
            </a:p>
          </p:txBody>
        </p:sp>
      </p:grpSp>
      <p:grpSp>
        <p:nvGrpSpPr>
          <p:cNvPr id="35" name="Grupo 34"/>
          <p:cNvGrpSpPr/>
          <p:nvPr/>
        </p:nvGrpSpPr>
        <p:grpSpPr>
          <a:xfrm>
            <a:off x="798606" y="2661021"/>
            <a:ext cx="1654924" cy="2822371"/>
            <a:chOff x="141812" y="746865"/>
            <a:chExt cx="1654924" cy="2822371"/>
          </a:xfrm>
        </p:grpSpPr>
        <p:sp>
          <p:nvSpPr>
            <p:cNvPr id="36" name="Rectángulo 35"/>
            <p:cNvSpPr/>
            <p:nvPr/>
          </p:nvSpPr>
          <p:spPr>
            <a:xfrm>
              <a:off x="141812" y="746865"/>
              <a:ext cx="1611855" cy="8058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7" name="CuadroTexto 36"/>
            <p:cNvSpPr txBox="1"/>
            <p:nvPr/>
          </p:nvSpPr>
          <p:spPr>
            <a:xfrm>
              <a:off x="184881" y="2763432"/>
              <a:ext cx="1611855" cy="8058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CR" sz="5200" kern="1200" dirty="0"/>
                <a:t>2020</a:t>
              </a:r>
            </a:p>
          </p:txBody>
        </p:sp>
      </p:grpSp>
      <p:sp>
        <p:nvSpPr>
          <p:cNvPr id="38" name="CuadroTexto 37"/>
          <p:cNvSpPr txBox="1"/>
          <p:nvPr/>
        </p:nvSpPr>
        <p:spPr>
          <a:xfrm>
            <a:off x="4118945" y="2042497"/>
            <a:ext cx="4091406" cy="48859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R" sz="2000" kern="1200" dirty="0"/>
              <a:t>Se asignaron 850 citas</a:t>
            </a:r>
          </a:p>
        </p:txBody>
      </p:sp>
      <p:pic>
        <p:nvPicPr>
          <p:cNvPr id="39" name="Imagen 38"/>
          <p:cNvPicPr>
            <a:picLocks noChangeAspect="1"/>
          </p:cNvPicPr>
          <p:nvPr/>
        </p:nvPicPr>
        <p:blipFill>
          <a:blip r:embed="rId4"/>
          <a:stretch>
            <a:fillRect/>
          </a:stretch>
        </p:blipFill>
        <p:spPr>
          <a:xfrm>
            <a:off x="3727412" y="2669577"/>
            <a:ext cx="4232374" cy="3811195"/>
          </a:xfrm>
          <a:prstGeom prst="rect">
            <a:avLst/>
          </a:prstGeom>
        </p:spPr>
      </p:pic>
    </p:spTree>
    <p:extLst>
      <p:ext uri="{BB962C8B-B14F-4D97-AF65-F5344CB8AC3E}">
        <p14:creationId xmlns:p14="http://schemas.microsoft.com/office/powerpoint/2010/main" val="1723135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15</a:t>
            </a:fld>
            <a:endParaRPr lang="es-ES"/>
          </a:p>
        </p:txBody>
      </p:sp>
      <p:sp>
        <p:nvSpPr>
          <p:cNvPr id="4" name="Rectángulo 3"/>
          <p:cNvSpPr/>
          <p:nvPr/>
        </p:nvSpPr>
        <p:spPr>
          <a:xfrm>
            <a:off x="1143799" y="942657"/>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7" name="Diagrama 6"/>
          <p:cNvGraphicFramePr/>
          <p:nvPr>
            <p:extLst/>
          </p:nvPr>
        </p:nvGraphicFramePr>
        <p:xfrm>
          <a:off x="757778" y="1643511"/>
          <a:ext cx="7630645" cy="28892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CuadroTexto 9"/>
          <p:cNvSpPr txBox="1"/>
          <p:nvPr/>
        </p:nvSpPr>
        <p:spPr>
          <a:xfrm>
            <a:off x="3347864" y="1730378"/>
            <a:ext cx="4181722" cy="369332"/>
          </a:xfrm>
          <a:prstGeom prst="rect">
            <a:avLst/>
          </a:prstGeom>
          <a:noFill/>
        </p:spPr>
        <p:txBody>
          <a:bodyPr wrap="none" rtlCol="0">
            <a:spAutoFit/>
          </a:bodyPr>
          <a:lstStyle/>
          <a:p>
            <a:r>
              <a:rPr lang="es-CR" b="1" dirty="0">
                <a:effectLst>
                  <a:outerShdw blurRad="38100" dist="38100" dir="2700000" algn="tl">
                    <a:srgbClr val="000000">
                      <a:alpha val="43137"/>
                    </a:srgbClr>
                  </a:outerShdw>
                </a:effectLst>
              </a:rPr>
              <a:t>Solicitudes de escaneo de expediente</a:t>
            </a:r>
          </a:p>
        </p:txBody>
      </p:sp>
      <p:grpSp>
        <p:nvGrpSpPr>
          <p:cNvPr id="12" name="Grupo 11"/>
          <p:cNvGrpSpPr/>
          <p:nvPr/>
        </p:nvGrpSpPr>
        <p:grpSpPr>
          <a:xfrm>
            <a:off x="4139952" y="2133031"/>
            <a:ext cx="4107503" cy="1515843"/>
            <a:chOff x="3382170" y="138562"/>
            <a:chExt cx="4107503" cy="1515843"/>
          </a:xfrm>
        </p:grpSpPr>
        <p:sp>
          <p:nvSpPr>
            <p:cNvPr id="13" name="Rectángulo 12"/>
            <p:cNvSpPr/>
            <p:nvPr/>
          </p:nvSpPr>
          <p:spPr>
            <a:xfrm>
              <a:off x="3382170" y="498427"/>
              <a:ext cx="4091406" cy="11559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CuadroTexto 13"/>
            <p:cNvSpPr txBox="1"/>
            <p:nvPr/>
          </p:nvSpPr>
          <p:spPr>
            <a:xfrm>
              <a:off x="3398267" y="138562"/>
              <a:ext cx="4091406" cy="45698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R" sz="2000" kern="1200" dirty="0"/>
                <a:t>814 solicitudes atendidas </a:t>
              </a:r>
            </a:p>
          </p:txBody>
        </p:sp>
      </p:grpSp>
      <p:sp>
        <p:nvSpPr>
          <p:cNvPr id="31" name="Flecha circular 30"/>
          <p:cNvSpPr/>
          <p:nvPr/>
        </p:nvSpPr>
        <p:spPr>
          <a:xfrm>
            <a:off x="209400" y="3722400"/>
            <a:ext cx="2888582" cy="2889224"/>
          </a:xfrm>
          <a:prstGeom prst="circularArrow">
            <a:avLst>
              <a:gd name="adj1" fmla="val 10980"/>
              <a:gd name="adj2" fmla="val 1142322"/>
              <a:gd name="adj3" fmla="val 9000000"/>
              <a:gd name="adj4" fmla="val 10800000"/>
              <a:gd name="adj5" fmla="val 125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grpSp>
        <p:nvGrpSpPr>
          <p:cNvPr id="32" name="Grupo 31"/>
          <p:cNvGrpSpPr/>
          <p:nvPr/>
        </p:nvGrpSpPr>
        <p:grpSpPr>
          <a:xfrm>
            <a:off x="137894" y="2669577"/>
            <a:ext cx="3019415" cy="642875"/>
            <a:chOff x="141812" y="746865"/>
            <a:chExt cx="1611855" cy="805804"/>
          </a:xfrm>
        </p:grpSpPr>
        <p:sp>
          <p:nvSpPr>
            <p:cNvPr id="33" name="Rectángulo 32"/>
            <p:cNvSpPr/>
            <p:nvPr/>
          </p:nvSpPr>
          <p:spPr>
            <a:xfrm>
              <a:off x="141812" y="746865"/>
              <a:ext cx="1611855" cy="8058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CuadroTexto 33"/>
            <p:cNvSpPr txBox="1"/>
            <p:nvPr/>
          </p:nvSpPr>
          <p:spPr>
            <a:xfrm>
              <a:off x="141812" y="746865"/>
              <a:ext cx="1611855" cy="8058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CR" sz="2800" kern="1200" dirty="0">
                  <a:effectLst>
                    <a:outerShdw blurRad="38100" dist="38100" dir="2700000" algn="tl">
                      <a:srgbClr val="000000">
                        <a:alpha val="43137"/>
                      </a:srgbClr>
                    </a:outerShdw>
                  </a:effectLst>
                </a:rPr>
                <a:t>Área de</a:t>
              </a:r>
            </a:p>
            <a:p>
              <a:pPr lvl="0" algn="ctr" defTabSz="2311400">
                <a:lnSpc>
                  <a:spcPct val="90000"/>
                </a:lnSpc>
                <a:spcBef>
                  <a:spcPct val="0"/>
                </a:spcBef>
                <a:spcAft>
                  <a:spcPct val="35000"/>
                </a:spcAft>
              </a:pPr>
              <a:r>
                <a:rPr lang="es-CR" sz="2800" dirty="0">
                  <a:effectLst>
                    <a:outerShdw blurRad="38100" dist="38100" dir="2700000" algn="tl">
                      <a:srgbClr val="000000">
                        <a:alpha val="43137"/>
                      </a:srgbClr>
                    </a:outerShdw>
                  </a:effectLst>
                </a:rPr>
                <a:t>Servicios </a:t>
              </a:r>
            </a:p>
            <a:p>
              <a:pPr lvl="0" algn="ctr" defTabSz="2311400">
                <a:lnSpc>
                  <a:spcPct val="90000"/>
                </a:lnSpc>
                <a:spcBef>
                  <a:spcPct val="0"/>
                </a:spcBef>
                <a:spcAft>
                  <a:spcPct val="35000"/>
                </a:spcAft>
              </a:pPr>
              <a:r>
                <a:rPr lang="es-CR" sz="2800" kern="1200" dirty="0">
                  <a:effectLst>
                    <a:outerShdw blurRad="38100" dist="38100" dir="2700000" algn="tl">
                      <a:srgbClr val="000000">
                        <a:alpha val="43137"/>
                      </a:srgbClr>
                    </a:outerShdw>
                  </a:effectLst>
                </a:rPr>
                <a:t>Documentales</a:t>
              </a:r>
            </a:p>
          </p:txBody>
        </p:sp>
      </p:grpSp>
      <p:grpSp>
        <p:nvGrpSpPr>
          <p:cNvPr id="35" name="Grupo 34"/>
          <p:cNvGrpSpPr/>
          <p:nvPr/>
        </p:nvGrpSpPr>
        <p:grpSpPr>
          <a:xfrm>
            <a:off x="798606" y="2661021"/>
            <a:ext cx="1654924" cy="2822371"/>
            <a:chOff x="141812" y="746865"/>
            <a:chExt cx="1654924" cy="2822371"/>
          </a:xfrm>
        </p:grpSpPr>
        <p:sp>
          <p:nvSpPr>
            <p:cNvPr id="36" name="Rectángulo 35"/>
            <p:cNvSpPr/>
            <p:nvPr/>
          </p:nvSpPr>
          <p:spPr>
            <a:xfrm>
              <a:off x="141812" y="746865"/>
              <a:ext cx="1611855" cy="8058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7" name="CuadroTexto 36"/>
            <p:cNvSpPr txBox="1"/>
            <p:nvPr/>
          </p:nvSpPr>
          <p:spPr>
            <a:xfrm>
              <a:off x="184881" y="2763432"/>
              <a:ext cx="1611855" cy="8058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CR" sz="5200" kern="1200" dirty="0"/>
                <a:t>2020</a:t>
              </a:r>
            </a:p>
          </p:txBody>
        </p:sp>
      </p:grpSp>
      <p:pic>
        <p:nvPicPr>
          <p:cNvPr id="6" name="Imagen 5"/>
          <p:cNvPicPr>
            <a:picLocks noChangeAspect="1"/>
          </p:cNvPicPr>
          <p:nvPr/>
        </p:nvPicPr>
        <p:blipFill>
          <a:blip r:embed="rId9"/>
          <a:stretch>
            <a:fillRect/>
          </a:stretch>
        </p:blipFill>
        <p:spPr>
          <a:xfrm>
            <a:off x="3789583" y="2590013"/>
            <a:ext cx="3957875" cy="3575291"/>
          </a:xfrm>
          <a:prstGeom prst="rect">
            <a:avLst/>
          </a:prstGeom>
        </p:spPr>
      </p:pic>
    </p:spTree>
    <p:extLst>
      <p:ext uri="{BB962C8B-B14F-4D97-AF65-F5344CB8AC3E}">
        <p14:creationId xmlns:p14="http://schemas.microsoft.com/office/powerpoint/2010/main" val="313798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16</a:t>
            </a:fld>
            <a:endParaRPr lang="es-ES"/>
          </a:p>
        </p:txBody>
      </p:sp>
      <p:sp>
        <p:nvSpPr>
          <p:cNvPr id="4" name="Rectángulo 3"/>
          <p:cNvSpPr/>
          <p:nvPr/>
        </p:nvSpPr>
        <p:spPr>
          <a:xfrm>
            <a:off x="1143799" y="942657"/>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7" name="Diagrama 6"/>
          <p:cNvGraphicFramePr/>
          <p:nvPr>
            <p:extLst/>
          </p:nvPr>
        </p:nvGraphicFramePr>
        <p:xfrm>
          <a:off x="757778" y="1643511"/>
          <a:ext cx="7630645" cy="28892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 name="CuadroTexto 14"/>
          <p:cNvSpPr txBox="1"/>
          <p:nvPr/>
        </p:nvSpPr>
        <p:spPr>
          <a:xfrm>
            <a:off x="3416806" y="1643511"/>
            <a:ext cx="4564391" cy="369332"/>
          </a:xfrm>
          <a:prstGeom prst="rect">
            <a:avLst/>
          </a:prstGeom>
          <a:noFill/>
        </p:spPr>
        <p:txBody>
          <a:bodyPr wrap="none" rtlCol="0">
            <a:spAutoFit/>
          </a:bodyPr>
          <a:lstStyle/>
          <a:p>
            <a:r>
              <a:rPr lang="es-CR" b="1" dirty="0">
                <a:effectLst>
                  <a:outerShdw blurRad="38100" dist="38100" dir="2700000" algn="tl">
                    <a:srgbClr val="000000">
                      <a:alpha val="43137"/>
                    </a:srgbClr>
                  </a:outerShdw>
                </a:effectLst>
              </a:rPr>
              <a:t>Solicitudes de matricula de funcionarios</a:t>
            </a:r>
          </a:p>
        </p:txBody>
      </p:sp>
      <p:grpSp>
        <p:nvGrpSpPr>
          <p:cNvPr id="16" name="Grupo 15"/>
          <p:cNvGrpSpPr/>
          <p:nvPr/>
        </p:nvGrpSpPr>
        <p:grpSpPr>
          <a:xfrm>
            <a:off x="4115744" y="2075559"/>
            <a:ext cx="4091406" cy="1389555"/>
            <a:chOff x="3382170" y="264850"/>
            <a:chExt cx="4091406" cy="1389555"/>
          </a:xfrm>
        </p:grpSpPr>
        <p:sp>
          <p:nvSpPr>
            <p:cNvPr id="17" name="Rectángulo 16"/>
            <p:cNvSpPr/>
            <p:nvPr/>
          </p:nvSpPr>
          <p:spPr>
            <a:xfrm>
              <a:off x="3382170" y="498427"/>
              <a:ext cx="4091406" cy="11559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CuadroTexto 17"/>
            <p:cNvSpPr txBox="1"/>
            <p:nvPr/>
          </p:nvSpPr>
          <p:spPr>
            <a:xfrm>
              <a:off x="3382170" y="264850"/>
              <a:ext cx="4091406" cy="39790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R" sz="2000" kern="1200" dirty="0"/>
                <a:t>724 solicitudes atendidas </a:t>
              </a:r>
            </a:p>
          </p:txBody>
        </p:sp>
      </p:grpSp>
      <p:sp>
        <p:nvSpPr>
          <p:cNvPr id="19" name="CuadroTexto 18"/>
          <p:cNvSpPr txBox="1"/>
          <p:nvPr/>
        </p:nvSpPr>
        <p:spPr>
          <a:xfrm>
            <a:off x="3428753" y="2497862"/>
            <a:ext cx="4951805" cy="369332"/>
          </a:xfrm>
          <a:prstGeom prst="rect">
            <a:avLst/>
          </a:prstGeom>
          <a:noFill/>
        </p:spPr>
        <p:txBody>
          <a:bodyPr wrap="none" rtlCol="0">
            <a:spAutoFit/>
          </a:bodyPr>
          <a:lstStyle/>
          <a:p>
            <a:r>
              <a:rPr lang="es-CR" b="1" dirty="0">
                <a:effectLst>
                  <a:outerShdw blurRad="38100" dist="38100" dir="2700000" algn="tl">
                    <a:srgbClr val="000000">
                      <a:alpha val="43137"/>
                    </a:srgbClr>
                  </a:outerShdw>
                </a:effectLst>
              </a:rPr>
              <a:t>Revisión a gestiones realizadas por las DRE</a:t>
            </a:r>
          </a:p>
        </p:txBody>
      </p:sp>
      <p:grpSp>
        <p:nvGrpSpPr>
          <p:cNvPr id="20" name="Grupo 19"/>
          <p:cNvGrpSpPr/>
          <p:nvPr/>
        </p:nvGrpSpPr>
        <p:grpSpPr>
          <a:xfrm>
            <a:off x="4083449" y="2856502"/>
            <a:ext cx="4135648" cy="501214"/>
            <a:chOff x="3337928" y="468561"/>
            <a:chExt cx="4135648" cy="1185844"/>
          </a:xfrm>
        </p:grpSpPr>
        <p:sp>
          <p:nvSpPr>
            <p:cNvPr id="21" name="Rectángulo 20"/>
            <p:cNvSpPr/>
            <p:nvPr/>
          </p:nvSpPr>
          <p:spPr>
            <a:xfrm>
              <a:off x="3382170" y="498427"/>
              <a:ext cx="4091406" cy="11559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CuadroTexto 21"/>
            <p:cNvSpPr txBox="1"/>
            <p:nvPr/>
          </p:nvSpPr>
          <p:spPr>
            <a:xfrm>
              <a:off x="3337928" y="468561"/>
              <a:ext cx="4091406" cy="115597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R" sz="2000" kern="1200" dirty="0"/>
                <a:t>1166 gestiones revisadas</a:t>
              </a:r>
            </a:p>
          </p:txBody>
        </p:sp>
      </p:grpSp>
      <p:sp>
        <p:nvSpPr>
          <p:cNvPr id="23" name="CuadroTexto 22"/>
          <p:cNvSpPr txBox="1"/>
          <p:nvPr/>
        </p:nvSpPr>
        <p:spPr>
          <a:xfrm>
            <a:off x="3368736" y="3299834"/>
            <a:ext cx="5760565" cy="369332"/>
          </a:xfrm>
          <a:prstGeom prst="rect">
            <a:avLst/>
          </a:prstGeom>
          <a:noFill/>
        </p:spPr>
        <p:txBody>
          <a:bodyPr wrap="square" rtlCol="0">
            <a:spAutoFit/>
          </a:bodyPr>
          <a:lstStyle/>
          <a:p>
            <a:r>
              <a:rPr lang="es-CR" b="1" dirty="0">
                <a:effectLst>
                  <a:outerShdw blurRad="38100" dist="38100" dir="2700000" algn="tl">
                    <a:srgbClr val="000000">
                      <a:alpha val="43137"/>
                    </a:srgbClr>
                  </a:outerShdw>
                </a:effectLst>
              </a:rPr>
              <a:t>Consultas atendidas en el correo   </a:t>
            </a:r>
            <a:r>
              <a:rPr lang="es-CR" b="1" dirty="0">
                <a:effectLst>
                  <a:outerShdw blurRad="38100" dist="38100" dir="2700000" algn="tl">
                    <a:srgbClr val="000000">
                      <a:alpha val="43137"/>
                    </a:srgbClr>
                  </a:outerShdw>
                </a:effectLst>
                <a:hlinkClick r:id="rId9"/>
              </a:rPr>
              <a:t>uascd@mep.go.cr</a:t>
            </a:r>
            <a:r>
              <a:rPr lang="es-CR" b="1" dirty="0">
                <a:effectLst>
                  <a:outerShdw blurRad="38100" dist="38100" dir="2700000" algn="tl">
                    <a:srgbClr val="000000">
                      <a:alpha val="43137"/>
                    </a:srgbClr>
                  </a:outerShdw>
                </a:effectLst>
              </a:rPr>
              <a:t> </a:t>
            </a:r>
          </a:p>
        </p:txBody>
      </p:sp>
      <p:grpSp>
        <p:nvGrpSpPr>
          <p:cNvPr id="24" name="Grupo 23"/>
          <p:cNvGrpSpPr/>
          <p:nvPr/>
        </p:nvGrpSpPr>
        <p:grpSpPr>
          <a:xfrm>
            <a:off x="4127691" y="3610164"/>
            <a:ext cx="4135648" cy="501214"/>
            <a:chOff x="3337928" y="468561"/>
            <a:chExt cx="4135648" cy="1185844"/>
          </a:xfrm>
        </p:grpSpPr>
        <p:sp>
          <p:nvSpPr>
            <p:cNvPr id="25" name="Rectángulo 24"/>
            <p:cNvSpPr/>
            <p:nvPr/>
          </p:nvSpPr>
          <p:spPr>
            <a:xfrm>
              <a:off x="3382170" y="498427"/>
              <a:ext cx="4091406" cy="11559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CuadroTexto 25"/>
            <p:cNvSpPr txBox="1"/>
            <p:nvPr/>
          </p:nvSpPr>
          <p:spPr>
            <a:xfrm>
              <a:off x="3337928" y="468561"/>
              <a:ext cx="4091406" cy="115597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R" sz="2000" kern="1200" dirty="0"/>
                <a:t>869 correos atendidos</a:t>
              </a:r>
            </a:p>
          </p:txBody>
        </p:sp>
      </p:grpSp>
      <p:sp>
        <p:nvSpPr>
          <p:cNvPr id="27" name="CuadroTexto 26"/>
          <p:cNvSpPr txBox="1"/>
          <p:nvPr/>
        </p:nvSpPr>
        <p:spPr>
          <a:xfrm>
            <a:off x="3428753" y="4088224"/>
            <a:ext cx="4427879" cy="369332"/>
          </a:xfrm>
          <a:prstGeom prst="rect">
            <a:avLst/>
          </a:prstGeom>
          <a:noFill/>
        </p:spPr>
        <p:txBody>
          <a:bodyPr wrap="none" rtlCol="0">
            <a:spAutoFit/>
          </a:bodyPr>
          <a:lstStyle/>
          <a:p>
            <a:r>
              <a:rPr lang="es-CR" b="1" dirty="0">
                <a:effectLst>
                  <a:outerShdw blurRad="38100" dist="38100" dir="2700000" algn="tl">
                    <a:srgbClr val="000000">
                      <a:alpha val="43137"/>
                    </a:srgbClr>
                  </a:outerShdw>
                </a:effectLst>
              </a:rPr>
              <a:t>Corridas Masivas de Aumentos Anuales</a:t>
            </a:r>
          </a:p>
        </p:txBody>
      </p:sp>
      <p:grpSp>
        <p:nvGrpSpPr>
          <p:cNvPr id="28" name="Grupo 27"/>
          <p:cNvGrpSpPr/>
          <p:nvPr/>
        </p:nvGrpSpPr>
        <p:grpSpPr>
          <a:xfrm>
            <a:off x="4127691" y="4423434"/>
            <a:ext cx="4946431" cy="800041"/>
            <a:chOff x="2527145" y="-238447"/>
            <a:chExt cx="4946431" cy="1892852"/>
          </a:xfrm>
        </p:grpSpPr>
        <p:sp>
          <p:nvSpPr>
            <p:cNvPr id="29" name="Rectángulo 28"/>
            <p:cNvSpPr/>
            <p:nvPr/>
          </p:nvSpPr>
          <p:spPr>
            <a:xfrm>
              <a:off x="3382170" y="498427"/>
              <a:ext cx="4091406" cy="11559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0" name="CuadroTexto 29"/>
            <p:cNvSpPr txBox="1"/>
            <p:nvPr/>
          </p:nvSpPr>
          <p:spPr>
            <a:xfrm>
              <a:off x="2527145" y="-238447"/>
              <a:ext cx="4091406" cy="115597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R" sz="2000" kern="1200" dirty="0"/>
                <a:t>Aplicación de los 12 meses del año </a:t>
              </a:r>
            </a:p>
          </p:txBody>
        </p:sp>
      </p:grpSp>
      <p:sp>
        <p:nvSpPr>
          <p:cNvPr id="31" name="Flecha circular 30"/>
          <p:cNvSpPr/>
          <p:nvPr/>
        </p:nvSpPr>
        <p:spPr>
          <a:xfrm>
            <a:off x="209400" y="3722400"/>
            <a:ext cx="2888582" cy="2889224"/>
          </a:xfrm>
          <a:prstGeom prst="circularArrow">
            <a:avLst>
              <a:gd name="adj1" fmla="val 10980"/>
              <a:gd name="adj2" fmla="val 1142322"/>
              <a:gd name="adj3" fmla="val 9000000"/>
              <a:gd name="adj4" fmla="val 10800000"/>
              <a:gd name="adj5" fmla="val 125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grpSp>
        <p:nvGrpSpPr>
          <p:cNvPr id="32" name="Grupo 31"/>
          <p:cNvGrpSpPr/>
          <p:nvPr/>
        </p:nvGrpSpPr>
        <p:grpSpPr>
          <a:xfrm>
            <a:off x="137894" y="2669577"/>
            <a:ext cx="3019415" cy="642875"/>
            <a:chOff x="141812" y="746865"/>
            <a:chExt cx="1611855" cy="805804"/>
          </a:xfrm>
        </p:grpSpPr>
        <p:sp>
          <p:nvSpPr>
            <p:cNvPr id="33" name="Rectángulo 32"/>
            <p:cNvSpPr/>
            <p:nvPr/>
          </p:nvSpPr>
          <p:spPr>
            <a:xfrm>
              <a:off x="141812" y="746865"/>
              <a:ext cx="1611855" cy="8058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CuadroTexto 33"/>
            <p:cNvSpPr txBox="1"/>
            <p:nvPr/>
          </p:nvSpPr>
          <p:spPr>
            <a:xfrm>
              <a:off x="141812" y="746865"/>
              <a:ext cx="1611855" cy="8058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CR" sz="2800" kern="1200" dirty="0">
                  <a:effectLst>
                    <a:outerShdw blurRad="38100" dist="38100" dir="2700000" algn="tl">
                      <a:srgbClr val="000000">
                        <a:alpha val="43137"/>
                      </a:srgbClr>
                    </a:outerShdw>
                  </a:effectLst>
                </a:rPr>
                <a:t>Área de</a:t>
              </a:r>
            </a:p>
            <a:p>
              <a:pPr lvl="0" algn="ctr" defTabSz="2311400">
                <a:lnSpc>
                  <a:spcPct val="90000"/>
                </a:lnSpc>
                <a:spcBef>
                  <a:spcPct val="0"/>
                </a:spcBef>
                <a:spcAft>
                  <a:spcPct val="35000"/>
                </a:spcAft>
              </a:pPr>
              <a:r>
                <a:rPr lang="es-CR" sz="2800" dirty="0">
                  <a:effectLst>
                    <a:outerShdw blurRad="38100" dist="38100" dir="2700000" algn="tl">
                      <a:srgbClr val="000000">
                        <a:alpha val="43137"/>
                      </a:srgbClr>
                    </a:outerShdw>
                  </a:effectLst>
                </a:rPr>
                <a:t>Servicios </a:t>
              </a:r>
            </a:p>
            <a:p>
              <a:pPr lvl="0" algn="ctr" defTabSz="2311400">
                <a:lnSpc>
                  <a:spcPct val="90000"/>
                </a:lnSpc>
                <a:spcBef>
                  <a:spcPct val="0"/>
                </a:spcBef>
                <a:spcAft>
                  <a:spcPct val="35000"/>
                </a:spcAft>
              </a:pPr>
              <a:r>
                <a:rPr lang="es-CR" sz="2800" kern="1200" dirty="0">
                  <a:effectLst>
                    <a:outerShdw blurRad="38100" dist="38100" dir="2700000" algn="tl">
                      <a:srgbClr val="000000">
                        <a:alpha val="43137"/>
                      </a:srgbClr>
                    </a:outerShdw>
                  </a:effectLst>
                </a:rPr>
                <a:t>Documentales</a:t>
              </a:r>
            </a:p>
          </p:txBody>
        </p:sp>
      </p:grpSp>
      <p:grpSp>
        <p:nvGrpSpPr>
          <p:cNvPr id="35" name="Grupo 34"/>
          <p:cNvGrpSpPr/>
          <p:nvPr/>
        </p:nvGrpSpPr>
        <p:grpSpPr>
          <a:xfrm>
            <a:off x="798606" y="2661021"/>
            <a:ext cx="1654924" cy="2822371"/>
            <a:chOff x="141812" y="746865"/>
            <a:chExt cx="1654924" cy="2822371"/>
          </a:xfrm>
        </p:grpSpPr>
        <p:sp>
          <p:nvSpPr>
            <p:cNvPr id="36" name="Rectángulo 35"/>
            <p:cNvSpPr/>
            <p:nvPr/>
          </p:nvSpPr>
          <p:spPr>
            <a:xfrm>
              <a:off x="141812" y="746865"/>
              <a:ext cx="1611855" cy="8058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7" name="CuadroTexto 36"/>
            <p:cNvSpPr txBox="1"/>
            <p:nvPr/>
          </p:nvSpPr>
          <p:spPr>
            <a:xfrm>
              <a:off x="184881" y="2763432"/>
              <a:ext cx="1611855" cy="8058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CR" sz="5200" kern="1200" dirty="0"/>
                <a:t>2020</a:t>
              </a:r>
            </a:p>
          </p:txBody>
        </p:sp>
      </p:grpSp>
    </p:spTree>
    <p:extLst>
      <p:ext uri="{BB962C8B-B14F-4D97-AF65-F5344CB8AC3E}">
        <p14:creationId xmlns:p14="http://schemas.microsoft.com/office/powerpoint/2010/main" val="1678542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4" name="Rectángulo 3"/>
          <p:cNvSpPr/>
          <p:nvPr/>
        </p:nvSpPr>
        <p:spPr>
          <a:xfrm>
            <a:off x="1143799" y="942657"/>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8" name="Imagen 7"/>
          <p:cNvPicPr>
            <a:picLocks noChangeAspect="1"/>
          </p:cNvPicPr>
          <p:nvPr/>
        </p:nvPicPr>
        <p:blipFill>
          <a:blip r:embed="rId4"/>
          <a:stretch>
            <a:fillRect/>
          </a:stretch>
        </p:blipFill>
        <p:spPr>
          <a:xfrm>
            <a:off x="0" y="1465877"/>
            <a:ext cx="9144000" cy="2589063"/>
          </a:xfrm>
          <a:prstGeom prst="rect">
            <a:avLst/>
          </a:prstGeom>
        </p:spPr>
      </p:pic>
      <p:pic>
        <p:nvPicPr>
          <p:cNvPr id="12" name="Imagen 11"/>
          <p:cNvPicPr>
            <a:picLocks noChangeAspect="1"/>
          </p:cNvPicPr>
          <p:nvPr/>
        </p:nvPicPr>
        <p:blipFill>
          <a:blip r:embed="rId4"/>
          <a:stretch>
            <a:fillRect/>
          </a:stretch>
        </p:blipFill>
        <p:spPr>
          <a:xfrm>
            <a:off x="22539" y="3933056"/>
            <a:ext cx="9121461" cy="2657475"/>
          </a:xfrm>
          <a:prstGeom prst="rect">
            <a:avLst/>
          </a:prstGeom>
        </p:spPr>
      </p:pic>
    </p:spTree>
    <p:extLst>
      <p:ext uri="{BB962C8B-B14F-4D97-AF65-F5344CB8AC3E}">
        <p14:creationId xmlns:p14="http://schemas.microsoft.com/office/powerpoint/2010/main" val="2802274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675859" y="3085202"/>
            <a:ext cx="7992888" cy="523220"/>
          </a:xfrm>
          <a:prstGeom prst="rect">
            <a:avLst/>
          </a:prstGeom>
          <a:solidFill>
            <a:schemeClr val="bg1"/>
          </a:solidFill>
        </p:spPr>
        <p:txBody>
          <a:bodyPr wrap="square" rtlCol="0">
            <a:spAutoFit/>
          </a:bodyPr>
          <a:lstStyle/>
          <a:p>
            <a:pPr marL="0" lvl="1" algn="ctr">
              <a:defRPr/>
            </a:pP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Certificaciones Especiales</a:t>
            </a: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18</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8" name="Imagen 7">
            <a:extLst>
              <a:ext uri="{FF2B5EF4-FFF2-40B4-BE49-F238E27FC236}">
                <a16:creationId xmlns:a16="http://schemas.microsoft.com/office/drawing/2014/main" xmlns="" id="{C246B3C4-0765-4F49-AF94-D3521CA4FB27}"/>
              </a:ext>
            </a:extLst>
          </p:cNvPr>
          <p:cNvPicPr>
            <a:picLocks noChangeAspect="1"/>
          </p:cNvPicPr>
          <p:nvPr/>
        </p:nvPicPr>
        <p:blipFill>
          <a:blip r:embed="rId4"/>
          <a:stretch>
            <a:fillRect/>
          </a:stretch>
        </p:blipFill>
        <p:spPr>
          <a:xfrm>
            <a:off x="948732" y="3879659"/>
            <a:ext cx="7246536" cy="971922"/>
          </a:xfrm>
          <a:prstGeom prst="rect">
            <a:avLst/>
          </a:prstGeom>
        </p:spPr>
      </p:pic>
      <p:graphicFrame>
        <p:nvGraphicFramePr>
          <p:cNvPr id="12" name="Diagrama 11">
            <a:extLst>
              <a:ext uri="{FF2B5EF4-FFF2-40B4-BE49-F238E27FC236}">
                <a16:creationId xmlns:a16="http://schemas.microsoft.com/office/drawing/2014/main" xmlns="" id="{5E6A7948-A39F-4E87-B8D6-31BF0CE9B10A}"/>
              </a:ext>
            </a:extLst>
          </p:cNvPr>
          <p:cNvGraphicFramePr/>
          <p:nvPr>
            <p:extLst/>
          </p:nvPr>
        </p:nvGraphicFramePr>
        <p:xfrm>
          <a:off x="639686" y="3238273"/>
          <a:ext cx="7056784" cy="31180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CuadroTexto 9">
            <a:extLst>
              <a:ext uri="{FF2B5EF4-FFF2-40B4-BE49-F238E27FC236}">
                <a16:creationId xmlns:a16="http://schemas.microsoft.com/office/drawing/2014/main" xmlns="" id="{A02B2657-B9E1-4BDB-AD57-111D1E543A7C}"/>
              </a:ext>
            </a:extLst>
          </p:cNvPr>
          <p:cNvSpPr txBox="1"/>
          <p:nvPr/>
        </p:nvSpPr>
        <p:spPr>
          <a:xfrm>
            <a:off x="-96890" y="1938647"/>
            <a:ext cx="4585252" cy="867930"/>
          </a:xfrm>
          <a:prstGeom prst="rect">
            <a:avLst/>
          </a:prstGeom>
          <a:noFill/>
        </p:spPr>
        <p:txBody>
          <a:bodyPr wrap="square">
            <a:spAutoFit/>
          </a:bodyPr>
          <a:lstStyle/>
          <a:p>
            <a:pPr lvl="0" algn="ctr" defTabSz="2311400">
              <a:lnSpc>
                <a:spcPct val="90000"/>
              </a:lnSpc>
              <a:spcBef>
                <a:spcPct val="0"/>
              </a:spcBef>
              <a:spcAft>
                <a:spcPct val="35000"/>
              </a:spcAft>
            </a:pPr>
            <a:r>
              <a:rPr lang="es-CR" sz="2800" dirty="0">
                <a:solidFill>
                  <a:schemeClr val="tx1">
                    <a:hueOff val="0"/>
                    <a:satOff val="0"/>
                    <a:lumOff val="0"/>
                    <a:alphaOff val="0"/>
                  </a:schemeClr>
                </a:solidFill>
                <a:effectLst>
                  <a:outerShdw blurRad="38100" dist="38100" dir="2700000" algn="tl">
                    <a:srgbClr val="000000">
                      <a:alpha val="43137"/>
                    </a:srgbClr>
                  </a:outerShdw>
                </a:effectLst>
              </a:rPr>
              <a:t>Área de Seguimiento y Control Documental</a:t>
            </a:r>
          </a:p>
        </p:txBody>
      </p:sp>
    </p:spTree>
    <p:extLst>
      <p:ext uri="{BB962C8B-B14F-4D97-AF65-F5344CB8AC3E}">
        <p14:creationId xmlns:p14="http://schemas.microsoft.com/office/powerpoint/2010/main" val="1532178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412526" y="2992655"/>
            <a:ext cx="7992888" cy="523220"/>
          </a:xfrm>
          <a:prstGeom prst="rect">
            <a:avLst/>
          </a:prstGeom>
          <a:solidFill>
            <a:schemeClr val="bg1"/>
          </a:solidFill>
        </p:spPr>
        <p:txBody>
          <a:bodyPr wrap="square" rtlCol="0">
            <a:spAutoFit/>
          </a:bodyPr>
          <a:lstStyle/>
          <a:p>
            <a:pPr marL="0" lvl="1" algn="ctr">
              <a:defRPr/>
            </a:pP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Mandamientos Judiciales</a:t>
            </a: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19</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5" name="Imagen 4">
            <a:extLst>
              <a:ext uri="{FF2B5EF4-FFF2-40B4-BE49-F238E27FC236}">
                <a16:creationId xmlns:a16="http://schemas.microsoft.com/office/drawing/2014/main" xmlns="" id="{B11DFB73-6BDA-4090-B461-1D8C32653AAE}"/>
              </a:ext>
            </a:extLst>
          </p:cNvPr>
          <p:cNvPicPr>
            <a:picLocks noChangeAspect="1"/>
          </p:cNvPicPr>
          <p:nvPr/>
        </p:nvPicPr>
        <p:blipFill>
          <a:blip r:embed="rId4"/>
          <a:stretch>
            <a:fillRect/>
          </a:stretch>
        </p:blipFill>
        <p:spPr>
          <a:xfrm>
            <a:off x="785702" y="3732735"/>
            <a:ext cx="7246536" cy="971922"/>
          </a:xfrm>
          <a:prstGeom prst="rect">
            <a:avLst/>
          </a:prstGeom>
        </p:spPr>
      </p:pic>
      <p:graphicFrame>
        <p:nvGraphicFramePr>
          <p:cNvPr id="8" name="Diagrama 7">
            <a:extLst>
              <a:ext uri="{FF2B5EF4-FFF2-40B4-BE49-F238E27FC236}">
                <a16:creationId xmlns:a16="http://schemas.microsoft.com/office/drawing/2014/main" xmlns="" id="{B89E673F-169A-4292-B4BB-4DB601062C6F}"/>
              </a:ext>
            </a:extLst>
          </p:cNvPr>
          <p:cNvGraphicFramePr/>
          <p:nvPr>
            <p:extLst/>
          </p:nvPr>
        </p:nvGraphicFramePr>
        <p:xfrm>
          <a:off x="339281" y="3238273"/>
          <a:ext cx="7056784" cy="31180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CuadroTexto 9">
            <a:extLst>
              <a:ext uri="{FF2B5EF4-FFF2-40B4-BE49-F238E27FC236}">
                <a16:creationId xmlns:a16="http://schemas.microsoft.com/office/drawing/2014/main" xmlns="" id="{6A080652-EBE2-4B9C-AADD-D254D2C0A84F}"/>
              </a:ext>
            </a:extLst>
          </p:cNvPr>
          <p:cNvSpPr txBox="1"/>
          <p:nvPr/>
        </p:nvSpPr>
        <p:spPr>
          <a:xfrm>
            <a:off x="-96890" y="1938647"/>
            <a:ext cx="4585252" cy="867930"/>
          </a:xfrm>
          <a:prstGeom prst="rect">
            <a:avLst/>
          </a:prstGeom>
          <a:noFill/>
        </p:spPr>
        <p:txBody>
          <a:bodyPr wrap="square">
            <a:spAutoFit/>
          </a:bodyPr>
          <a:lstStyle/>
          <a:p>
            <a:pPr lvl="0" algn="ctr" defTabSz="2311400">
              <a:lnSpc>
                <a:spcPct val="90000"/>
              </a:lnSpc>
              <a:spcBef>
                <a:spcPct val="0"/>
              </a:spcBef>
              <a:spcAft>
                <a:spcPct val="35000"/>
              </a:spcAft>
            </a:pPr>
            <a:r>
              <a:rPr lang="es-CR" sz="2800" dirty="0">
                <a:solidFill>
                  <a:schemeClr val="tx1">
                    <a:hueOff val="0"/>
                    <a:satOff val="0"/>
                    <a:lumOff val="0"/>
                    <a:alphaOff val="0"/>
                  </a:schemeClr>
                </a:solidFill>
                <a:effectLst>
                  <a:outerShdw blurRad="38100" dist="38100" dir="2700000" algn="tl">
                    <a:srgbClr val="000000">
                      <a:alpha val="43137"/>
                    </a:srgbClr>
                  </a:outerShdw>
                </a:effectLst>
              </a:rPr>
              <a:t>Área de Seguimiento y Control Documental</a:t>
            </a:r>
          </a:p>
        </p:txBody>
      </p:sp>
    </p:spTree>
    <p:extLst>
      <p:ext uri="{BB962C8B-B14F-4D97-AF65-F5344CB8AC3E}">
        <p14:creationId xmlns:p14="http://schemas.microsoft.com/office/powerpoint/2010/main" val="3309303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8" name="Tabla 7"/>
          <p:cNvGraphicFramePr>
            <a:graphicFrameLocks noGrp="1"/>
          </p:cNvGraphicFramePr>
          <p:nvPr>
            <p:extLst>
              <p:ext uri="{D42A27DB-BD31-4B8C-83A1-F6EECF244321}">
                <p14:modId xmlns:p14="http://schemas.microsoft.com/office/powerpoint/2010/main" val="3567423712"/>
              </p:ext>
            </p:extLst>
          </p:nvPr>
        </p:nvGraphicFramePr>
        <p:xfrm>
          <a:off x="1266217" y="2346018"/>
          <a:ext cx="6737176" cy="3027045"/>
        </p:xfrm>
        <a:graphic>
          <a:graphicData uri="http://schemas.openxmlformats.org/drawingml/2006/table">
            <a:tbl>
              <a:tblPr>
                <a:tableStyleId>{5C22544A-7EE6-4342-B048-85BDC9FD1C3A}</a:tableStyleId>
              </a:tblPr>
              <a:tblGrid>
                <a:gridCol w="6737176">
                  <a:extLst>
                    <a:ext uri="{9D8B030D-6E8A-4147-A177-3AD203B41FA5}">
                      <a16:colId xmlns:a16="http://schemas.microsoft.com/office/drawing/2014/main" xmlns="" val="20000"/>
                    </a:ext>
                  </a:extLst>
                </a:gridCol>
              </a:tblGrid>
              <a:tr h="2880320">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1800" u="none" strike="noStrike" dirty="0">
                          <a:effectLst/>
                          <a:latin typeface="Arial" panose="020B0604020202020204" pitchFamily="34" charset="0"/>
                          <a:cs typeface="Arial" panose="020B0604020202020204" pitchFamily="34" charset="0"/>
                        </a:rPr>
                        <a:t>Gestionar las funciones asignadas al personal de la DRH que incluye la gestión de trámites y servicios, que</a:t>
                      </a:r>
                      <a:r>
                        <a:rPr lang="es-CR" sz="1800" u="none" strike="noStrike" baseline="0" dirty="0">
                          <a:effectLst/>
                          <a:latin typeface="Arial" panose="020B0604020202020204" pitchFamily="34" charset="0"/>
                          <a:cs typeface="Arial" panose="020B0604020202020204" pitchFamily="34" charset="0"/>
                        </a:rPr>
                        <a:t> corresponden a los </a:t>
                      </a:r>
                      <a:r>
                        <a:rPr lang="es-CR" sz="1800" u="none" strike="noStrike" dirty="0">
                          <a:effectLst/>
                          <a:latin typeface="Arial" panose="020B0604020202020204" pitchFamily="34" charset="0"/>
                          <a:cs typeface="Arial" panose="020B0604020202020204" pitchFamily="34" charset="0"/>
                        </a:rPr>
                        <a:t> procesos de gestión de reclamos, actividades de gestión de reconocimiento de sumas adeudadas de períodos fiscales vencidos, pensiones y prestaciones,</a:t>
                      </a:r>
                      <a:r>
                        <a:rPr lang="es-CR" sz="1800" u="none" strike="noStrike" baseline="0" dirty="0">
                          <a:effectLst/>
                          <a:latin typeface="Arial" panose="020B0604020202020204" pitchFamily="34" charset="0"/>
                          <a:cs typeface="Arial" panose="020B0604020202020204" pitchFamily="34" charset="0"/>
                        </a:rPr>
                        <a:t>  </a:t>
                      </a:r>
                      <a:r>
                        <a:rPr lang="es-CR" sz="1800" u="none" strike="noStrike" dirty="0">
                          <a:effectLst/>
                          <a:latin typeface="Arial" panose="020B0604020202020204" pitchFamily="34" charset="0"/>
                          <a:cs typeface="Arial" panose="020B0604020202020204" pitchFamily="34" charset="0"/>
                        </a:rPr>
                        <a:t>atención de usuarios de la plataforma de servicios, brindando el</a:t>
                      </a:r>
                      <a:r>
                        <a:rPr lang="es-CR" sz="1800" u="none" strike="noStrike" baseline="0" dirty="0">
                          <a:effectLst/>
                          <a:latin typeface="Arial" panose="020B0604020202020204" pitchFamily="34" charset="0"/>
                          <a:cs typeface="Arial" panose="020B0604020202020204" pitchFamily="34" charset="0"/>
                        </a:rPr>
                        <a:t> servicio de </a:t>
                      </a:r>
                      <a:r>
                        <a:rPr lang="es-CR" sz="1800" u="none" strike="noStrike" dirty="0">
                          <a:effectLst/>
                          <a:latin typeface="Arial" panose="020B0604020202020204" pitchFamily="34" charset="0"/>
                          <a:cs typeface="Arial" panose="020B0604020202020204" pitchFamily="34" charset="0"/>
                        </a:rPr>
                        <a:t>dedicación exclusiva y addendum, grupo profesional,</a:t>
                      </a:r>
                      <a:r>
                        <a:rPr lang="es-CR" sz="1800" u="none" strike="noStrike" baseline="0" dirty="0">
                          <a:effectLst/>
                          <a:latin typeface="Arial" panose="020B0604020202020204" pitchFamily="34" charset="0"/>
                          <a:cs typeface="Arial" panose="020B0604020202020204" pitchFamily="34" charset="0"/>
                        </a:rPr>
                        <a:t> </a:t>
                      </a:r>
                      <a:r>
                        <a:rPr lang="es-CR" sz="1800" u="none" strike="noStrike" dirty="0">
                          <a:effectLst/>
                          <a:latin typeface="Arial" panose="020B0604020202020204" pitchFamily="34" charset="0"/>
                          <a:cs typeface="Arial" panose="020B0604020202020204" pitchFamily="34" charset="0"/>
                        </a:rPr>
                        <a:t>carrera profesional,</a:t>
                      </a:r>
                      <a:r>
                        <a:rPr lang="es-CR" sz="1800" u="none" strike="noStrike" baseline="0" dirty="0">
                          <a:effectLst/>
                          <a:latin typeface="Arial" panose="020B0604020202020204" pitchFamily="34" charset="0"/>
                          <a:cs typeface="Arial" panose="020B0604020202020204" pitchFamily="34" charset="0"/>
                        </a:rPr>
                        <a:t> a</a:t>
                      </a:r>
                      <a:r>
                        <a:rPr lang="es-CR" sz="1800" u="none" strike="noStrike" dirty="0">
                          <a:effectLst/>
                          <a:latin typeface="Arial" panose="020B0604020202020204" pitchFamily="34" charset="0"/>
                          <a:cs typeface="Arial" panose="020B0604020202020204" pitchFamily="34" charset="0"/>
                        </a:rPr>
                        <a:t>nualidades,</a:t>
                      </a:r>
                      <a:r>
                        <a:rPr lang="es-CR" sz="1800" u="none" strike="noStrike" baseline="0" dirty="0">
                          <a:effectLst/>
                          <a:latin typeface="Arial" panose="020B0604020202020204" pitchFamily="34" charset="0"/>
                          <a:cs typeface="Arial" panose="020B0604020202020204" pitchFamily="34" charset="0"/>
                        </a:rPr>
                        <a:t> v</a:t>
                      </a:r>
                      <a:r>
                        <a:rPr lang="es-CR" sz="1800" u="none" strike="noStrike" dirty="0">
                          <a:effectLst/>
                          <a:latin typeface="Arial" panose="020B0604020202020204" pitchFamily="34" charset="0"/>
                          <a:cs typeface="Arial" panose="020B0604020202020204" pitchFamily="34" charset="0"/>
                        </a:rPr>
                        <a:t>acaciones,</a:t>
                      </a:r>
                      <a:r>
                        <a:rPr lang="es-CR" sz="1800" u="none" strike="noStrike" baseline="0" dirty="0">
                          <a:effectLst/>
                          <a:latin typeface="Arial" panose="020B0604020202020204" pitchFamily="34" charset="0"/>
                          <a:cs typeface="Arial" panose="020B0604020202020204" pitchFamily="34" charset="0"/>
                        </a:rPr>
                        <a:t> t</a:t>
                      </a:r>
                      <a:r>
                        <a:rPr lang="es-CR" sz="1800" u="none" strike="noStrike" dirty="0">
                          <a:effectLst/>
                          <a:latin typeface="Arial" panose="020B0604020202020204" pitchFamily="34" charset="0"/>
                          <a:cs typeface="Arial" panose="020B0604020202020204" pitchFamily="34" charset="0"/>
                        </a:rPr>
                        <a:t>iempo servido, calificación y evaluación del desempeño y cambio de cuenta cliente</a:t>
                      </a:r>
                      <a:r>
                        <a:rPr lang="es-CR" sz="1800" u="none" strike="noStrike" baseline="0" dirty="0">
                          <a:effectLst/>
                          <a:latin typeface="Arial" panose="020B0604020202020204" pitchFamily="34" charset="0"/>
                          <a:cs typeface="Arial" panose="020B0604020202020204" pitchFamily="34" charset="0"/>
                        </a:rPr>
                        <a:t> y  lo relacionado al </a:t>
                      </a:r>
                      <a:r>
                        <a:rPr lang="es-CR" sz="1800" u="none" strike="noStrike" dirty="0">
                          <a:effectLst/>
                          <a:latin typeface="Arial" panose="020B0604020202020204" pitchFamily="34" charset="0"/>
                          <a:cs typeface="Arial" panose="020B0604020202020204" pitchFamily="34" charset="0"/>
                        </a:rPr>
                        <a:t>archivo laboral y la</a:t>
                      </a:r>
                      <a:r>
                        <a:rPr lang="es-CR" sz="1800" u="none" strike="noStrike" baseline="0" dirty="0">
                          <a:effectLst/>
                          <a:latin typeface="Arial" panose="020B0604020202020204" pitchFamily="34" charset="0"/>
                          <a:cs typeface="Arial" panose="020B0604020202020204" pitchFamily="34" charset="0"/>
                        </a:rPr>
                        <a:t> a</a:t>
                      </a:r>
                      <a:r>
                        <a:rPr lang="es-CR" sz="1800" u="none" strike="noStrike" dirty="0">
                          <a:effectLst/>
                          <a:latin typeface="Arial" panose="020B0604020202020204" pitchFamily="34" charset="0"/>
                          <a:cs typeface="Arial" panose="020B0604020202020204" pitchFamily="34" charset="0"/>
                        </a:rPr>
                        <a:t>pertura y actualización del expediente laboral.</a:t>
                      </a:r>
                      <a:endParaRPr lang="es-CR"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0"/>
                  </a:ext>
                </a:extLst>
              </a:tr>
            </a:tbl>
          </a:graphicData>
        </a:graphic>
      </p:graphicFrame>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289740" y="2895807"/>
            <a:ext cx="7992888" cy="523220"/>
          </a:xfrm>
          <a:prstGeom prst="rect">
            <a:avLst/>
          </a:prstGeom>
          <a:solidFill>
            <a:schemeClr val="bg1"/>
          </a:solidFill>
        </p:spPr>
        <p:txBody>
          <a:bodyPr wrap="square" rtlCol="0">
            <a:spAutoFit/>
          </a:bodyPr>
          <a:lstStyle/>
          <a:p>
            <a:pPr marL="0" lvl="1" algn="ctr">
              <a:defRPr/>
            </a:pP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Gestión de Vacaciones</a:t>
            </a: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20</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5" name="Imagen 4">
            <a:extLst>
              <a:ext uri="{FF2B5EF4-FFF2-40B4-BE49-F238E27FC236}">
                <a16:creationId xmlns:a16="http://schemas.microsoft.com/office/drawing/2014/main" xmlns="" id="{803A96C8-2BD4-400D-9049-A89423A329CE}"/>
              </a:ext>
            </a:extLst>
          </p:cNvPr>
          <p:cNvPicPr>
            <a:picLocks noChangeAspect="1"/>
          </p:cNvPicPr>
          <p:nvPr/>
        </p:nvPicPr>
        <p:blipFill>
          <a:blip r:embed="rId4"/>
          <a:stretch>
            <a:fillRect/>
          </a:stretch>
        </p:blipFill>
        <p:spPr>
          <a:xfrm>
            <a:off x="662916" y="3720134"/>
            <a:ext cx="7246536" cy="971922"/>
          </a:xfrm>
          <a:prstGeom prst="rect">
            <a:avLst/>
          </a:prstGeom>
        </p:spPr>
      </p:pic>
      <p:graphicFrame>
        <p:nvGraphicFramePr>
          <p:cNvPr id="8" name="Diagrama 7">
            <a:extLst>
              <a:ext uri="{FF2B5EF4-FFF2-40B4-BE49-F238E27FC236}">
                <a16:creationId xmlns:a16="http://schemas.microsoft.com/office/drawing/2014/main" xmlns="" id="{D8E71523-553E-485A-953C-4C68CFC77B71}"/>
              </a:ext>
            </a:extLst>
          </p:cNvPr>
          <p:cNvGraphicFramePr/>
          <p:nvPr>
            <p:extLst/>
          </p:nvPr>
        </p:nvGraphicFramePr>
        <p:xfrm>
          <a:off x="251182" y="3238273"/>
          <a:ext cx="7056784" cy="31180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CuadroTexto 9">
            <a:extLst>
              <a:ext uri="{FF2B5EF4-FFF2-40B4-BE49-F238E27FC236}">
                <a16:creationId xmlns:a16="http://schemas.microsoft.com/office/drawing/2014/main" xmlns="" id="{CF46DDD7-F8B5-4918-A8AE-5EC8F623CF19}"/>
              </a:ext>
            </a:extLst>
          </p:cNvPr>
          <p:cNvSpPr txBox="1"/>
          <p:nvPr/>
        </p:nvSpPr>
        <p:spPr>
          <a:xfrm>
            <a:off x="-96890" y="1938647"/>
            <a:ext cx="4585252" cy="867930"/>
          </a:xfrm>
          <a:prstGeom prst="rect">
            <a:avLst/>
          </a:prstGeom>
          <a:noFill/>
        </p:spPr>
        <p:txBody>
          <a:bodyPr wrap="square">
            <a:spAutoFit/>
          </a:bodyPr>
          <a:lstStyle/>
          <a:p>
            <a:pPr lvl="0" algn="ctr" defTabSz="2311400">
              <a:lnSpc>
                <a:spcPct val="90000"/>
              </a:lnSpc>
              <a:spcBef>
                <a:spcPct val="0"/>
              </a:spcBef>
              <a:spcAft>
                <a:spcPct val="35000"/>
              </a:spcAft>
            </a:pPr>
            <a:r>
              <a:rPr lang="es-CR" sz="2800" dirty="0">
                <a:solidFill>
                  <a:schemeClr val="tx1">
                    <a:hueOff val="0"/>
                    <a:satOff val="0"/>
                    <a:lumOff val="0"/>
                    <a:alphaOff val="0"/>
                  </a:schemeClr>
                </a:solidFill>
                <a:effectLst>
                  <a:outerShdw blurRad="38100" dist="38100" dir="2700000" algn="tl">
                    <a:srgbClr val="000000">
                      <a:alpha val="43137"/>
                    </a:srgbClr>
                  </a:outerShdw>
                </a:effectLst>
              </a:rPr>
              <a:t>Área de Seguimiento y Control Documental</a:t>
            </a:r>
          </a:p>
        </p:txBody>
      </p:sp>
    </p:spTree>
    <p:extLst>
      <p:ext uri="{BB962C8B-B14F-4D97-AF65-F5344CB8AC3E}">
        <p14:creationId xmlns:p14="http://schemas.microsoft.com/office/powerpoint/2010/main" val="4032927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312912" y="2909289"/>
            <a:ext cx="7992888" cy="523220"/>
          </a:xfrm>
          <a:prstGeom prst="rect">
            <a:avLst/>
          </a:prstGeom>
          <a:solidFill>
            <a:schemeClr val="bg1"/>
          </a:solidFill>
        </p:spPr>
        <p:txBody>
          <a:bodyPr wrap="square" rtlCol="0">
            <a:spAutoFit/>
          </a:bodyPr>
          <a:lstStyle/>
          <a:p>
            <a:pPr marL="0" lvl="1" algn="ctr">
              <a:defRPr/>
            </a:pP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Depuración de Expedientes Inactivos</a:t>
            </a: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21</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5" name="Imagen 4">
            <a:extLst>
              <a:ext uri="{FF2B5EF4-FFF2-40B4-BE49-F238E27FC236}">
                <a16:creationId xmlns:a16="http://schemas.microsoft.com/office/drawing/2014/main" xmlns="" id="{50A483A9-4162-479C-BA5D-64BCF33F9136}"/>
              </a:ext>
            </a:extLst>
          </p:cNvPr>
          <p:cNvPicPr>
            <a:picLocks noChangeAspect="1"/>
          </p:cNvPicPr>
          <p:nvPr/>
        </p:nvPicPr>
        <p:blipFill>
          <a:blip r:embed="rId4"/>
          <a:stretch>
            <a:fillRect/>
          </a:stretch>
        </p:blipFill>
        <p:spPr>
          <a:xfrm>
            <a:off x="887702" y="3660260"/>
            <a:ext cx="7201320" cy="1137051"/>
          </a:xfrm>
          <a:prstGeom prst="rect">
            <a:avLst/>
          </a:prstGeom>
        </p:spPr>
      </p:pic>
      <p:graphicFrame>
        <p:nvGraphicFramePr>
          <p:cNvPr id="8" name="Diagrama 7">
            <a:extLst>
              <a:ext uri="{FF2B5EF4-FFF2-40B4-BE49-F238E27FC236}">
                <a16:creationId xmlns:a16="http://schemas.microsoft.com/office/drawing/2014/main" xmlns="" id="{58E7F523-CB50-4B27-BFBD-A522B37CA5ED}"/>
              </a:ext>
            </a:extLst>
          </p:cNvPr>
          <p:cNvGraphicFramePr/>
          <p:nvPr>
            <p:extLst/>
          </p:nvPr>
        </p:nvGraphicFramePr>
        <p:xfrm>
          <a:off x="241446" y="3263251"/>
          <a:ext cx="7056784" cy="31180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CuadroTexto 9">
            <a:extLst>
              <a:ext uri="{FF2B5EF4-FFF2-40B4-BE49-F238E27FC236}">
                <a16:creationId xmlns:a16="http://schemas.microsoft.com/office/drawing/2014/main" xmlns="" id="{1EFFDD30-D37A-40B2-926E-34B6485327C8}"/>
              </a:ext>
            </a:extLst>
          </p:cNvPr>
          <p:cNvSpPr txBox="1"/>
          <p:nvPr/>
        </p:nvSpPr>
        <p:spPr>
          <a:xfrm>
            <a:off x="-96890" y="1938647"/>
            <a:ext cx="4585252" cy="867930"/>
          </a:xfrm>
          <a:prstGeom prst="rect">
            <a:avLst/>
          </a:prstGeom>
          <a:noFill/>
        </p:spPr>
        <p:txBody>
          <a:bodyPr wrap="square">
            <a:spAutoFit/>
          </a:bodyPr>
          <a:lstStyle/>
          <a:p>
            <a:pPr lvl="0" algn="ctr" defTabSz="2311400">
              <a:lnSpc>
                <a:spcPct val="90000"/>
              </a:lnSpc>
              <a:spcBef>
                <a:spcPct val="0"/>
              </a:spcBef>
              <a:spcAft>
                <a:spcPct val="35000"/>
              </a:spcAft>
            </a:pPr>
            <a:r>
              <a:rPr lang="es-CR" sz="2800" dirty="0">
                <a:solidFill>
                  <a:schemeClr val="tx1">
                    <a:hueOff val="0"/>
                    <a:satOff val="0"/>
                    <a:lumOff val="0"/>
                    <a:alphaOff val="0"/>
                  </a:schemeClr>
                </a:solidFill>
                <a:effectLst>
                  <a:outerShdw blurRad="38100" dist="38100" dir="2700000" algn="tl">
                    <a:srgbClr val="000000">
                      <a:alpha val="43137"/>
                    </a:srgbClr>
                  </a:outerShdw>
                </a:effectLst>
              </a:rPr>
              <a:t>Área de Seguimiento y Control Documental</a:t>
            </a:r>
          </a:p>
        </p:txBody>
      </p:sp>
    </p:spTree>
    <p:extLst>
      <p:ext uri="{BB962C8B-B14F-4D97-AF65-F5344CB8AC3E}">
        <p14:creationId xmlns:p14="http://schemas.microsoft.com/office/powerpoint/2010/main" val="1639144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22</a:t>
            </a:fld>
            <a:endParaRPr lang="es-ES"/>
          </a:p>
        </p:txBody>
      </p:sp>
      <p:sp>
        <p:nvSpPr>
          <p:cNvPr id="5" name="CuadroTexto 4"/>
          <p:cNvSpPr txBox="1"/>
          <p:nvPr/>
        </p:nvSpPr>
        <p:spPr>
          <a:xfrm>
            <a:off x="467544" y="941465"/>
            <a:ext cx="8208912" cy="4570482"/>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marL="342900" indent="-342900" algn="just">
              <a:lnSpc>
                <a:spcPct val="150000"/>
              </a:lnSpc>
              <a:buFontTx/>
              <a:buAutoNum type="arabicPeriod"/>
            </a:pPr>
            <a:r>
              <a:rPr lang="es-ES" sz="1400" dirty="0">
                <a:latin typeface="Arial" panose="020B0604020202020204" pitchFamily="34" charset="0"/>
                <a:cs typeface="Arial" panose="020B0604020202020204" pitchFamily="34" charset="0"/>
              </a:rPr>
              <a:t>Congestionamiento de los vagones de los Archivos que dificultan el ingreso de más documentación. </a:t>
            </a:r>
            <a:r>
              <a:rPr lang="es-CR" sz="1400" dirty="0">
                <a:latin typeface="Arial" panose="020B0604020202020204" pitchFamily="34" charset="0"/>
                <a:cs typeface="Arial" panose="020B0604020202020204" pitchFamily="34" charset="0"/>
              </a:rPr>
              <a:t>Así mismo, la falta de mantenimiento en los mismos, los cuales se han deteriorado presentando gavetas desmontadas, rieles desprendidos, ejes sueltos, etc. </a:t>
            </a:r>
            <a:endParaRPr lang="es-ES" sz="1400" dirty="0">
              <a:latin typeface="Arial" panose="020B0604020202020204" pitchFamily="34" charset="0"/>
              <a:cs typeface="Arial" panose="020B0604020202020204" pitchFamily="34" charset="0"/>
            </a:endParaRPr>
          </a:p>
          <a:p>
            <a:pPr marL="342900" indent="-342900" algn="just">
              <a:lnSpc>
                <a:spcPct val="150000"/>
              </a:lnSpc>
              <a:buAutoNum type="arabicPeriod"/>
            </a:pPr>
            <a:r>
              <a:rPr lang="es-ES" sz="1400" dirty="0">
                <a:latin typeface="Arial" panose="020B0604020202020204" pitchFamily="34" charset="0"/>
                <a:cs typeface="Arial" panose="020B0604020202020204" pitchFamily="34" charset="0"/>
              </a:rPr>
              <a:t>Finalizar con el archivo de documentación faltante para asegurar que el expediente este completo par el inicio del proyecto de digitalización</a:t>
            </a:r>
          </a:p>
          <a:p>
            <a:pPr marL="342900" indent="-342900" algn="just">
              <a:lnSpc>
                <a:spcPct val="150000"/>
              </a:lnSpc>
              <a:buAutoNum type="arabicPeriod"/>
            </a:pPr>
            <a:r>
              <a:rPr lang="es-ES" sz="1400" dirty="0">
                <a:latin typeface="Arial" panose="020B0604020202020204" pitchFamily="34" charset="0"/>
                <a:cs typeface="Arial" panose="020B0604020202020204" pitchFamily="34" charset="0"/>
              </a:rPr>
              <a:t>Se evidencia un faltante de foliadores y scanner de gama alta </a:t>
            </a:r>
            <a:r>
              <a:rPr lang="es-CR" sz="1400" dirty="0">
                <a:latin typeface="Arial" panose="020B0604020202020204" pitchFamily="34" charset="0"/>
                <a:cs typeface="Arial" panose="020B0604020202020204" pitchFamily="34" charset="0"/>
              </a:rPr>
              <a:t>que minimice el tiempo de escaneo</a:t>
            </a:r>
            <a:r>
              <a:rPr lang="es-ES" sz="1400" dirty="0">
                <a:latin typeface="Arial" panose="020B0604020202020204" pitchFamily="34" charset="0"/>
                <a:cs typeface="Arial" panose="020B0604020202020204" pitchFamily="34" charset="0"/>
              </a:rPr>
              <a:t>.</a:t>
            </a:r>
          </a:p>
          <a:p>
            <a:pPr marL="342900" indent="-342900" algn="just">
              <a:lnSpc>
                <a:spcPct val="150000"/>
              </a:lnSpc>
              <a:buAutoNum type="arabicPeriod"/>
            </a:pPr>
            <a:r>
              <a:rPr lang="es-ES" sz="1400" dirty="0">
                <a:latin typeface="Arial" panose="020B0604020202020204" pitchFamily="34" charset="0"/>
                <a:cs typeface="Arial" panose="020B0604020202020204" pitchFamily="34" charset="0"/>
              </a:rPr>
              <a:t>Faltante de personal para los procesos de Gestión de Vacaciones, Certificaciones Especiales y Mandamientos Judiciales.</a:t>
            </a:r>
          </a:p>
          <a:p>
            <a:endParaRPr lang="es-CR" dirty="0"/>
          </a:p>
        </p:txBody>
      </p:sp>
    </p:spTree>
    <p:extLst>
      <p:ext uri="{BB962C8B-B14F-4D97-AF65-F5344CB8AC3E}">
        <p14:creationId xmlns:p14="http://schemas.microsoft.com/office/powerpoint/2010/main" val="766375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954107"/>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Plataforma de Servicios</a:t>
            </a: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2020</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23</a:t>
            </a:fld>
            <a:endParaRPr lang="es-ES" dirty="0"/>
          </a:p>
        </p:txBody>
      </p:sp>
    </p:spTree>
    <p:extLst>
      <p:ext uri="{BB962C8B-B14F-4D97-AF65-F5344CB8AC3E}">
        <p14:creationId xmlns:p14="http://schemas.microsoft.com/office/powerpoint/2010/main" val="1126312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612588" y="1700808"/>
            <a:ext cx="8075240" cy="3831818"/>
          </a:xfrm>
          <a:prstGeom prst="rect">
            <a:avLst/>
          </a:prstGeom>
        </p:spPr>
        <p:txBody>
          <a:bodyPr wrap="square">
            <a:spAutoFit/>
          </a:bodyPr>
          <a:lstStyle/>
          <a:p>
            <a:pPr algn="just">
              <a:lnSpc>
                <a:spcPct val="150000"/>
              </a:lnSpc>
            </a:pPr>
            <a:r>
              <a:rPr lang="es-CR"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La Unidad de Plataforma de Servicios se orienta a brindar una atención </a:t>
            </a: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oportuna, eficiente y amable a los usuarios, en los trámites y servicios de la gestión de recursos humanos del Ministerio de Educación Pública. </a:t>
            </a:r>
            <a:endParaRPr lang="es-CR"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Esto implica, la búsqueda  constante de nuevas y diferentes formas de hacer el trabajo con cordialidad, cortesía y buen trato, resolver problemas y satisfacer al usuario, procurando que se perciba por parte del usuario </a:t>
            </a:r>
            <a:r>
              <a:rPr lang="es-CR"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un servicio de </a:t>
            </a: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calidad, acortando los tiempos de </a:t>
            </a:r>
            <a:r>
              <a:rPr lang="es-CR"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respuesta, mejorando </a:t>
            </a: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 </a:t>
            </a:r>
            <a:r>
              <a:rPr lang="es-CR"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actitud y renovando </a:t>
            </a:r>
            <a:r>
              <a:rPr lang="es-C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procesos haciendo uso de la tecnología a su servicio.</a:t>
            </a:r>
          </a:p>
          <a:p>
            <a:pPr algn="just">
              <a:lnSpc>
                <a:spcPct val="150000"/>
              </a:lnSpc>
            </a:pPr>
            <a:r>
              <a:rPr lang="es-CR" dirty="0" smtClean="0"/>
              <a:t> </a:t>
            </a:r>
            <a:endParaRPr lang="es-CR"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46413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25</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764704"/>
            <a:ext cx="8229600" cy="6340197"/>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ctr">
              <a:lnSpc>
                <a:spcPct val="150000"/>
              </a:lnSpc>
            </a:pPr>
            <a:endParaRPr lang="es-ES" sz="2800" b="1" u="sng" dirty="0" smtClean="0">
              <a:solidFill>
                <a:schemeClr val="tx2"/>
              </a:solidFill>
              <a:latin typeface="Arial" panose="020B0604020202020204" pitchFamily="34" charset="0"/>
            </a:endParaRPr>
          </a:p>
          <a:p>
            <a:pPr marL="342900" indent="-342900" algn="just">
              <a:buFont typeface="+mj-lt"/>
              <a:buAutoNum type="arabicPeriod"/>
            </a:pPr>
            <a:r>
              <a:rPr lang="es-ES" sz="1400" b="1" u="sng" dirty="0" smtClean="0">
                <a:latin typeface="Arial" panose="020B0604020202020204" pitchFamily="34" charset="0"/>
                <a:cs typeface="Arial" panose="020B0604020202020204" pitchFamily="34" charset="0"/>
              </a:rPr>
              <a:t>Objetivo</a:t>
            </a:r>
            <a:r>
              <a:rPr lang="es-ES" sz="1400" b="1" u="sng" dirty="0">
                <a:latin typeface="Arial" panose="020B0604020202020204" pitchFamily="34" charset="0"/>
                <a:cs typeface="Arial" panose="020B0604020202020204" pitchFamily="34" charset="0"/>
              </a:rPr>
              <a:t>:</a:t>
            </a:r>
            <a:r>
              <a:rPr lang="es-ES" sz="1400" b="1"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Incremento en la prestación de servicios virtuales, </a:t>
            </a:r>
            <a:r>
              <a:rPr lang="es-CR" sz="1400" dirty="0">
                <a:latin typeface="Arial" panose="020B0604020202020204" pitchFamily="34" charset="0"/>
                <a:cs typeface="Arial" panose="020B0604020202020204" pitchFamily="34" charset="0"/>
              </a:rPr>
              <a:t>a través del uso de las Tecnologías de   Información y Comunicación (TIC’S) </a:t>
            </a:r>
          </a:p>
          <a:p>
            <a:r>
              <a:rPr lang="es-ES" sz="1400" b="1" u="sng" dirty="0" smtClean="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La mayoría de los trámites y servicios prestados en la Plataforma de Servicios se brindan de forma virtual, mediante la cuenta electrónica </a:t>
            </a:r>
            <a:r>
              <a:rPr lang="es-ES" sz="1400" dirty="0" smtClean="0">
                <a:latin typeface="Arial" panose="020B0604020202020204" pitchFamily="34" charset="0"/>
                <a:cs typeface="Arial" panose="020B0604020202020204" pitchFamily="34" charset="0"/>
                <a:hlinkClick r:id="rId3"/>
              </a:rPr>
              <a:t>plataformaservicios@mep.go.cr</a:t>
            </a:r>
            <a:r>
              <a:rPr lang="es-ES" sz="1400" dirty="0" smtClean="0">
                <a:latin typeface="Arial" panose="020B0604020202020204" pitchFamily="34" charset="0"/>
                <a:cs typeface="Arial" panose="020B0604020202020204" pitchFamily="34" charset="0"/>
              </a:rPr>
              <a:t>.</a:t>
            </a:r>
          </a:p>
          <a:p>
            <a:r>
              <a:rPr lang="es-ES" sz="1400" b="1" u="sng" dirty="0" smtClean="0">
                <a:latin typeface="Arial" panose="020B0604020202020204" pitchFamily="34" charset="0"/>
                <a:cs typeface="Arial" panose="020B0604020202020204" pitchFamily="34" charset="0"/>
              </a:rPr>
              <a:t>Resultado</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Implementación exitosa del Programa de Atención mediante Citas, para la totalidad de trámites que requieren la </a:t>
            </a:r>
            <a:r>
              <a:rPr lang="es-ES" sz="1400" dirty="0" err="1" smtClean="0">
                <a:latin typeface="Arial" panose="020B0604020202020204" pitchFamily="34" charset="0"/>
                <a:cs typeface="Arial" panose="020B0604020202020204" pitchFamily="34" charset="0"/>
              </a:rPr>
              <a:t>presencialidad</a:t>
            </a:r>
            <a:r>
              <a:rPr lang="es-ES" sz="1400" dirty="0" smtClean="0">
                <a:latin typeface="Arial" panose="020B0604020202020204" pitchFamily="34" charset="0"/>
                <a:cs typeface="Arial" panose="020B0604020202020204" pitchFamily="34" charset="0"/>
              </a:rPr>
              <a:t>; a saber: apertura y ajustes de carrera profesional, aval de títulos de capacitación y dedicación exclusiva</a:t>
            </a:r>
          </a:p>
          <a:p>
            <a:endParaRPr lang="es-ES" sz="1400" b="1" dirty="0" smtClean="0">
              <a:latin typeface="Arial" panose="020B0604020202020204" pitchFamily="34" charset="0"/>
              <a:cs typeface="Arial" panose="020B0604020202020204" pitchFamily="34" charset="0"/>
            </a:endParaRPr>
          </a:p>
          <a:p>
            <a:pPr algn="just"/>
            <a:r>
              <a:rPr lang="es-ES" sz="1400" b="1" dirty="0" smtClean="0">
                <a:latin typeface="Arial" panose="020B0604020202020204" pitchFamily="34" charset="0"/>
                <a:cs typeface="Arial" panose="020B0604020202020204" pitchFamily="34" charset="0"/>
              </a:rPr>
              <a:t>2.    </a:t>
            </a:r>
            <a:r>
              <a:rPr lang="es-ES" sz="1400" b="1" u="sng" dirty="0" smtClean="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a:t>
            </a:r>
            <a:r>
              <a:rPr lang="es-ES" sz="1400" dirty="0"/>
              <a:t> </a:t>
            </a:r>
            <a:r>
              <a:rPr lang="es-CR" sz="1400" dirty="0" smtClean="0">
                <a:latin typeface="Arial" panose="020B0604020202020204" pitchFamily="34" charset="0"/>
                <a:cs typeface="Arial" panose="020B0604020202020204" pitchFamily="34" charset="0"/>
              </a:rPr>
              <a:t>Gestionar en tiempo y forma los ajustes de carrera profesional y reconocimiento de aumentos anuales.</a:t>
            </a:r>
            <a:endParaRPr lang="es-ES" sz="1400"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r>
              <a:rPr lang="es-ES" sz="1400" dirty="0">
                <a:latin typeface="Arial" panose="020B0604020202020204" pitchFamily="34" charset="0"/>
                <a:cs typeface="Arial" panose="020B0604020202020204" pitchFamily="34" charset="0"/>
              </a:rPr>
              <a:t>Se </a:t>
            </a:r>
            <a:r>
              <a:rPr lang="es-ES" sz="1400" dirty="0" smtClean="0">
                <a:latin typeface="Arial" panose="020B0604020202020204" pitchFamily="34" charset="0"/>
                <a:cs typeface="Arial" panose="020B0604020202020204" pitchFamily="34" charset="0"/>
              </a:rPr>
              <a:t>implementó </a:t>
            </a:r>
            <a:r>
              <a:rPr lang="es-ES" sz="1400" dirty="0">
                <a:latin typeface="Arial" panose="020B0604020202020204" pitchFamily="34" charset="0"/>
                <a:cs typeface="Arial" panose="020B0604020202020204" pitchFamily="34" charset="0"/>
              </a:rPr>
              <a:t>un plan de trabajo para </a:t>
            </a:r>
            <a:r>
              <a:rPr lang="es-ES" sz="1400" dirty="0" smtClean="0">
                <a:latin typeface="Arial" panose="020B0604020202020204" pitchFamily="34" charset="0"/>
                <a:cs typeface="Arial" panose="020B0604020202020204" pitchFamily="34" charset="0"/>
              </a:rPr>
              <a:t>que el Proyecto de Carrera Profesional se trabajará eficaz y eficientemente, atendiendo los ajustes evitando que se conviertan en reclamos.</a:t>
            </a:r>
          </a:p>
          <a:p>
            <a:pPr algn="just"/>
            <a:r>
              <a:rPr lang="es-ES" sz="1400" b="1" u="sng" dirty="0" smtClean="0">
                <a:latin typeface="Arial" panose="020B0604020202020204" pitchFamily="34" charset="0"/>
                <a:cs typeface="Arial" panose="020B0604020202020204" pitchFamily="34" charset="0"/>
              </a:rPr>
              <a:t>Resultado</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Ajustes de carrera profesional tramitados; coadyuvando a minimizar la interposición de causas judiciales.</a:t>
            </a:r>
          </a:p>
          <a:p>
            <a:pPr>
              <a:lnSpc>
                <a:spcPct val="150000"/>
              </a:lnSpc>
            </a:pPr>
            <a:endParaRPr lang="es-CR" sz="1400" dirty="0" smtClean="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a:p>
            <a:pPr>
              <a:lnSpc>
                <a:spcPct val="150000"/>
              </a:lnSpc>
            </a:pPr>
            <a:endParaRPr lang="es-CR" sz="1400" dirty="0" smtClean="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a:p>
            <a:pPr>
              <a:lnSpc>
                <a:spcPct val="150000"/>
              </a:lnSpc>
            </a:pPr>
            <a:endParaRPr lang="es-CR" sz="1400" dirty="0" smtClean="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6306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26</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86350" y="823163"/>
            <a:ext cx="8229600" cy="5370701"/>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endParaRPr lang="es-ES" sz="1400" b="1" dirty="0" smtClean="0">
              <a:latin typeface="Arial" panose="020B0604020202020204" pitchFamily="34" charset="0"/>
              <a:cs typeface="Arial" panose="020B0604020202020204" pitchFamily="34" charset="0"/>
            </a:endParaRPr>
          </a:p>
          <a:p>
            <a:pPr algn="just"/>
            <a:r>
              <a:rPr lang="es-ES" sz="1400" b="1" dirty="0">
                <a:latin typeface="Arial" panose="020B0604020202020204" pitchFamily="34" charset="0"/>
                <a:cs typeface="Arial" panose="020B0604020202020204" pitchFamily="34" charset="0"/>
              </a:rPr>
              <a:t>3</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Brindar control y seguimiento oportuno a las Direcciones Regionales de Educación Desconcentradas, en procesos de recursos humanos.</a:t>
            </a:r>
            <a:endParaRPr lang="es-ES" sz="1400" b="1" dirty="0">
              <a:latin typeface="Arial" panose="020B0604020202020204" pitchFamily="34" charset="0"/>
              <a:cs typeface="Arial" panose="020B0604020202020204" pitchFamily="34" charset="0"/>
            </a:endParaRPr>
          </a:p>
          <a:p>
            <a:pPr algn="just"/>
            <a:r>
              <a:rPr lang="es-CR" sz="1400" dirty="0"/>
              <a:t> </a:t>
            </a:r>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endParaRPr lang="es-ES" sz="1400" b="1" dirty="0" smtClean="0">
              <a:latin typeface="Arial" panose="020B0604020202020204" pitchFamily="34" charset="0"/>
              <a:cs typeface="Arial" panose="020B0604020202020204" pitchFamily="34" charset="0"/>
            </a:endParaRPr>
          </a:p>
          <a:p>
            <a:pPr algn="just"/>
            <a:r>
              <a:rPr lang="es-ES" sz="1400" dirty="0" smtClean="0">
                <a:latin typeface="Arial" panose="020B0604020202020204" pitchFamily="34" charset="0"/>
                <a:cs typeface="Arial" panose="020B0604020202020204" pitchFamily="34" charset="0"/>
              </a:rPr>
              <a:t>Implementación de capacitaciones periódicas. </a:t>
            </a:r>
          </a:p>
          <a:p>
            <a:pPr algn="just"/>
            <a:r>
              <a:rPr lang="es-ES" sz="1400" dirty="0" smtClean="0">
                <a:latin typeface="Arial" panose="020B0604020202020204" pitchFamily="34" charset="0"/>
                <a:cs typeface="Arial" panose="020B0604020202020204" pitchFamily="34" charset="0"/>
              </a:rPr>
              <a:t>Elaboración de herramientas digitales para retroalimentación y aprendizaje, en los distintos procesos desconcentrados.</a:t>
            </a:r>
          </a:p>
          <a:p>
            <a:pPr algn="just"/>
            <a:r>
              <a:rPr lang="es-ES" sz="1400" dirty="0" smtClean="0">
                <a:latin typeface="Arial" panose="020B0604020202020204" pitchFamily="34" charset="0"/>
                <a:cs typeface="Arial" panose="020B0604020202020204" pitchFamily="34" charset="0"/>
              </a:rPr>
              <a:t>Detección y seguimiento a los debidos procesos. </a:t>
            </a:r>
          </a:p>
          <a:p>
            <a:pPr algn="just"/>
            <a:r>
              <a:rPr lang="es-ES" sz="1400" dirty="0" smtClean="0">
                <a:latin typeface="Arial" panose="020B0604020202020204" pitchFamily="34" charset="0"/>
                <a:cs typeface="Arial" panose="020B0604020202020204" pitchFamily="34" charset="0"/>
              </a:rPr>
              <a:t>Acompañamiento y asesoría en los diversos trámites. </a:t>
            </a:r>
          </a:p>
          <a:p>
            <a:pPr algn="just"/>
            <a:r>
              <a:rPr lang="es-ES" sz="1400" dirty="0" smtClean="0">
                <a:latin typeface="Arial" panose="020B0604020202020204" pitchFamily="34" charset="0"/>
                <a:cs typeface="Arial" panose="020B0604020202020204" pitchFamily="34" charset="0"/>
              </a:rPr>
              <a:t>Análisis, revisión e ingreso de los trámites.</a:t>
            </a:r>
            <a:endParaRPr lang="es-ES" sz="1400" dirty="0">
              <a:latin typeface="Arial" panose="020B0604020202020204" pitchFamily="34" charset="0"/>
              <a:cs typeface="Arial" panose="020B0604020202020204" pitchFamily="34" charset="0"/>
            </a:endParaRPr>
          </a:p>
          <a:p>
            <a:pPr algn="just"/>
            <a:endParaRPr lang="es-CR" sz="1400" dirty="0" smtClean="0">
              <a:latin typeface="Arial" panose="020B0604020202020204" pitchFamily="34" charset="0"/>
              <a:cs typeface="Arial" panose="020B0604020202020204" pitchFamily="34" charset="0"/>
            </a:endParaRPr>
          </a:p>
          <a:p>
            <a:pPr algn="just"/>
            <a:r>
              <a:rPr lang="es-ES" sz="1400" b="1" dirty="0">
                <a:latin typeface="Arial" panose="020B0604020202020204" pitchFamily="34" charset="0"/>
                <a:cs typeface="Arial" panose="020B0604020202020204" pitchFamily="34" charset="0"/>
              </a:rPr>
              <a:t>4</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a:t>
            </a:r>
            <a:r>
              <a:rPr lang="es-ES" sz="1400" dirty="0"/>
              <a:t> </a:t>
            </a:r>
            <a:r>
              <a:rPr lang="es-CR" sz="1400" dirty="0" smtClean="0">
                <a:latin typeface="Arial" panose="020B0604020202020204" pitchFamily="34" charset="0"/>
                <a:cs typeface="Arial" panose="020B0604020202020204" pitchFamily="34" charset="0"/>
              </a:rPr>
              <a:t>Implementación del uso de las TIC´S en la prestación de servicios en la Oficina de Atención a Gremios.</a:t>
            </a:r>
          </a:p>
          <a:p>
            <a:pPr algn="just"/>
            <a:r>
              <a:rPr lang="es-ES" sz="1400" b="1" u="sng" dirty="0" smtClean="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La mayoría de las gestiones solicitadas por las Asociaciones Gremiales se brindan de forma virtual, optimizando recursos y mejorando el servicio brindado.</a:t>
            </a:r>
          </a:p>
          <a:p>
            <a:pPr algn="just"/>
            <a:endParaRPr lang="es-ES" sz="1400" dirty="0" smtClean="0">
              <a:latin typeface="Arial" panose="020B0604020202020204" pitchFamily="34" charset="0"/>
              <a:cs typeface="Arial" panose="020B0604020202020204" pitchFamily="34" charset="0"/>
            </a:endParaRPr>
          </a:p>
          <a:p>
            <a:r>
              <a:rPr lang="es-ES" sz="1400" b="1" dirty="0" smtClean="0">
                <a:latin typeface="Arial" panose="020B0604020202020204" pitchFamily="34" charset="0"/>
                <a:cs typeface="Arial" panose="020B0604020202020204" pitchFamily="34" charset="0"/>
              </a:rPr>
              <a:t>5.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a:t>
            </a:r>
            <a:r>
              <a:rPr lang="es-ES" sz="1400" dirty="0"/>
              <a:t> </a:t>
            </a:r>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Gestionar reclamos de carrera profesional y anualidades, procurando mejorar el servicio y coadyuvando con la problemática de gestión de reclamos.</a:t>
            </a:r>
          </a:p>
          <a:p>
            <a:r>
              <a:rPr lang="es-ES" sz="1400" b="1" u="sng" dirty="0" smtClean="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Soporte a las gestión de cálculo de la Unidad de Reclamos.</a:t>
            </a:r>
          </a:p>
          <a:p>
            <a:r>
              <a:rPr lang="es-ES" sz="1400" dirty="0" smtClean="0">
                <a:latin typeface="Arial" panose="020B0604020202020204" pitchFamily="34" charset="0"/>
                <a:cs typeface="Arial" panose="020B0604020202020204" pitchFamily="34" charset="0"/>
              </a:rPr>
              <a:t>Reclamos de carrera profesional y anualidades atendidos por la Plataforma de Servicios.</a:t>
            </a:r>
            <a:endParaRPr lang="es-ES" sz="1400" dirty="0">
              <a:latin typeface="Arial" panose="020B0604020202020204" pitchFamily="34" charset="0"/>
              <a:cs typeface="Arial" panose="020B0604020202020204" pitchFamily="34" charset="0"/>
            </a:endParaRPr>
          </a:p>
          <a:p>
            <a:pPr>
              <a:lnSpc>
                <a:spcPct val="150000"/>
              </a:lnSpc>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657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27</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10" name="Diagrama 9"/>
          <p:cNvGraphicFramePr/>
          <p:nvPr>
            <p:extLst/>
          </p:nvPr>
        </p:nvGraphicFramePr>
        <p:xfrm>
          <a:off x="1828800" y="2708919"/>
          <a:ext cx="6096000" cy="3479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CuadroTexto 6"/>
          <p:cNvSpPr txBox="1"/>
          <p:nvPr/>
        </p:nvSpPr>
        <p:spPr>
          <a:xfrm>
            <a:off x="366594" y="1975096"/>
            <a:ext cx="6893234" cy="400110"/>
          </a:xfrm>
          <a:prstGeom prst="rect">
            <a:avLst/>
          </a:prstGeom>
          <a:noFill/>
        </p:spPr>
        <p:txBody>
          <a:bodyPr wrap="none" rtlCol="0">
            <a:spAutoFit/>
          </a:bodyPr>
          <a:lstStyle/>
          <a:p>
            <a:pPr algn="ctr"/>
            <a:r>
              <a:rPr lang="es-CR" sz="2000" b="1" dirty="0">
                <a:latin typeface="Arial" panose="020B0604020202020204" pitchFamily="34" charset="0"/>
                <a:cs typeface="Arial" panose="020B0604020202020204" pitchFamily="34" charset="0"/>
              </a:rPr>
              <a:t>Funcionarios atendidos </a:t>
            </a:r>
            <a:r>
              <a:rPr lang="es-CR" sz="2000" b="1" dirty="0" smtClean="0">
                <a:latin typeface="Arial" panose="020B0604020202020204" pitchFamily="34" charset="0"/>
                <a:cs typeface="Arial" panose="020B0604020202020204" pitchFamily="34" charset="0"/>
              </a:rPr>
              <a:t>mediante el Programa de Citas</a:t>
            </a:r>
            <a:endParaRPr lang="es-C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002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28</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10" name="Diagrama 9"/>
          <p:cNvGraphicFramePr/>
          <p:nvPr>
            <p:extLst/>
          </p:nvPr>
        </p:nvGraphicFramePr>
        <p:xfrm>
          <a:off x="1828800" y="2708919"/>
          <a:ext cx="6096000" cy="3479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CuadroTexto 6"/>
          <p:cNvSpPr txBox="1"/>
          <p:nvPr/>
        </p:nvSpPr>
        <p:spPr>
          <a:xfrm>
            <a:off x="190277" y="1975096"/>
            <a:ext cx="7245894" cy="400110"/>
          </a:xfrm>
          <a:prstGeom prst="rect">
            <a:avLst/>
          </a:prstGeom>
          <a:noFill/>
        </p:spPr>
        <p:txBody>
          <a:bodyPr wrap="none" rtlCol="0">
            <a:spAutoFit/>
          </a:bodyPr>
          <a:lstStyle/>
          <a:p>
            <a:pPr algn="ctr"/>
            <a:r>
              <a:rPr lang="es-CR" sz="2000" b="1" dirty="0" smtClean="0">
                <a:latin typeface="Arial" panose="020B0604020202020204" pitchFamily="34" charset="0"/>
                <a:cs typeface="Arial" panose="020B0604020202020204" pitchFamily="34" charset="0"/>
              </a:rPr>
              <a:t>Implementación de las TIC´S en la prestación de servicios</a:t>
            </a:r>
            <a:endParaRPr lang="es-C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192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p:txBody>
          <a:bodyPr>
            <a:normAutofit/>
          </a:bodyPr>
          <a:lstStyle/>
          <a:p>
            <a:r>
              <a:rPr lang="es-CR" sz="2800" b="1" dirty="0" smtClean="0">
                <a:latin typeface="Arial" panose="020B0604020202020204" pitchFamily="34" charset="0"/>
                <a:cs typeface="Arial" panose="020B0604020202020204" pitchFamily="34" charset="0"/>
              </a:rPr>
              <a:t>Gestión de carrera profesional y reconocimiento de anualidades </a:t>
            </a:r>
            <a:endParaRPr lang="es-CR" sz="2800" b="1" dirty="0">
              <a:latin typeface="Arial" panose="020B0604020202020204" pitchFamily="34" charset="0"/>
              <a:cs typeface="Arial" panose="020B0604020202020204" pitchFamily="34" charset="0"/>
            </a:endParaRPr>
          </a:p>
        </p:txBody>
      </p:sp>
      <p:sp>
        <p:nvSpPr>
          <p:cNvPr id="12" name="Marcador de contenido 11"/>
          <p:cNvSpPr>
            <a:spLocks noGrp="1"/>
          </p:cNvSpPr>
          <p:nvPr>
            <p:ph sz="half" idx="1"/>
          </p:nvPr>
        </p:nvSpPr>
        <p:spPr/>
        <p:txBody>
          <a:bodyPr/>
          <a:lstStyle/>
          <a:p>
            <a:r>
              <a:rPr lang="es-CR" dirty="0" smtClean="0">
                <a:latin typeface="Arial" panose="020B0604020202020204" pitchFamily="34" charset="0"/>
                <a:cs typeface="Arial" panose="020B0604020202020204" pitchFamily="34" charset="0"/>
              </a:rPr>
              <a:t>Aperturas de carrera profesional: 652</a:t>
            </a:r>
          </a:p>
          <a:p>
            <a:pPr marL="0" indent="0">
              <a:buNone/>
            </a:pPr>
            <a:endParaRPr lang="es-CR" dirty="0" smtClean="0">
              <a:latin typeface="Arial" panose="020B0604020202020204" pitchFamily="34" charset="0"/>
              <a:cs typeface="Arial" panose="020B0604020202020204" pitchFamily="34" charset="0"/>
            </a:endParaRPr>
          </a:p>
          <a:p>
            <a:r>
              <a:rPr lang="es-CR" dirty="0" smtClean="0">
                <a:latin typeface="Arial" panose="020B0604020202020204" pitchFamily="34" charset="0"/>
                <a:cs typeface="Arial" panose="020B0604020202020204" pitchFamily="34" charset="0"/>
              </a:rPr>
              <a:t>Ajustes de carrera profesional: 467</a:t>
            </a:r>
            <a:endParaRPr lang="es-CR" dirty="0">
              <a:latin typeface="Arial" panose="020B0604020202020204" pitchFamily="34" charset="0"/>
              <a:cs typeface="Arial" panose="020B0604020202020204" pitchFamily="34" charset="0"/>
            </a:endParaRPr>
          </a:p>
        </p:txBody>
      </p:sp>
      <p:sp>
        <p:nvSpPr>
          <p:cNvPr id="13" name="Marcador de contenido 12"/>
          <p:cNvSpPr>
            <a:spLocks noGrp="1"/>
          </p:cNvSpPr>
          <p:nvPr>
            <p:ph sz="half" idx="2"/>
          </p:nvPr>
        </p:nvSpPr>
        <p:spPr/>
        <p:txBody>
          <a:bodyPr/>
          <a:lstStyle/>
          <a:p>
            <a:r>
              <a:rPr lang="es-CR" dirty="0" smtClean="0">
                <a:latin typeface="Arial" panose="020B0604020202020204" pitchFamily="34" charset="0"/>
                <a:cs typeface="Arial" panose="020B0604020202020204" pitchFamily="34" charset="0"/>
              </a:rPr>
              <a:t>Aumentos anuales reconocidos: 415</a:t>
            </a:r>
            <a:endParaRPr lang="es-CR" dirty="0">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29</a:t>
            </a:fld>
            <a:endParaRPr lang="es-ES"/>
          </a:p>
        </p:txBody>
      </p:sp>
    </p:spTree>
    <p:extLst>
      <p:ext uri="{BB962C8B-B14F-4D97-AF65-F5344CB8AC3E}">
        <p14:creationId xmlns:p14="http://schemas.microsoft.com/office/powerpoint/2010/main" val="160700958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a:latin typeface="Arial" panose="020B0604020202020204" pitchFamily="34" charset="0"/>
                <a:cs typeface="Arial" panose="020B0604020202020204" pitchFamily="34" charset="0"/>
              </a:rPr>
              <a:t>Funciones:</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13209965"/>
              </p:ext>
            </p:extLst>
          </p:nvPr>
        </p:nvGraphicFramePr>
        <p:xfrm>
          <a:off x="480120" y="1889418"/>
          <a:ext cx="8206680" cy="4372397"/>
        </p:xfrm>
        <a:graphic>
          <a:graphicData uri="http://schemas.openxmlformats.org/drawingml/2006/table">
            <a:tbl>
              <a:tblPr>
                <a:tableStyleId>{5C22544A-7EE6-4342-B048-85BDC9FD1C3A}</a:tableStyleId>
              </a:tblPr>
              <a:tblGrid>
                <a:gridCol w="375316">
                  <a:extLst>
                    <a:ext uri="{9D8B030D-6E8A-4147-A177-3AD203B41FA5}">
                      <a16:colId xmlns:a16="http://schemas.microsoft.com/office/drawing/2014/main" xmlns="" val="20000"/>
                    </a:ext>
                  </a:extLst>
                </a:gridCol>
                <a:gridCol w="7831364">
                  <a:extLst>
                    <a:ext uri="{9D8B030D-6E8A-4147-A177-3AD203B41FA5}">
                      <a16:colId xmlns:a16="http://schemas.microsoft.com/office/drawing/2014/main" xmlns="" val="20001"/>
                    </a:ext>
                  </a:extLst>
                </a:gridCol>
              </a:tblGrid>
              <a:tr h="465242">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400" u="none" strike="noStrike" dirty="0">
                          <a:effectLst/>
                          <a:latin typeface="Arial" panose="020B0604020202020204" pitchFamily="34" charset="0"/>
                          <a:cs typeface="Arial" panose="020B0604020202020204" pitchFamily="34" charset="0"/>
                        </a:rPr>
                        <a:t>Informar a la DRH, para que esta coordine de manera oportuna con la Dirección de Asuntos Jurídicos, la información requerida para responder las distintas gestiones judiciales. </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0"/>
                  </a:ext>
                </a:extLst>
              </a:tr>
              <a:tr h="184897">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400" u="none" strike="noStrike" dirty="0">
                          <a:effectLst/>
                          <a:latin typeface="Arial" panose="020B0604020202020204" pitchFamily="34" charset="0"/>
                          <a:cs typeface="Arial" panose="020B0604020202020204" pitchFamily="34" charset="0"/>
                        </a:rPr>
                        <a:t>Formular y establecer los manuales de procedimientos e indicadores de gestión en coordinación con la Unidad de Gestión de la Calidad, requeridos para orientar la prestación de los servicios y los trámites relacionados con los procesos. </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161314">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3. </a:t>
                      </a:r>
                    </a:p>
                  </a:txBody>
                  <a:tcPr marL="9525" marR="9525" marT="9525" marB="0" anchor="b"/>
                </a:tc>
                <a:tc>
                  <a:txBody>
                    <a:bodyPr/>
                    <a:lstStyle/>
                    <a:p>
                      <a:pPr algn="l" fontAlgn="b"/>
                      <a:r>
                        <a:rPr lang="es-CR" sz="1400" u="none" strike="noStrike" dirty="0">
                          <a:effectLst/>
                          <a:latin typeface="Arial" panose="020B0604020202020204" pitchFamily="34" charset="0"/>
                          <a:cs typeface="Arial" panose="020B0604020202020204" pitchFamily="34" charset="0"/>
                        </a:rPr>
                        <a:t>Recibir, analizar y responder reclamos planteados por los servidores del MEP.</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r h="184897">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400" u="none" strike="noStrike" dirty="0">
                          <a:effectLst/>
                          <a:latin typeface="Arial" panose="020B0604020202020204" pitchFamily="34" charset="0"/>
                          <a:cs typeface="Arial" panose="020B0604020202020204" pitchFamily="34" charset="0"/>
                        </a:rPr>
                        <a:t>Desarrollar actividades de automatización de los diferentes procesos propios del Departamento, incluyendo la digitalización de los expedientes laborales, en coordinación con la Dirección de Informática de Gestión.</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3"/>
                  </a:ext>
                </a:extLst>
              </a:tr>
              <a:tr h="360641">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400" u="none" strike="noStrike" dirty="0">
                          <a:effectLst/>
                          <a:latin typeface="Arial" panose="020B0604020202020204" pitchFamily="34" charset="0"/>
                          <a:cs typeface="Arial" panose="020B0604020202020204" pitchFamily="34" charset="0"/>
                        </a:rPr>
                        <a:t>Establecer mecanismos de control para evaluar la calidad de los procesos de trabajo y determinar las estrategias a seguir en el desarrollo integral de sus funciones y competencias.</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4"/>
                  </a:ext>
                </a:extLst>
              </a:tr>
              <a:tr h="360641">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400" u="none" strike="noStrike" dirty="0">
                          <a:effectLst/>
                          <a:latin typeface="Arial" panose="020B0604020202020204" pitchFamily="34" charset="0"/>
                          <a:cs typeface="Arial" panose="020B0604020202020204" pitchFamily="34" charset="0"/>
                        </a:rPr>
                        <a:t>Remitir oportunamente a la DRH, para las acciones legales o administrativas que correspondan, todos aquellos casos en los que se presente documentación de la cual pueda derivarse sospecha razonable de su posible falsedad o cuando tal falsedad sea clara y evidente.</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5"/>
                  </a:ext>
                </a:extLst>
              </a:tr>
              <a:tr h="184897">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400" u="none" strike="noStrike" dirty="0">
                          <a:effectLst/>
                          <a:latin typeface="Arial" panose="020B0604020202020204" pitchFamily="34" charset="0"/>
                          <a:cs typeface="Arial" panose="020B0604020202020204" pitchFamily="34" charset="0"/>
                        </a:rPr>
                        <a:t>Realizar una auto-evaluación de trabajo, cualitativa y cuantitativa, que sirva de control de los procesos de trabajo a su cargo, que permita una revisión continua y una mejor planificación del trabajo tanto en su distribución como en su resolución.</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6"/>
                  </a:ext>
                </a:extLst>
              </a:tr>
              <a:tr h="360641">
                <a:tc>
                  <a:txBody>
                    <a:bodyPr/>
                    <a:lstStyle/>
                    <a:p>
                      <a:pPr algn="ctr" fontAlgn="b"/>
                      <a:r>
                        <a:rPr lang="es-CR" sz="1400" b="0" i="0" u="none" strike="noStrike" dirty="0">
                          <a:solidFill>
                            <a:srgbClr val="000000"/>
                          </a:solidFill>
                          <a:effectLst/>
                          <a:latin typeface="Arial" panose="020B0604020202020204" pitchFamily="34" charset="0"/>
                          <a:cs typeface="Arial" panose="020B0604020202020204" pitchFamily="34" charset="0"/>
                        </a:rPr>
                        <a:t>8</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400" u="none" strike="noStrike" dirty="0">
                          <a:effectLst/>
                          <a:latin typeface="Arial" panose="020B0604020202020204" pitchFamily="34" charset="0"/>
                          <a:cs typeface="Arial" panose="020B0604020202020204" pitchFamily="34" charset="0"/>
                        </a:rPr>
                        <a:t>Establecer mecanismos de control en todos los niveles, con el propósito de promover la rendición de cuentas de todos los funcionarios que participan en las distintas etapas de los procesos que se atienden</a:t>
                      </a:r>
                      <a:r>
                        <a:rPr lang="es-CR" sz="1400" u="none" strike="noStrike" baseline="0" dirty="0">
                          <a:effectLst/>
                          <a:latin typeface="Arial" panose="020B0604020202020204" pitchFamily="34" charset="0"/>
                          <a:cs typeface="Arial" panose="020B0604020202020204" pitchFamily="34" charset="0"/>
                        </a:rPr>
                        <a:t> en el Departamento. </a:t>
                      </a:r>
                      <a:endParaRPr lang="es-C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751424906"/>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4000" b="1" dirty="0" smtClean="0">
                <a:latin typeface="Arial" panose="020B0604020202020204" pitchFamily="34" charset="0"/>
                <a:cs typeface="Arial" panose="020B0604020202020204" pitchFamily="34" charset="0"/>
              </a:rPr>
              <a:t>Gestión de cálculos </a:t>
            </a:r>
            <a:endParaRPr lang="es-CR" sz="4000" b="1" dirty="0">
              <a:latin typeface="Arial" panose="020B0604020202020204" pitchFamily="34" charset="0"/>
              <a:cs typeface="Arial" panose="020B0604020202020204" pitchFamily="34" charset="0"/>
            </a:endParaRPr>
          </a:p>
        </p:txBody>
      </p:sp>
      <p:sp>
        <p:nvSpPr>
          <p:cNvPr id="3" name="Marcador de contenido 2"/>
          <p:cNvSpPr>
            <a:spLocks noGrp="1"/>
          </p:cNvSpPr>
          <p:nvPr>
            <p:ph sz="half" idx="1"/>
          </p:nvPr>
        </p:nvSpPr>
        <p:spPr/>
        <p:txBody>
          <a:bodyPr/>
          <a:lstStyle/>
          <a:p>
            <a:pPr algn="just"/>
            <a:endParaRPr lang="es-CR" dirty="0" smtClean="0">
              <a:latin typeface="Arial" panose="020B0604020202020204" pitchFamily="34" charset="0"/>
              <a:cs typeface="Arial" panose="020B0604020202020204" pitchFamily="34" charset="0"/>
            </a:endParaRPr>
          </a:p>
          <a:p>
            <a:pPr algn="just"/>
            <a:r>
              <a:rPr lang="es-CR" dirty="0" smtClean="0">
                <a:latin typeface="Arial" panose="020B0604020202020204" pitchFamily="34" charset="0"/>
                <a:cs typeface="Arial" panose="020B0604020202020204" pitchFamily="34" charset="0"/>
              </a:rPr>
              <a:t>Cálculos realizados, producto de la gestión de reclamos administrativos en la Plataforma: </a:t>
            </a:r>
          </a:p>
          <a:p>
            <a:pPr marL="0" indent="0" algn="just">
              <a:buNone/>
            </a:pPr>
            <a:endParaRPr lang="es-CR" dirty="0">
              <a:latin typeface="Arial" panose="020B0604020202020204" pitchFamily="34" charset="0"/>
              <a:cs typeface="Arial" panose="020B0604020202020204" pitchFamily="34" charset="0"/>
            </a:endParaRPr>
          </a:p>
          <a:p>
            <a:pPr marL="0" indent="0" algn="ctr">
              <a:buNone/>
            </a:pPr>
            <a:r>
              <a:rPr lang="es-CR" dirty="0" smtClean="0">
                <a:latin typeface="Arial" panose="020B0604020202020204" pitchFamily="34" charset="0"/>
                <a:cs typeface="Arial" panose="020B0604020202020204" pitchFamily="34" charset="0"/>
              </a:rPr>
              <a:t>152</a:t>
            </a:r>
            <a:endParaRPr lang="es-CR" dirty="0">
              <a:latin typeface="Arial" panose="020B0604020202020204" pitchFamily="34" charset="0"/>
              <a:cs typeface="Arial" panose="020B0604020202020204" pitchFamily="34" charset="0"/>
            </a:endParaRPr>
          </a:p>
        </p:txBody>
      </p:sp>
      <p:sp>
        <p:nvSpPr>
          <p:cNvPr id="4" name="Marcador de contenido 3"/>
          <p:cNvSpPr>
            <a:spLocks noGrp="1"/>
          </p:cNvSpPr>
          <p:nvPr>
            <p:ph sz="half" idx="2"/>
          </p:nvPr>
        </p:nvSpPr>
        <p:spPr/>
        <p:txBody>
          <a:bodyPr/>
          <a:lstStyle/>
          <a:p>
            <a:endParaRPr lang="es-CR" dirty="0" smtClean="0"/>
          </a:p>
          <a:p>
            <a:r>
              <a:rPr lang="es-CR" dirty="0">
                <a:latin typeface="Arial" panose="020B0604020202020204" pitchFamily="34" charset="0"/>
                <a:cs typeface="Arial" panose="020B0604020202020204" pitchFamily="34" charset="0"/>
              </a:rPr>
              <a:t>Cálculos realizados, </a:t>
            </a:r>
            <a:r>
              <a:rPr lang="es-CR" dirty="0" smtClean="0">
                <a:latin typeface="Arial" panose="020B0604020202020204" pitchFamily="34" charset="0"/>
                <a:cs typeface="Arial" panose="020B0604020202020204" pitchFamily="34" charset="0"/>
              </a:rPr>
              <a:t>en apoyo a la Unidad de Gestión de Reclamos: </a:t>
            </a:r>
          </a:p>
          <a:p>
            <a:endParaRPr lang="es-CR" dirty="0">
              <a:latin typeface="Arial" panose="020B0604020202020204" pitchFamily="34" charset="0"/>
              <a:cs typeface="Arial" panose="020B0604020202020204" pitchFamily="34" charset="0"/>
            </a:endParaRPr>
          </a:p>
          <a:p>
            <a:pPr marL="0" indent="0" algn="ctr">
              <a:buNone/>
            </a:pPr>
            <a:r>
              <a:rPr lang="es-CR" dirty="0" smtClean="0">
                <a:latin typeface="Arial" panose="020B0604020202020204" pitchFamily="34" charset="0"/>
                <a:cs typeface="Arial" panose="020B0604020202020204" pitchFamily="34" charset="0"/>
              </a:rPr>
              <a:t>405</a:t>
            </a:r>
            <a:endParaRPr lang="es-CR" dirty="0">
              <a:latin typeface="Arial" panose="020B0604020202020204" pitchFamily="34" charset="0"/>
              <a:cs typeface="Arial" panose="020B0604020202020204" pitchFamily="34" charset="0"/>
            </a:endParaRPr>
          </a:p>
          <a:p>
            <a:endParaRPr lang="es-CR" dirty="0"/>
          </a:p>
        </p:txBody>
      </p:sp>
      <p:sp>
        <p:nvSpPr>
          <p:cNvPr id="5" name="Marcador de fecha 4"/>
          <p:cNvSpPr>
            <a:spLocks noGrp="1"/>
          </p:cNvSpPr>
          <p:nvPr>
            <p:ph type="dt" sz="half" idx="10"/>
          </p:nvPr>
        </p:nvSpPr>
        <p:spPr/>
        <p:txBody>
          <a:bodyPr/>
          <a:lstStyle/>
          <a:p>
            <a:fld id="{DA44651E-989F-416E-B5CC-A4851CE8C8BD}" type="datetime1">
              <a:rPr lang="es-ES" smtClean="0"/>
              <a:t>28/04/2021</a:t>
            </a:fld>
            <a:endParaRPr lang="es-ES"/>
          </a:p>
        </p:txBody>
      </p:sp>
      <p:sp>
        <p:nvSpPr>
          <p:cNvPr id="6" name="Marcador de pie de página 5"/>
          <p:cNvSpPr>
            <a:spLocks noGrp="1"/>
          </p:cNvSpPr>
          <p:nvPr>
            <p:ph type="ftr" sz="quarter" idx="11"/>
          </p:nvPr>
        </p:nvSpPr>
        <p:spPr/>
        <p:txBody>
          <a:bodyPr/>
          <a:lstStyle/>
          <a:p>
            <a:r>
              <a:rPr lang="es-ES" smtClean="0"/>
              <a:t>Versión: R6 - 14/11/2014</a:t>
            </a:r>
            <a:endParaRPr lang="es-ES"/>
          </a:p>
        </p:txBody>
      </p:sp>
      <p:sp>
        <p:nvSpPr>
          <p:cNvPr id="7" name="Marcador de número de diapositiva 6"/>
          <p:cNvSpPr>
            <a:spLocks noGrp="1"/>
          </p:cNvSpPr>
          <p:nvPr>
            <p:ph type="sldNum" sz="quarter" idx="12"/>
          </p:nvPr>
        </p:nvSpPr>
        <p:spPr/>
        <p:txBody>
          <a:bodyPr/>
          <a:lstStyle/>
          <a:p>
            <a:fld id="{577E2933-750B-4D76-BF9B-1A9D34EBAF29}" type="slidenum">
              <a:rPr lang="es-ES" smtClean="0"/>
              <a:pPr/>
              <a:t>30</a:t>
            </a:fld>
            <a:endParaRPr lang="es-ES"/>
          </a:p>
        </p:txBody>
      </p:sp>
    </p:spTree>
    <p:extLst>
      <p:ext uri="{BB962C8B-B14F-4D97-AF65-F5344CB8AC3E}">
        <p14:creationId xmlns:p14="http://schemas.microsoft.com/office/powerpoint/2010/main" val="4256853284"/>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3200" b="1" dirty="0" smtClean="0">
                <a:latin typeface="Arial" panose="020B0604020202020204" pitchFamily="34" charset="0"/>
                <a:cs typeface="Arial" panose="020B0604020202020204" pitchFamily="34" charset="0"/>
              </a:rPr>
              <a:t>Oficina de Atención a Gremios </a:t>
            </a:r>
            <a:endParaRPr lang="es-CR" sz="3200" b="1" dirty="0">
              <a:latin typeface="Arial" panose="020B0604020202020204" pitchFamily="34" charset="0"/>
              <a:cs typeface="Arial" panose="020B0604020202020204" pitchFamily="34" charset="0"/>
            </a:endParaRPr>
          </a:p>
        </p:txBody>
      </p:sp>
      <p:sp>
        <p:nvSpPr>
          <p:cNvPr id="3" name="Marcador de contenido 2"/>
          <p:cNvSpPr>
            <a:spLocks noGrp="1"/>
          </p:cNvSpPr>
          <p:nvPr>
            <p:ph sz="half" idx="1"/>
          </p:nvPr>
        </p:nvSpPr>
        <p:spPr/>
        <p:txBody>
          <a:bodyPr/>
          <a:lstStyle/>
          <a:p>
            <a:pPr lvl="1"/>
            <a:endParaRPr lang="es-CR" dirty="0" smtClean="0"/>
          </a:p>
          <a:p>
            <a:pPr lvl="1"/>
            <a:r>
              <a:rPr lang="es-CR" dirty="0" smtClean="0">
                <a:latin typeface="Arial" panose="020B0604020202020204" pitchFamily="34" charset="0"/>
                <a:cs typeface="Arial" panose="020B0604020202020204" pitchFamily="34" charset="0"/>
              </a:rPr>
              <a:t>Gestiones resueltas </a:t>
            </a:r>
          </a:p>
          <a:p>
            <a:pPr marL="393192" lvl="1" indent="0" algn="ctr">
              <a:buNone/>
            </a:pPr>
            <a:r>
              <a:rPr lang="es-CR" dirty="0" smtClean="0">
                <a:latin typeface="Arial" panose="020B0604020202020204" pitchFamily="34" charset="0"/>
                <a:cs typeface="Arial" panose="020B0604020202020204" pitchFamily="34" charset="0"/>
              </a:rPr>
              <a:t>951</a:t>
            </a:r>
          </a:p>
          <a:p>
            <a:pPr marL="393192" lvl="1" indent="0" algn="ctr">
              <a:buNone/>
            </a:pPr>
            <a:endParaRPr lang="es-CR" dirty="0">
              <a:latin typeface="Arial" panose="020B0604020202020204" pitchFamily="34" charset="0"/>
              <a:cs typeface="Arial" panose="020B0604020202020204" pitchFamily="34" charset="0"/>
            </a:endParaRPr>
          </a:p>
          <a:p>
            <a:pPr lvl="1" algn="ctr"/>
            <a:r>
              <a:rPr lang="es-CR" dirty="0" smtClean="0">
                <a:latin typeface="Arial" panose="020B0604020202020204" pitchFamily="34" charset="0"/>
                <a:cs typeface="Arial" panose="020B0604020202020204" pitchFamily="34" charset="0"/>
              </a:rPr>
              <a:t>Gestiones remitidas</a:t>
            </a:r>
          </a:p>
          <a:p>
            <a:pPr marL="393192" lvl="1" indent="0" algn="ctr">
              <a:buNone/>
            </a:pPr>
            <a:r>
              <a:rPr lang="es-CR" dirty="0" smtClean="0">
                <a:latin typeface="Arial" panose="020B0604020202020204" pitchFamily="34" charset="0"/>
                <a:cs typeface="Arial" panose="020B0604020202020204" pitchFamily="34" charset="0"/>
              </a:rPr>
              <a:t>2180</a:t>
            </a:r>
          </a:p>
          <a:p>
            <a:pPr marL="393192" lvl="1" indent="0" algn="ctr">
              <a:buNone/>
            </a:pPr>
            <a:endParaRPr lang="es-CR" dirty="0" smtClean="0">
              <a:latin typeface="Arial" panose="020B0604020202020204" pitchFamily="34" charset="0"/>
              <a:cs typeface="Arial" panose="020B0604020202020204" pitchFamily="34" charset="0"/>
            </a:endParaRPr>
          </a:p>
        </p:txBody>
      </p:sp>
      <p:sp>
        <p:nvSpPr>
          <p:cNvPr id="4" name="Marcador de contenido 3"/>
          <p:cNvSpPr>
            <a:spLocks noGrp="1"/>
          </p:cNvSpPr>
          <p:nvPr>
            <p:ph sz="half" idx="2"/>
          </p:nvPr>
        </p:nvSpPr>
        <p:spPr/>
        <p:txBody>
          <a:bodyPr/>
          <a:lstStyle/>
          <a:p>
            <a:pPr lvl="1" algn="just">
              <a:buFont typeface="Arial" panose="020B0604020202020204" pitchFamily="34" charset="0"/>
              <a:buChar char="•"/>
            </a:pPr>
            <a:endParaRPr lang="es-CR" dirty="0" smtClean="0">
              <a:latin typeface="Arial" panose="020B0604020202020204" pitchFamily="34" charset="0"/>
              <a:cs typeface="Arial" panose="020B0604020202020204" pitchFamily="34" charset="0"/>
            </a:endParaRPr>
          </a:p>
          <a:p>
            <a:pPr lvl="1" algn="just">
              <a:buFont typeface="Arial" panose="020B0604020202020204" pitchFamily="34" charset="0"/>
              <a:buChar char="•"/>
            </a:pPr>
            <a:r>
              <a:rPr lang="es-CR" dirty="0" smtClean="0">
                <a:latin typeface="Arial" panose="020B0604020202020204" pitchFamily="34" charset="0"/>
                <a:cs typeface="Arial" panose="020B0604020202020204" pitchFamily="34" charset="0"/>
              </a:rPr>
              <a:t>Atención </a:t>
            </a:r>
            <a:r>
              <a:rPr lang="es-CR" dirty="0">
                <a:latin typeface="Arial" panose="020B0604020202020204" pitchFamily="34" charset="0"/>
                <a:cs typeface="Arial" panose="020B0604020202020204" pitchFamily="34" charset="0"/>
              </a:rPr>
              <a:t>de consultas</a:t>
            </a:r>
          </a:p>
          <a:p>
            <a:pPr marL="393192" lvl="1" indent="0" algn="just">
              <a:buNone/>
            </a:pPr>
            <a:r>
              <a:rPr lang="es-CR" dirty="0">
                <a:latin typeface="Arial" panose="020B0604020202020204" pitchFamily="34" charset="0"/>
                <a:cs typeface="Arial" panose="020B0604020202020204" pitchFamily="34" charset="0"/>
              </a:rPr>
              <a:t>(plataforma </a:t>
            </a:r>
            <a:r>
              <a:rPr lang="es-CR" dirty="0" err="1">
                <a:latin typeface="Arial" panose="020B0604020202020204" pitchFamily="34" charset="0"/>
                <a:cs typeface="Arial" panose="020B0604020202020204" pitchFamily="34" charset="0"/>
              </a:rPr>
              <a:t>teams</a:t>
            </a:r>
            <a:r>
              <a:rPr lang="es-CR" dirty="0">
                <a:latin typeface="Arial" panose="020B0604020202020204" pitchFamily="34" charset="0"/>
                <a:cs typeface="Arial" panose="020B0604020202020204" pitchFamily="34" charset="0"/>
              </a:rPr>
              <a:t>, presencial, vía telefónica, correo electrónico y otros)</a:t>
            </a:r>
          </a:p>
          <a:p>
            <a:pPr marL="393192" lvl="1" indent="0" algn="ctr">
              <a:buNone/>
            </a:pPr>
            <a:r>
              <a:rPr lang="es-CR" dirty="0">
                <a:latin typeface="Arial" panose="020B0604020202020204" pitchFamily="34" charset="0"/>
                <a:cs typeface="Arial" panose="020B0604020202020204" pitchFamily="34" charset="0"/>
              </a:rPr>
              <a:t>6513</a:t>
            </a:r>
          </a:p>
          <a:p>
            <a:pPr marL="0" indent="0">
              <a:buNone/>
            </a:pPr>
            <a:endParaRPr lang="es-CR" dirty="0"/>
          </a:p>
        </p:txBody>
      </p:sp>
      <p:sp>
        <p:nvSpPr>
          <p:cNvPr id="5" name="Marcador de fecha 4"/>
          <p:cNvSpPr>
            <a:spLocks noGrp="1"/>
          </p:cNvSpPr>
          <p:nvPr>
            <p:ph type="dt" sz="half" idx="10"/>
          </p:nvPr>
        </p:nvSpPr>
        <p:spPr/>
        <p:txBody>
          <a:bodyPr/>
          <a:lstStyle/>
          <a:p>
            <a:fld id="{DA44651E-989F-416E-B5CC-A4851CE8C8BD}" type="datetime1">
              <a:rPr lang="es-ES" smtClean="0"/>
              <a:t>28/04/2021</a:t>
            </a:fld>
            <a:endParaRPr lang="es-ES"/>
          </a:p>
        </p:txBody>
      </p:sp>
      <p:sp>
        <p:nvSpPr>
          <p:cNvPr id="6" name="Marcador de pie de página 5"/>
          <p:cNvSpPr>
            <a:spLocks noGrp="1"/>
          </p:cNvSpPr>
          <p:nvPr>
            <p:ph type="ftr" sz="quarter" idx="11"/>
          </p:nvPr>
        </p:nvSpPr>
        <p:spPr/>
        <p:txBody>
          <a:bodyPr/>
          <a:lstStyle/>
          <a:p>
            <a:r>
              <a:rPr lang="es-ES" smtClean="0"/>
              <a:t>Versión: R6 - 14/11/2014</a:t>
            </a:r>
            <a:endParaRPr lang="es-ES"/>
          </a:p>
        </p:txBody>
      </p:sp>
      <p:sp>
        <p:nvSpPr>
          <p:cNvPr id="7" name="Marcador de número de diapositiva 6"/>
          <p:cNvSpPr>
            <a:spLocks noGrp="1"/>
          </p:cNvSpPr>
          <p:nvPr>
            <p:ph type="sldNum" sz="quarter" idx="12"/>
          </p:nvPr>
        </p:nvSpPr>
        <p:spPr/>
        <p:txBody>
          <a:bodyPr/>
          <a:lstStyle/>
          <a:p>
            <a:fld id="{577E2933-750B-4D76-BF9B-1A9D34EBAF29}" type="slidenum">
              <a:rPr lang="es-ES" smtClean="0"/>
              <a:pPr/>
              <a:t>31</a:t>
            </a:fld>
            <a:endParaRPr lang="es-ES"/>
          </a:p>
        </p:txBody>
      </p:sp>
    </p:spTree>
    <p:extLst>
      <p:ext uri="{BB962C8B-B14F-4D97-AF65-F5344CB8AC3E}">
        <p14:creationId xmlns:p14="http://schemas.microsoft.com/office/powerpoint/2010/main" val="62135806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3200" dirty="0" smtClean="0">
                <a:latin typeface="Arial" panose="020B0604020202020204" pitchFamily="34" charset="0"/>
                <a:cs typeface="Arial" panose="020B0604020202020204" pitchFamily="34" charset="0"/>
              </a:rPr>
              <a:t>Gestión de Control y Seguimiento al proceso de Desconcentración de Servicios</a:t>
            </a:r>
            <a:endParaRPr lang="es-CR" sz="3200" dirty="0">
              <a:latin typeface="Arial" panose="020B0604020202020204" pitchFamily="34" charset="0"/>
              <a:cs typeface="Arial" panose="020B0604020202020204" pitchFamily="34" charset="0"/>
            </a:endParaRPr>
          </a:p>
        </p:txBody>
      </p:sp>
      <p:sp>
        <p:nvSpPr>
          <p:cNvPr id="3" name="Marcador de contenido 2"/>
          <p:cNvSpPr>
            <a:spLocks noGrp="1"/>
          </p:cNvSpPr>
          <p:nvPr>
            <p:ph sz="half" idx="1"/>
          </p:nvPr>
        </p:nvSpPr>
        <p:spPr/>
        <p:txBody>
          <a:bodyPr>
            <a:normAutofit/>
          </a:bodyPr>
          <a:lstStyle/>
          <a:p>
            <a:pPr algn="just"/>
            <a:r>
              <a:rPr lang="es-CR" sz="2400" dirty="0" smtClean="0">
                <a:latin typeface="Arial" panose="020B0604020202020204" pitchFamily="34" charset="0"/>
                <a:cs typeface="Arial" panose="020B0604020202020204" pitchFamily="34" charset="0"/>
              </a:rPr>
              <a:t>Recepción, revisión y análisis de los trámites realizados en las DRE desconcentradas</a:t>
            </a:r>
            <a:endParaRPr lang="es-CR" sz="2400" dirty="0">
              <a:latin typeface="Arial" panose="020B0604020202020204" pitchFamily="34" charset="0"/>
              <a:cs typeface="Arial" panose="020B0604020202020204" pitchFamily="34" charset="0"/>
            </a:endParaRPr>
          </a:p>
          <a:p>
            <a:pPr marL="0" indent="0" algn="ctr">
              <a:buNone/>
            </a:pPr>
            <a:r>
              <a:rPr lang="es-CR" sz="2400" dirty="0" smtClean="0">
                <a:latin typeface="Arial" panose="020B0604020202020204" pitchFamily="34" charset="0"/>
                <a:cs typeface="Arial" panose="020B0604020202020204" pitchFamily="34" charset="0"/>
              </a:rPr>
              <a:t>6736</a:t>
            </a:r>
          </a:p>
          <a:p>
            <a:pPr marL="0" indent="0" algn="ctr">
              <a:buNone/>
            </a:pPr>
            <a:endParaRPr lang="es-CR" sz="2400" dirty="0">
              <a:latin typeface="Arial" panose="020B0604020202020204" pitchFamily="34" charset="0"/>
              <a:cs typeface="Arial" panose="020B0604020202020204" pitchFamily="34" charset="0"/>
            </a:endParaRPr>
          </a:p>
          <a:p>
            <a:pPr marL="0" indent="0" algn="ctr">
              <a:buNone/>
            </a:pPr>
            <a:r>
              <a:rPr lang="es-CR" sz="2400" dirty="0" smtClean="0">
                <a:latin typeface="Arial" panose="020B0604020202020204" pitchFamily="34" charset="0"/>
                <a:cs typeface="Arial" panose="020B0604020202020204" pitchFamily="34" charset="0"/>
              </a:rPr>
              <a:t>Debidos procesos notificados</a:t>
            </a:r>
          </a:p>
          <a:p>
            <a:pPr marL="0" indent="0" algn="ctr">
              <a:buNone/>
            </a:pPr>
            <a:r>
              <a:rPr lang="es-CR" sz="2400" dirty="0" smtClean="0">
                <a:latin typeface="Arial" panose="020B0604020202020204" pitchFamily="34" charset="0"/>
                <a:cs typeface="Arial" panose="020B0604020202020204" pitchFamily="34" charset="0"/>
              </a:rPr>
              <a:t>80</a:t>
            </a:r>
            <a:endParaRPr lang="es-CR" sz="2400" dirty="0">
              <a:latin typeface="Arial" panose="020B0604020202020204" pitchFamily="34" charset="0"/>
              <a:cs typeface="Arial" panose="020B0604020202020204" pitchFamily="34" charset="0"/>
            </a:endParaRPr>
          </a:p>
        </p:txBody>
      </p:sp>
      <p:sp>
        <p:nvSpPr>
          <p:cNvPr id="4" name="Marcador de contenido 3"/>
          <p:cNvSpPr>
            <a:spLocks noGrp="1"/>
          </p:cNvSpPr>
          <p:nvPr>
            <p:ph sz="half" idx="2"/>
          </p:nvPr>
        </p:nvSpPr>
        <p:spPr/>
        <p:txBody>
          <a:bodyPr/>
          <a:lstStyle/>
          <a:p>
            <a:r>
              <a:rPr lang="es-CR" dirty="0" smtClean="0">
                <a:latin typeface="Arial" panose="020B0604020202020204" pitchFamily="34" charset="0"/>
                <a:cs typeface="Arial" panose="020B0604020202020204" pitchFamily="34" charset="0"/>
              </a:rPr>
              <a:t>Devolución de trámites</a:t>
            </a:r>
          </a:p>
          <a:p>
            <a:pPr marL="0" indent="0" algn="ctr">
              <a:buNone/>
            </a:pPr>
            <a:r>
              <a:rPr lang="es-CR" dirty="0" smtClean="0">
                <a:latin typeface="Arial" panose="020B0604020202020204" pitchFamily="34" charset="0"/>
                <a:cs typeface="Arial" panose="020B0604020202020204" pitchFamily="34" charset="0"/>
              </a:rPr>
              <a:t>178</a:t>
            </a:r>
          </a:p>
          <a:p>
            <a:pPr marL="0" indent="0" algn="ctr">
              <a:buNone/>
            </a:pPr>
            <a:endParaRPr lang="es-CR" dirty="0">
              <a:latin typeface="Arial" panose="020B0604020202020204" pitchFamily="34" charset="0"/>
              <a:cs typeface="Arial" panose="020B0604020202020204" pitchFamily="34" charset="0"/>
            </a:endParaRPr>
          </a:p>
          <a:p>
            <a:pPr lvl="1" algn="just">
              <a:buFont typeface="Arial" panose="020B0604020202020204" pitchFamily="34" charset="0"/>
              <a:buChar char="•"/>
            </a:pPr>
            <a:r>
              <a:rPr lang="es-CR" dirty="0">
                <a:latin typeface="Arial" panose="020B0604020202020204" pitchFamily="34" charset="0"/>
                <a:cs typeface="Arial" panose="020B0604020202020204" pitchFamily="34" charset="0"/>
              </a:rPr>
              <a:t>Atención de consultas</a:t>
            </a:r>
          </a:p>
          <a:p>
            <a:pPr marL="393192" lvl="1" indent="0" algn="just">
              <a:buNone/>
            </a:pPr>
            <a:r>
              <a:rPr lang="es-CR" dirty="0">
                <a:latin typeface="Arial" panose="020B0604020202020204" pitchFamily="34" charset="0"/>
                <a:cs typeface="Arial" panose="020B0604020202020204" pitchFamily="34" charset="0"/>
              </a:rPr>
              <a:t>(plataforma </a:t>
            </a:r>
            <a:r>
              <a:rPr lang="es-CR" dirty="0" err="1">
                <a:latin typeface="Arial" panose="020B0604020202020204" pitchFamily="34" charset="0"/>
                <a:cs typeface="Arial" panose="020B0604020202020204" pitchFamily="34" charset="0"/>
              </a:rPr>
              <a:t>teams</a:t>
            </a:r>
            <a:r>
              <a:rPr lang="es-CR" dirty="0">
                <a:latin typeface="Arial" panose="020B0604020202020204" pitchFamily="34" charset="0"/>
                <a:cs typeface="Arial" panose="020B0604020202020204" pitchFamily="34" charset="0"/>
              </a:rPr>
              <a:t>, presencial, vía telefónica, correo electrónico y otros)</a:t>
            </a:r>
          </a:p>
          <a:p>
            <a:pPr marL="393192" lvl="1" indent="0" algn="ctr">
              <a:buNone/>
            </a:pPr>
            <a:r>
              <a:rPr lang="es-CR" dirty="0" smtClean="0">
                <a:latin typeface="Arial" panose="020B0604020202020204" pitchFamily="34" charset="0"/>
                <a:cs typeface="Arial" panose="020B0604020202020204" pitchFamily="34" charset="0"/>
              </a:rPr>
              <a:t>2372</a:t>
            </a:r>
            <a:endParaRPr lang="es-CR" dirty="0">
              <a:latin typeface="Arial" panose="020B0604020202020204" pitchFamily="34" charset="0"/>
              <a:cs typeface="Arial" panose="020B0604020202020204" pitchFamily="34" charset="0"/>
            </a:endParaRPr>
          </a:p>
          <a:p>
            <a:pPr marL="0" indent="0" algn="ctr">
              <a:buNone/>
            </a:pPr>
            <a:endParaRPr lang="es-CR" dirty="0">
              <a:latin typeface="Arial" panose="020B0604020202020204" pitchFamily="34" charset="0"/>
              <a:cs typeface="Arial" panose="020B0604020202020204" pitchFamily="34" charset="0"/>
            </a:endParaRPr>
          </a:p>
        </p:txBody>
      </p:sp>
      <p:sp>
        <p:nvSpPr>
          <p:cNvPr id="5" name="Marcador de fecha 4"/>
          <p:cNvSpPr>
            <a:spLocks noGrp="1"/>
          </p:cNvSpPr>
          <p:nvPr>
            <p:ph type="dt" sz="half" idx="10"/>
          </p:nvPr>
        </p:nvSpPr>
        <p:spPr/>
        <p:txBody>
          <a:bodyPr/>
          <a:lstStyle/>
          <a:p>
            <a:fld id="{DA44651E-989F-416E-B5CC-A4851CE8C8BD}" type="datetime1">
              <a:rPr lang="es-ES" smtClean="0"/>
              <a:t>28/04/2021</a:t>
            </a:fld>
            <a:endParaRPr lang="es-ES"/>
          </a:p>
        </p:txBody>
      </p:sp>
      <p:sp>
        <p:nvSpPr>
          <p:cNvPr id="6" name="Marcador de pie de página 5"/>
          <p:cNvSpPr>
            <a:spLocks noGrp="1"/>
          </p:cNvSpPr>
          <p:nvPr>
            <p:ph type="ftr" sz="quarter" idx="11"/>
          </p:nvPr>
        </p:nvSpPr>
        <p:spPr/>
        <p:txBody>
          <a:bodyPr/>
          <a:lstStyle/>
          <a:p>
            <a:r>
              <a:rPr lang="es-ES" smtClean="0"/>
              <a:t>Versión: R6 - 14/11/2014</a:t>
            </a:r>
            <a:endParaRPr lang="es-ES"/>
          </a:p>
        </p:txBody>
      </p:sp>
      <p:sp>
        <p:nvSpPr>
          <p:cNvPr id="7" name="Marcador de número de diapositiva 6"/>
          <p:cNvSpPr>
            <a:spLocks noGrp="1"/>
          </p:cNvSpPr>
          <p:nvPr>
            <p:ph type="sldNum" sz="quarter" idx="12"/>
          </p:nvPr>
        </p:nvSpPr>
        <p:spPr/>
        <p:txBody>
          <a:bodyPr/>
          <a:lstStyle/>
          <a:p>
            <a:fld id="{577E2933-750B-4D76-BF9B-1A9D34EBAF29}" type="slidenum">
              <a:rPr lang="es-ES" smtClean="0"/>
              <a:pPr/>
              <a:t>32</a:t>
            </a:fld>
            <a:endParaRPr lang="es-ES"/>
          </a:p>
        </p:txBody>
      </p:sp>
    </p:spTree>
    <p:extLst>
      <p:ext uri="{BB962C8B-B14F-4D97-AF65-F5344CB8AC3E}">
        <p14:creationId xmlns:p14="http://schemas.microsoft.com/office/powerpoint/2010/main" val="2425653547"/>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33</a:t>
            </a:fld>
            <a:endParaRPr lang="es-ES"/>
          </a:p>
        </p:txBody>
      </p:sp>
      <p:sp>
        <p:nvSpPr>
          <p:cNvPr id="5" name="CuadroTexto 4"/>
          <p:cNvSpPr txBox="1"/>
          <p:nvPr/>
        </p:nvSpPr>
        <p:spPr>
          <a:xfrm>
            <a:off x="96888" y="933698"/>
            <a:ext cx="8208912" cy="5370701"/>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marL="342900" indent="-342900" algn="just">
              <a:buAutoNum type="arabicPeriod"/>
            </a:pPr>
            <a:r>
              <a:rPr lang="es-ES" sz="1600" dirty="0" smtClean="0">
                <a:latin typeface="Arial" panose="020B0604020202020204" pitchFamily="34" charset="0"/>
                <a:cs typeface="Arial" panose="020B0604020202020204" pitchFamily="34" charset="0"/>
              </a:rPr>
              <a:t>Alta  demanda en las solicitudes y gestiones recibidas en la cuenta electrónica </a:t>
            </a:r>
            <a:r>
              <a:rPr lang="es-ES" sz="1600" dirty="0" smtClean="0">
                <a:latin typeface="Arial" panose="020B0604020202020204" pitchFamily="34" charset="0"/>
                <a:cs typeface="Arial" panose="020B0604020202020204" pitchFamily="34" charset="0"/>
                <a:hlinkClick r:id="rId4"/>
              </a:rPr>
              <a:t>plataformaservicios@mep.go.cr</a:t>
            </a:r>
            <a:r>
              <a:rPr lang="es-ES" sz="1600" dirty="0" smtClean="0">
                <a:latin typeface="Arial" panose="020B0604020202020204" pitchFamily="34" charset="0"/>
                <a:cs typeface="Arial" panose="020B0604020202020204" pitchFamily="34" charset="0"/>
              </a:rPr>
              <a:t>, teniendo que destinar más personal para la atención de las mismas.</a:t>
            </a:r>
          </a:p>
          <a:p>
            <a:pPr marL="342900" indent="-342900" algn="just">
              <a:buAutoNum type="arabicPeriod"/>
            </a:pPr>
            <a:r>
              <a:rPr lang="es-ES" sz="1600" dirty="0" smtClean="0">
                <a:latin typeface="Arial" panose="020B0604020202020204" pitchFamily="34" charset="0"/>
                <a:cs typeface="Arial" panose="020B0604020202020204" pitchFamily="34" charset="0"/>
              </a:rPr>
              <a:t>Carencia de un sistema automatizado para la asignación de citas.</a:t>
            </a:r>
          </a:p>
          <a:p>
            <a:pPr marL="342900" indent="-342900" algn="just">
              <a:lnSpc>
                <a:spcPct val="150000"/>
              </a:lnSpc>
              <a:buAutoNum type="arabicPeriod"/>
            </a:pPr>
            <a:r>
              <a:rPr lang="es-ES" sz="1600" dirty="0" smtClean="0">
                <a:latin typeface="Arial" panose="020B0604020202020204" pitchFamily="34" charset="0"/>
                <a:cs typeface="Arial" panose="020B0604020202020204" pitchFamily="34" charset="0"/>
              </a:rPr>
              <a:t> Faltante en </a:t>
            </a:r>
            <a:r>
              <a:rPr lang="es-ES" sz="1600" dirty="0">
                <a:latin typeface="Arial" panose="020B0604020202020204" pitchFamily="34" charset="0"/>
                <a:cs typeface="Arial" panose="020B0604020202020204" pitchFamily="34" charset="0"/>
              </a:rPr>
              <a:t>equipo </a:t>
            </a:r>
            <a:r>
              <a:rPr lang="es-ES" sz="1600" dirty="0" smtClean="0">
                <a:latin typeface="Arial" panose="020B0604020202020204" pitchFamily="34" charset="0"/>
                <a:cs typeface="Arial" panose="020B0604020202020204" pitchFamily="34" charset="0"/>
              </a:rPr>
              <a:t>tecnológico, scanner </a:t>
            </a:r>
            <a:r>
              <a:rPr lang="es-ES" sz="1600" dirty="0">
                <a:latin typeface="Arial" panose="020B0604020202020204" pitchFamily="34" charset="0"/>
                <a:cs typeface="Arial" panose="020B0604020202020204" pitchFamily="34" charset="0"/>
              </a:rPr>
              <a:t>de gama alta </a:t>
            </a:r>
            <a:r>
              <a:rPr lang="es-CR" sz="1600" dirty="0">
                <a:latin typeface="Arial" panose="020B0604020202020204" pitchFamily="34" charset="0"/>
                <a:cs typeface="Arial" panose="020B0604020202020204" pitchFamily="34" charset="0"/>
              </a:rPr>
              <a:t>que minimice el tiempo de </a:t>
            </a:r>
            <a:r>
              <a:rPr lang="es-CR" sz="1600" dirty="0" smtClean="0">
                <a:latin typeface="Arial" panose="020B0604020202020204" pitchFamily="34" charset="0"/>
                <a:cs typeface="Arial" panose="020B0604020202020204" pitchFamily="34" charset="0"/>
              </a:rPr>
              <a:t>escaneo</a:t>
            </a:r>
            <a:r>
              <a:rPr lang="es-ES" sz="1600" dirty="0" smtClean="0">
                <a:latin typeface="Arial" panose="020B0604020202020204" pitchFamily="34" charset="0"/>
                <a:cs typeface="Arial" panose="020B0604020202020204" pitchFamily="34" charset="0"/>
              </a:rPr>
              <a:t>.</a:t>
            </a:r>
            <a:endParaRPr lang="es-ES" sz="1600" dirty="0">
              <a:latin typeface="Arial" panose="020B0604020202020204" pitchFamily="34" charset="0"/>
              <a:cs typeface="Arial" panose="020B0604020202020204" pitchFamily="34" charset="0"/>
            </a:endParaRPr>
          </a:p>
          <a:p>
            <a:pPr marL="342900" indent="-342900" algn="just">
              <a:lnSpc>
                <a:spcPct val="150000"/>
              </a:lnSpc>
              <a:buAutoNum type="arabicPeriod"/>
            </a:pPr>
            <a:r>
              <a:rPr lang="es-CR" sz="1600" dirty="0">
                <a:latin typeface="Arial" panose="020B0604020202020204" pitchFamily="34" charset="0"/>
                <a:cs typeface="Arial" panose="020B0604020202020204" pitchFamily="34" charset="0"/>
              </a:rPr>
              <a:t>Alta demanda de los servicios digitales en todas las </a:t>
            </a:r>
            <a:r>
              <a:rPr lang="es-CR" sz="1600" dirty="0" smtClean="0">
                <a:latin typeface="Arial" panose="020B0604020202020204" pitchFamily="34" charset="0"/>
                <a:cs typeface="Arial" panose="020B0604020202020204" pitchFamily="34" charset="0"/>
              </a:rPr>
              <a:t>áreas.</a:t>
            </a:r>
          </a:p>
          <a:p>
            <a:pPr marL="342900" indent="-342900" algn="just">
              <a:lnSpc>
                <a:spcPct val="150000"/>
              </a:lnSpc>
              <a:buAutoNum type="arabicPeriod"/>
            </a:pPr>
            <a:r>
              <a:rPr lang="es-CR" sz="1600" dirty="0" smtClean="0">
                <a:latin typeface="Arial" panose="020B0604020202020204" pitchFamily="34" charset="0"/>
                <a:cs typeface="Arial" panose="020B0604020202020204" pitchFamily="34" charset="0"/>
              </a:rPr>
              <a:t>Frecuente rotación del personal encargado del Proyecto de Desconcentración en las Direcciones Regionales de Educación.</a:t>
            </a:r>
          </a:p>
          <a:p>
            <a:pPr marL="342900" indent="-342900" algn="just">
              <a:lnSpc>
                <a:spcPct val="150000"/>
              </a:lnSpc>
              <a:buAutoNum type="arabicPeriod"/>
            </a:pPr>
            <a:r>
              <a:rPr lang="es-CR" sz="16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Satisfacer </a:t>
            </a:r>
            <a:r>
              <a:rPr lang="es-C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 demanda de servicios relacionados con la Gestión de Carrera Profesional. La cantidad de reclamos administrativos pendientes de resolver, conlleva al incremento de causas judiciales, impactando directamente en la calidad del servicio brindado</a:t>
            </a:r>
            <a:r>
              <a:rPr lang="es-CR" sz="16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s-E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52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954107"/>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Gestión de Reclamos</a:t>
            </a: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2020</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34</a:t>
            </a:fld>
            <a:endParaRPr lang="es-ES" dirty="0"/>
          </a:p>
        </p:txBody>
      </p:sp>
    </p:spTree>
    <p:extLst>
      <p:ext uri="{BB962C8B-B14F-4D97-AF65-F5344CB8AC3E}">
        <p14:creationId xmlns:p14="http://schemas.microsoft.com/office/powerpoint/2010/main" val="2085104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Rectángulo 4"/>
          <p:cNvSpPr/>
          <p:nvPr/>
        </p:nvSpPr>
        <p:spPr>
          <a:xfrm>
            <a:off x="481026" y="1399307"/>
            <a:ext cx="8204895" cy="4934364"/>
          </a:xfrm>
          <a:prstGeom prst="rect">
            <a:avLst/>
          </a:prstGeom>
        </p:spPr>
        <p:txBody>
          <a:bodyPr wrap="square">
            <a:spAutoFit/>
          </a:bodyPr>
          <a:lstStyle/>
          <a:p>
            <a:pPr>
              <a:lnSpc>
                <a:spcPct val="107000"/>
              </a:lnSpc>
              <a:spcAft>
                <a:spcPts val="800"/>
              </a:spcAft>
            </a:pPr>
            <a:r>
              <a:rPr lang="es-CR" sz="1400" dirty="0">
                <a:latin typeface="Arial" panose="020B0604020202020204" pitchFamily="34" charset="0"/>
                <a:ea typeface="Calibri" panose="020F0502020204030204" pitchFamily="34" charset="0"/>
                <a:cs typeface="Arial" panose="020B0604020202020204" pitchFamily="34" charset="0"/>
              </a:rPr>
              <a:t>Realizar los análisis técnicos solicitados por los servidores de las dependencias internas, externas </a:t>
            </a:r>
            <a:r>
              <a:rPr lang="es-CR" sz="1400" dirty="0" smtClean="0">
                <a:latin typeface="Arial" panose="020B0604020202020204" pitchFamily="34" charset="0"/>
                <a:ea typeface="Calibri" panose="020F0502020204030204" pitchFamily="34" charset="0"/>
                <a:cs typeface="Arial" panose="020B0604020202020204" pitchFamily="34" charset="0"/>
              </a:rPr>
              <a:t>y de algún </a:t>
            </a:r>
            <a:r>
              <a:rPr lang="es-CR" sz="1400" dirty="0">
                <a:latin typeface="Arial" panose="020B0604020202020204" pitchFamily="34" charset="0"/>
                <a:ea typeface="Calibri" panose="020F0502020204030204" pitchFamily="34" charset="0"/>
                <a:cs typeface="Arial" panose="020B0604020202020204" pitchFamily="34" charset="0"/>
              </a:rPr>
              <a:t>órgano </a:t>
            </a:r>
            <a:r>
              <a:rPr lang="es-CR" sz="1400" dirty="0" smtClean="0">
                <a:latin typeface="Arial" panose="020B0604020202020204" pitchFamily="34" charset="0"/>
                <a:ea typeface="Calibri" panose="020F0502020204030204" pitchFamily="34" charset="0"/>
                <a:cs typeface="Arial" panose="020B0604020202020204" pitchFamily="34" charset="0"/>
              </a:rPr>
              <a:t>judicial </a:t>
            </a:r>
            <a:r>
              <a:rPr lang="es-CR" sz="1400" dirty="0">
                <a:latin typeface="Arial" panose="020B0604020202020204" pitchFamily="34" charset="0"/>
                <a:ea typeface="Calibri" panose="020F0502020204030204" pitchFamily="34" charset="0"/>
                <a:cs typeface="Arial" panose="020B0604020202020204" pitchFamily="34" charset="0"/>
              </a:rPr>
              <a:t>relacionados con la determinación del pago por monto </a:t>
            </a:r>
            <a:r>
              <a:rPr lang="es-CR" sz="1400" dirty="0" smtClean="0">
                <a:latin typeface="Arial" panose="020B0604020202020204" pitchFamily="34" charset="0"/>
                <a:ea typeface="Calibri" panose="020F0502020204030204" pitchFamily="34" charset="0"/>
                <a:cs typeface="Arial" panose="020B0604020202020204" pitchFamily="34" charset="0"/>
              </a:rPr>
              <a:t>adeudados </a:t>
            </a:r>
            <a:r>
              <a:rPr lang="es-CR" sz="1400" dirty="0">
                <a:latin typeface="Arial" panose="020B0604020202020204" pitchFamily="34" charset="0"/>
                <a:ea typeface="Calibri" panose="020F0502020204030204" pitchFamily="34" charset="0"/>
                <a:cs typeface="Arial" panose="020B0604020202020204" pitchFamily="34" charset="0"/>
              </a:rPr>
              <a:t>de periodos fiscales vencidos por diferentes conceptos.</a:t>
            </a:r>
            <a:br>
              <a:rPr lang="es-CR" sz="1400" dirty="0">
                <a:latin typeface="Arial" panose="020B0604020202020204" pitchFamily="34" charset="0"/>
                <a:ea typeface="Calibri" panose="020F0502020204030204" pitchFamily="34" charset="0"/>
                <a:cs typeface="Arial" panose="020B0604020202020204" pitchFamily="34" charset="0"/>
              </a:rPr>
            </a:br>
            <a:r>
              <a:rPr lang="es-CR" sz="1400" dirty="0" smtClean="0">
                <a:latin typeface="Arial" panose="020B0604020202020204" pitchFamily="34" charset="0"/>
                <a:ea typeface="Calibri" panose="020F0502020204030204" pitchFamily="34" charset="0"/>
                <a:cs typeface="Arial" panose="020B0604020202020204" pitchFamily="34" charset="0"/>
              </a:rPr>
              <a:t>Generando </a:t>
            </a:r>
            <a:r>
              <a:rPr lang="es-CR" sz="1400" dirty="0">
                <a:latin typeface="Arial" panose="020B0604020202020204" pitchFamily="34" charset="0"/>
                <a:ea typeface="Calibri" panose="020F0502020204030204" pitchFamily="34" charset="0"/>
                <a:cs typeface="Arial" panose="020B0604020202020204" pitchFamily="34" charset="0"/>
              </a:rPr>
              <a:t>un proceso que inicie con la identificación de casos y cumpliendo con el análisis, seguimiento, cálculo del monto adeudado y la gestión de pago, cumpliendo con el debido proceso y la normativa vigente.</a:t>
            </a:r>
            <a:br>
              <a:rPr lang="es-CR" sz="1400" dirty="0">
                <a:latin typeface="Arial" panose="020B0604020202020204" pitchFamily="34" charset="0"/>
                <a:ea typeface="Calibri" panose="020F0502020204030204" pitchFamily="34" charset="0"/>
                <a:cs typeface="Arial" panose="020B0604020202020204" pitchFamily="34" charset="0"/>
              </a:rPr>
            </a:br>
            <a:r>
              <a:rPr lang="es-CR" sz="1400" dirty="0">
                <a:latin typeface="Arial" panose="020B0604020202020204" pitchFamily="34" charset="0"/>
                <a:ea typeface="Calibri" panose="020F0502020204030204" pitchFamily="34" charset="0"/>
                <a:cs typeface="Arial" panose="020B0604020202020204" pitchFamily="34" charset="0"/>
              </a:rPr>
              <a:t>Recibir, analizar y gestionar las solicitudes y reclamos salariales relacionados con los siguientes procesos y </a:t>
            </a:r>
            <a:r>
              <a:rPr lang="es-CR" sz="1400" dirty="0" smtClean="0">
                <a:latin typeface="Arial" panose="020B0604020202020204" pitchFamily="34" charset="0"/>
                <a:ea typeface="Calibri" panose="020F0502020204030204" pitchFamily="34" charset="0"/>
                <a:cs typeface="Arial" panose="020B0604020202020204" pitchFamily="34" charset="0"/>
              </a:rPr>
              <a:t>trámites:</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Actualización del expediente laboral</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Pago de dedicación exclusiva de años anteriores</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Pago de Carrera profesional </a:t>
            </a:r>
            <a:r>
              <a:rPr lang="es-CR" sz="1400" dirty="0">
                <a:latin typeface="Arial" panose="020B0604020202020204" pitchFamily="34" charset="0"/>
                <a:ea typeface="Calibri" panose="020F0502020204030204" pitchFamily="34" charset="0"/>
                <a:cs typeface="Arial" panose="020B0604020202020204" pitchFamily="34" charset="0"/>
              </a:rPr>
              <a:t>de años anteriores</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Pago de anualidades </a:t>
            </a:r>
            <a:r>
              <a:rPr lang="es-CR" sz="1400" dirty="0">
                <a:latin typeface="Arial" panose="020B0604020202020204" pitchFamily="34" charset="0"/>
                <a:ea typeface="Calibri" panose="020F0502020204030204" pitchFamily="34" charset="0"/>
                <a:cs typeface="Arial" panose="020B0604020202020204" pitchFamily="34" charset="0"/>
              </a:rPr>
              <a:t>de años anteriores</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Pago de acciones mediante Sentencia Judicial</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Correcciones de datos personales del servidor</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Digitalización de acción de personal actualizada</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Atención a las respectivas conciliaciones</a:t>
            </a:r>
          </a:p>
          <a:p>
            <a:pPr marL="342900" indent="-342900" algn="just">
              <a:lnSpc>
                <a:spcPct val="107000"/>
              </a:lnSpc>
              <a:spcAft>
                <a:spcPts val="800"/>
              </a:spcAft>
              <a:buFont typeface="+mj-lt"/>
              <a:buAutoNum type="arabicPeriod"/>
            </a:pPr>
            <a:r>
              <a:rPr lang="es-CR" sz="1400" dirty="0" smtClean="0">
                <a:latin typeface="Arial" panose="020B0604020202020204" pitchFamily="34" charset="0"/>
                <a:ea typeface="Calibri" panose="020F0502020204030204" pitchFamily="34" charset="0"/>
                <a:cs typeface="Arial" panose="020B0604020202020204" pitchFamily="34" charset="0"/>
              </a:rPr>
              <a:t>Otros trámites propios de la gestión del personal</a:t>
            </a:r>
          </a:p>
        </p:txBody>
      </p:sp>
    </p:spTree>
    <p:extLst>
      <p:ext uri="{BB962C8B-B14F-4D97-AF65-F5344CB8AC3E}">
        <p14:creationId xmlns:p14="http://schemas.microsoft.com/office/powerpoint/2010/main" val="2763102396"/>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36</a:t>
            </a:fld>
            <a:endParaRPr lang="es-ES"/>
          </a:p>
        </p:txBody>
      </p:sp>
      <p:sp>
        <p:nvSpPr>
          <p:cNvPr id="4" name="CuadroTexto 3"/>
          <p:cNvSpPr txBox="1"/>
          <p:nvPr/>
        </p:nvSpPr>
        <p:spPr>
          <a:xfrm>
            <a:off x="651814" y="1230329"/>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395536" y="471438"/>
            <a:ext cx="8694677" cy="5693866"/>
          </a:xfrm>
          <a:prstGeom prst="rect">
            <a:avLst/>
          </a:prstGeom>
        </p:spPr>
        <p:txBody>
          <a:bodyPr wrap="square">
            <a:spAutoFit/>
          </a:bodyPr>
          <a:lstStyle/>
          <a:p>
            <a:pPr algn="just">
              <a:lnSpc>
                <a:spcPct val="150000"/>
              </a:lnSpc>
            </a:pPr>
            <a:r>
              <a:rPr lang="es-ES" sz="2800" b="1" u="sng" dirty="0" smtClean="0">
                <a:solidFill>
                  <a:schemeClr val="tx2"/>
                </a:solidFill>
                <a:latin typeface="Arial" panose="020B0604020202020204" pitchFamily="34" charset="0"/>
              </a:rPr>
              <a:t>Objetivos y resultados</a:t>
            </a:r>
            <a:endParaRPr lang="es-ES" sz="1400" b="1" dirty="0" smtClean="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1.Objetivo</a:t>
            </a:r>
            <a:r>
              <a:rPr lang="es-CR" sz="1400" dirty="0" smtClean="0">
                <a:latin typeface="Arial" panose="020B0604020202020204" pitchFamily="34" charset="0"/>
                <a:cs typeface="Arial" panose="020B0604020202020204" pitchFamily="34" charset="0"/>
              </a:rPr>
              <a:t>: realizar la mayor carga de resoluciones a pagar en el Sistema de Integra2.</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Resultado: </a:t>
            </a:r>
            <a:r>
              <a:rPr lang="es-CR" sz="1400" dirty="0" smtClean="0">
                <a:latin typeface="Arial" panose="020B0604020202020204" pitchFamily="34" charset="0"/>
                <a:cs typeface="Arial" panose="020B0604020202020204" pitchFamily="34" charset="0"/>
              </a:rPr>
              <a:t>se cargaron en el Sistema de Integra2, un total de </a:t>
            </a:r>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738 Resoluciones Administrativas, lo cual representa </a:t>
            </a:r>
            <a:r>
              <a:rPr lang="es-CR" sz="1400" dirty="0">
                <a:latin typeface="Arial" panose="020B0604020202020204" pitchFamily="34" charset="0"/>
                <a:cs typeface="Arial" panose="020B0604020202020204" pitchFamily="34" charset="0"/>
              </a:rPr>
              <a:t>5603 </a:t>
            </a:r>
            <a:r>
              <a:rPr lang="es-CR" sz="1400" dirty="0" smtClean="0">
                <a:latin typeface="Arial" panose="020B0604020202020204" pitchFamily="34" charset="0"/>
                <a:cs typeface="Arial" panose="020B0604020202020204" pitchFamily="34" charset="0"/>
              </a:rPr>
              <a:t>casos pagos.</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2.Objetivo</a:t>
            </a:r>
            <a:r>
              <a:rPr lang="es-CR" sz="1400" dirty="0" smtClean="0">
                <a:latin typeface="Arial" panose="020B0604020202020204" pitchFamily="34" charset="0"/>
                <a:cs typeface="Arial" panose="020B0604020202020204" pitchFamily="34" charset="0"/>
              </a:rPr>
              <a:t>: Dar trámite de pago a los reclamos presentados por los servidores del MEP, por períodos fiscales vencidos, mediante procesos de Estudios, Cálculos y Resoluciones Administrativas.</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Resultado: </a:t>
            </a:r>
            <a:r>
              <a:rPr lang="es-CR" sz="1400" dirty="0" smtClean="0">
                <a:latin typeface="Arial" panose="020B0604020202020204" pitchFamily="34" charset="0"/>
                <a:cs typeface="Arial" panose="020B0604020202020204" pitchFamily="34" charset="0"/>
              </a:rPr>
              <a:t>se tramitaron un total de </a:t>
            </a:r>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6427casos mediante Resolución Administrativa, lo cual representa nivel muy alto de producción, alcanzando superar  la meta a diciembre del POA del </a:t>
            </a:r>
            <a:r>
              <a:rPr lang="es-CR" sz="1400" dirty="0">
                <a:latin typeface="Arial" panose="020B0604020202020204" pitchFamily="34" charset="0"/>
                <a:cs typeface="Arial" panose="020B0604020202020204" pitchFamily="34" charset="0"/>
              </a:rPr>
              <a:t>. +0.93%</a:t>
            </a:r>
            <a:endParaRPr lang="es-CR" sz="1400" dirty="0" smtClean="0">
              <a:latin typeface="Arial" panose="020B0604020202020204" pitchFamily="34" charset="0"/>
              <a:cs typeface="Arial" panose="020B0604020202020204" pitchFamily="34" charset="0"/>
            </a:endParaRPr>
          </a:p>
          <a:p>
            <a:endParaRPr lang="es-CR" sz="1400" dirty="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3.Objetivo</a:t>
            </a:r>
            <a:r>
              <a:rPr lang="es-CR" sz="1400" b="1"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a</a:t>
            </a:r>
            <a:r>
              <a:rPr lang="es-CR" sz="1400" dirty="0" smtClean="0">
                <a:latin typeface="Arial" panose="020B0604020202020204" pitchFamily="34" charset="0"/>
                <a:cs typeface="Arial" panose="020B0604020202020204" pitchFamily="34" charset="0"/>
              </a:rPr>
              <a:t>ctualizar y digitalizar el salario ordinario de los servidores del MEP en los conceptos de Anualidades y Carrera Profesional, con base en los Estudios Técnicos.</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Resultado: </a:t>
            </a:r>
            <a:r>
              <a:rPr lang="es-CR" sz="1400" dirty="0" smtClean="0">
                <a:latin typeface="Arial" panose="020B0604020202020204" pitchFamily="34" charset="0"/>
                <a:cs typeface="Arial" panose="020B0604020202020204" pitchFamily="34" charset="0"/>
              </a:rPr>
              <a:t>se realizaron </a:t>
            </a:r>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casos 9533 de anualidades, </a:t>
            </a:r>
            <a:r>
              <a:rPr lang="es-CR" sz="1400" dirty="0">
                <a:latin typeface="Arial" panose="020B0604020202020204" pitchFamily="34" charset="0"/>
                <a:cs typeface="Arial" panose="020B0604020202020204" pitchFamily="34" charset="0"/>
              </a:rPr>
              <a:t>37359 </a:t>
            </a:r>
            <a:r>
              <a:rPr lang="es-CR" sz="1400" dirty="0" smtClean="0">
                <a:latin typeface="Arial" panose="020B0604020202020204" pitchFamily="34" charset="0"/>
                <a:cs typeface="Arial" panose="020B0604020202020204" pitchFamily="34" charset="0"/>
              </a:rPr>
              <a:t>casos de Carrera Profesional, para un total de </a:t>
            </a:r>
            <a:r>
              <a:rPr lang="es-CR" sz="1400" dirty="0">
                <a:latin typeface="Arial" panose="020B0604020202020204" pitchFamily="34" charset="0"/>
                <a:cs typeface="Arial" panose="020B0604020202020204" pitchFamily="34" charset="0"/>
              </a:rPr>
              <a:t>46892 </a:t>
            </a:r>
            <a:r>
              <a:rPr lang="es-CR" sz="1400" dirty="0" smtClean="0">
                <a:latin typeface="Arial" panose="020B0604020202020204" pitchFamily="34" charset="0"/>
                <a:cs typeface="Arial" panose="020B0604020202020204" pitchFamily="34" charset="0"/>
              </a:rPr>
              <a:t>casos digitalizados.</a:t>
            </a:r>
          </a:p>
          <a:p>
            <a:endParaRPr lang="es-CR" sz="1400" dirty="0" smtClean="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4.Objetivo</a:t>
            </a:r>
            <a:r>
              <a:rPr lang="es-CR" sz="1400" dirty="0">
                <a:latin typeface="Arial" panose="020B0604020202020204" pitchFamily="34" charset="0"/>
                <a:cs typeface="Arial" panose="020B0604020202020204" pitchFamily="34" charset="0"/>
              </a:rPr>
              <a:t>: c</a:t>
            </a:r>
            <a:r>
              <a:rPr lang="es-CR" sz="1400" dirty="0" smtClean="0">
                <a:latin typeface="Arial" panose="020B0604020202020204" pitchFamily="34" charset="0"/>
                <a:cs typeface="Arial" panose="020B0604020202020204" pitchFamily="34" charset="0"/>
              </a:rPr>
              <a:t>umplir </a:t>
            </a:r>
            <a:r>
              <a:rPr lang="es-CR" sz="1400" dirty="0">
                <a:latin typeface="Arial" panose="020B0604020202020204" pitchFamily="34" charset="0"/>
                <a:cs typeface="Arial" panose="020B0604020202020204" pitchFamily="34" charset="0"/>
              </a:rPr>
              <a:t>con el convenio realizado con la Defensoría y Gremios</a:t>
            </a:r>
            <a:r>
              <a:rPr lang="es-CR" sz="1400" dirty="0" smtClean="0">
                <a:latin typeface="Arial" panose="020B0604020202020204" pitchFamily="34" charset="0"/>
                <a:cs typeface="Arial" panose="020B0604020202020204" pitchFamily="34" charset="0"/>
              </a:rPr>
              <a:t>.</a:t>
            </a:r>
          </a:p>
          <a:p>
            <a:endParaRPr lang="es-CR" sz="1400" dirty="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Resultado: </a:t>
            </a:r>
            <a:r>
              <a:rPr lang="es-CR" sz="1400" dirty="0">
                <a:latin typeface="Arial" panose="020B0604020202020204" pitchFamily="34" charset="0"/>
                <a:cs typeface="Arial" panose="020B0604020202020204" pitchFamily="34" charset="0"/>
              </a:rPr>
              <a:t>se remitieron </a:t>
            </a:r>
            <a:r>
              <a:rPr lang="es-CR" sz="1400" dirty="0" smtClean="0">
                <a:latin typeface="Arial" panose="020B0604020202020204" pitchFamily="34" charset="0"/>
                <a:cs typeface="Arial" panose="020B0604020202020204" pitchFamily="34" charset="0"/>
              </a:rPr>
              <a:t>380 </a:t>
            </a:r>
            <a:r>
              <a:rPr lang="es-CR" sz="1400" dirty="0">
                <a:latin typeface="Arial" panose="020B0604020202020204" pitchFamily="34" charset="0"/>
                <a:cs typeface="Arial" panose="020B0604020202020204" pitchFamily="34" charset="0"/>
              </a:rPr>
              <a:t>informes a la Defensoría y  2089</a:t>
            </a:r>
          </a:p>
          <a:p>
            <a:r>
              <a:rPr lang="es-CR" sz="1400" dirty="0" smtClean="0">
                <a:latin typeface="Arial" panose="020B0604020202020204" pitchFamily="34" charset="0"/>
                <a:cs typeface="Arial" panose="020B0604020202020204" pitchFamily="34" charset="0"/>
              </a:rPr>
              <a:t>de parte </a:t>
            </a:r>
            <a:r>
              <a:rPr lang="es-CR" sz="1400" dirty="0">
                <a:latin typeface="Arial" panose="020B0604020202020204" pitchFamily="34" charset="0"/>
                <a:cs typeface="Arial" panose="020B0604020202020204" pitchFamily="34" charset="0"/>
              </a:rPr>
              <a:t>de los Gremios.</a:t>
            </a:r>
          </a:p>
          <a:p>
            <a:endParaRPr lang="es-CR" sz="1400" dirty="0" smtClean="0">
              <a:latin typeface="Arial" panose="020B0604020202020204" pitchFamily="34" charset="0"/>
              <a:cs typeface="Arial" panose="020B0604020202020204" pitchFamily="34" charset="0"/>
            </a:endParaRPr>
          </a:p>
          <a:p>
            <a:endParaRPr lang="es-C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571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37</a:t>
            </a:fld>
            <a:endParaRPr lang="es-ES"/>
          </a:p>
        </p:txBody>
      </p:sp>
      <p:sp>
        <p:nvSpPr>
          <p:cNvPr id="4" name="CuadroTexto 3"/>
          <p:cNvSpPr txBox="1"/>
          <p:nvPr/>
        </p:nvSpPr>
        <p:spPr>
          <a:xfrm>
            <a:off x="651814" y="1230329"/>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13827" y="548680"/>
            <a:ext cx="8694677" cy="6709529"/>
          </a:xfrm>
          <a:prstGeom prst="rect">
            <a:avLst/>
          </a:prstGeom>
        </p:spPr>
        <p:txBody>
          <a:bodyPr wrap="square">
            <a:spAutoFit/>
          </a:bodyPr>
          <a:lstStyle/>
          <a:p>
            <a:pPr algn="just">
              <a:lnSpc>
                <a:spcPct val="150000"/>
              </a:lnSpc>
            </a:pPr>
            <a:r>
              <a:rPr lang="es-ES" sz="2800" b="1" u="sng" dirty="0" smtClean="0">
                <a:solidFill>
                  <a:schemeClr val="tx2"/>
                </a:solidFill>
                <a:latin typeface="Arial" panose="020B0604020202020204" pitchFamily="34" charset="0"/>
              </a:rPr>
              <a:t>Objetivos y resultados</a:t>
            </a:r>
            <a:endParaRPr lang="es-ES" sz="1400" b="1" dirty="0" smtClean="0">
              <a:latin typeface="Arial" panose="020B0604020202020204" pitchFamily="34" charset="0"/>
              <a:cs typeface="Arial" panose="020B0604020202020204" pitchFamily="34" charset="0"/>
            </a:endParaRPr>
          </a:p>
          <a:p>
            <a:endParaRPr lang="es-CR" sz="1300" dirty="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5</a:t>
            </a:r>
            <a:r>
              <a:rPr lang="es-CR" sz="1400" b="1" dirty="0" smtClean="0">
                <a:latin typeface="Arial" panose="020B0604020202020204" pitchFamily="34" charset="0"/>
                <a:cs typeface="Arial" panose="020B0604020202020204" pitchFamily="34" charset="0"/>
              </a:rPr>
              <a:t>.Objetivo</a:t>
            </a:r>
            <a:r>
              <a:rPr lang="es-CR" sz="1400" dirty="0" smtClean="0">
                <a:latin typeface="Arial" panose="020B0604020202020204" pitchFamily="34" charset="0"/>
                <a:cs typeface="Arial" panose="020B0604020202020204" pitchFamily="34" charset="0"/>
              </a:rPr>
              <a:t>: dar seguimiento, análisis, cálculo y resolución a los casos incluidos en el artículo 157 y 159. </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Resultado: </a:t>
            </a:r>
            <a:r>
              <a:rPr lang="es-CR" sz="1400" dirty="0" smtClean="0">
                <a:latin typeface="Arial" panose="020B0604020202020204" pitchFamily="34" charset="0"/>
                <a:cs typeface="Arial" panose="020B0604020202020204" pitchFamily="34" charset="0"/>
              </a:rPr>
              <a:t>se tramitaron un total 2243 casos, lo cual representa un total de 99.99% de casos resueltos.</a:t>
            </a:r>
          </a:p>
          <a:p>
            <a:endParaRPr lang="es-CR" sz="1400" dirty="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6</a:t>
            </a:r>
            <a:r>
              <a:rPr lang="es-CR" sz="1400" b="1" dirty="0" smtClean="0">
                <a:latin typeface="Arial" panose="020B0604020202020204" pitchFamily="34" charset="0"/>
                <a:cs typeface="Arial" panose="020B0604020202020204" pitchFamily="34" charset="0"/>
              </a:rPr>
              <a:t>.Objetivo: </a:t>
            </a:r>
            <a:r>
              <a:rPr lang="es-CR" sz="1400" dirty="0" smtClean="0">
                <a:latin typeface="Arial" panose="020B0604020202020204" pitchFamily="34" charset="0"/>
                <a:cs typeface="Arial" panose="020B0604020202020204" pitchFamily="34" charset="0"/>
              </a:rPr>
              <a:t>confeccionar informes para JUPEMA</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Resultado: </a:t>
            </a:r>
            <a:r>
              <a:rPr lang="es-CR" sz="1400" dirty="0" smtClean="0">
                <a:latin typeface="Arial" panose="020B0604020202020204" pitchFamily="34" charset="0"/>
                <a:cs typeface="Arial" panose="020B0604020202020204" pitchFamily="34" charset="0"/>
              </a:rPr>
              <a:t>los informes realizados equivalen a 932 funcionarios.</a:t>
            </a:r>
          </a:p>
          <a:p>
            <a:endParaRPr lang="es-CR" sz="1400" dirty="0" smtClean="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7</a:t>
            </a:r>
            <a:r>
              <a:rPr lang="es-CR" sz="1400" b="1" dirty="0" smtClean="0">
                <a:latin typeface="Arial" panose="020B0604020202020204" pitchFamily="34" charset="0"/>
                <a:cs typeface="Arial" panose="020B0604020202020204" pitchFamily="34" charset="0"/>
              </a:rPr>
              <a:t>.Objetivo: </a:t>
            </a:r>
            <a:r>
              <a:rPr lang="es-CR" sz="1400" dirty="0" smtClean="0">
                <a:latin typeface="Arial" panose="020B0604020202020204" pitchFamily="34" charset="0"/>
                <a:cs typeface="Arial" panose="020B0604020202020204" pitchFamily="34" charset="0"/>
              </a:rPr>
              <a:t>confeccionar y notificar cumplimientos, solicitudes de diferentes instancias</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Resultado:</a:t>
            </a:r>
            <a:r>
              <a:rPr lang="es-CR" sz="1400" dirty="0" smtClean="0">
                <a:latin typeface="Arial" panose="020B0604020202020204" pitchFamily="34" charset="0"/>
                <a:cs typeface="Arial" panose="020B0604020202020204" pitchFamily="34" charset="0"/>
              </a:rPr>
              <a:t> se realizaron </a:t>
            </a:r>
            <a:r>
              <a:rPr lang="es-CR" sz="1400" dirty="0">
                <a:latin typeface="Arial" panose="020B0604020202020204" pitchFamily="34" charset="0"/>
                <a:cs typeface="Arial" panose="020B0604020202020204" pitchFamily="34" charset="0"/>
              </a:rPr>
              <a:t>4660 </a:t>
            </a:r>
            <a:r>
              <a:rPr lang="es-CR" sz="1400" dirty="0" smtClean="0">
                <a:latin typeface="Arial" panose="020B0604020202020204" pitchFamily="34" charset="0"/>
                <a:cs typeface="Arial" panose="020B0604020202020204" pitchFamily="34" charset="0"/>
              </a:rPr>
              <a:t>cumplimientos remitidos a la DAJ, 3534 solicitudes de la Procuraduría y </a:t>
            </a:r>
            <a:r>
              <a:rPr lang="es-CR" sz="1400" dirty="0">
                <a:latin typeface="Arial" panose="020B0604020202020204" pitchFamily="34" charset="0"/>
                <a:cs typeface="Arial" panose="020B0604020202020204" pitchFamily="34" charset="0"/>
              </a:rPr>
              <a:t>5264 </a:t>
            </a:r>
            <a:r>
              <a:rPr lang="es-CR" sz="1400" dirty="0" smtClean="0">
                <a:latin typeface="Arial" panose="020B0604020202020204" pitchFamily="34" charset="0"/>
                <a:cs typeface="Arial" panose="020B0604020202020204" pitchFamily="34" charset="0"/>
              </a:rPr>
              <a:t>notificaciones de resoluciones y oficios</a:t>
            </a:r>
          </a:p>
          <a:p>
            <a:endParaRPr lang="es-CR" sz="1400" dirty="0" smtClean="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8. Objetivo: </a:t>
            </a:r>
            <a:r>
              <a:rPr lang="es-CR" sz="1400" dirty="0">
                <a:latin typeface="Arial" panose="020B0604020202020204" pitchFamily="34" charset="0"/>
                <a:cs typeface="Arial" panose="020B0604020202020204" pitchFamily="34" charset="0"/>
              </a:rPr>
              <a:t>c</a:t>
            </a:r>
            <a:r>
              <a:rPr lang="es-CR" sz="1400" dirty="0" smtClean="0">
                <a:latin typeface="Arial" panose="020B0604020202020204" pitchFamily="34" charset="0"/>
                <a:cs typeface="Arial" panose="020B0604020202020204" pitchFamily="34" charset="0"/>
              </a:rPr>
              <a:t>rear una herramienta para agilizar los procesos de la Unidad de Reclamos.</a:t>
            </a:r>
          </a:p>
          <a:p>
            <a:r>
              <a:rPr lang="es-CR" sz="1400" dirty="0" smtClean="0">
                <a:latin typeface="Arial" panose="020B0604020202020204" pitchFamily="34" charset="0"/>
                <a:cs typeface="Arial" panose="020B0604020202020204" pitchFamily="34" charset="0"/>
              </a:rPr>
              <a:t>.</a:t>
            </a:r>
            <a:endParaRPr lang="es-CR" sz="1400" b="1"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Resultados: </a:t>
            </a:r>
            <a:r>
              <a:rPr lang="es-CR" sz="1400" dirty="0" smtClean="0">
                <a:latin typeface="Arial" panose="020B0604020202020204" pitchFamily="34" charset="0"/>
                <a:cs typeface="Arial" panose="020B0604020202020204" pitchFamily="34" charset="0"/>
              </a:rPr>
              <a:t>la herramienta lleva procesos de aceptación de varios requerimientos, los cuales tienen un avance de: Carrera Profesional 95%, Anualidades 98%, cálculo y Resoluciones 64%, Trazabilidad 0%, todas las anteriores se encuentran en fase de pruebas.</a:t>
            </a:r>
          </a:p>
          <a:p>
            <a:endParaRPr lang="es-CR" sz="1400" dirty="0" smtClean="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9. Atender y dar respuesta a las consultas de los funcionarios-</a:t>
            </a:r>
          </a:p>
          <a:p>
            <a:r>
              <a:rPr lang="es-CR" sz="1400" b="1" dirty="0" smtClean="0">
                <a:latin typeface="Arial" panose="020B0604020202020204" pitchFamily="34" charset="0"/>
                <a:cs typeface="Arial" panose="020B0604020202020204" pitchFamily="34" charset="0"/>
              </a:rPr>
              <a:t>Resultado: </a:t>
            </a:r>
            <a:r>
              <a:rPr lang="es-CR" sz="1400" dirty="0" smtClean="0">
                <a:latin typeface="Arial" panose="020B0604020202020204" pitchFamily="34" charset="0"/>
                <a:cs typeface="Arial" panose="020B0604020202020204" pitchFamily="34" charset="0"/>
              </a:rPr>
              <a:t>Se atendieron 3331 consultas de Reclamos Administrativos , mediante el correo institucional, ello en virtud de la situación de la Pandemia y que impidió la atención presencial en la Plataforma de </a:t>
            </a:r>
            <a:r>
              <a:rPr lang="es-CR" sz="1400" dirty="0" err="1" smtClean="0">
                <a:latin typeface="Arial" panose="020B0604020202020204" pitchFamily="34" charset="0"/>
                <a:cs typeface="Arial" panose="020B0604020202020204" pitchFamily="34" charset="0"/>
              </a:rPr>
              <a:t>Servcios</a:t>
            </a:r>
            <a:r>
              <a:rPr lang="es-CR" sz="1400" smtClean="0">
                <a:latin typeface="Arial" panose="020B0604020202020204" pitchFamily="34" charset="0"/>
                <a:cs typeface="Arial" panose="020B0604020202020204" pitchFamily="34" charset="0"/>
              </a:rPr>
              <a:t>.</a:t>
            </a:r>
            <a:endParaRPr lang="es-CR" sz="1400" b="1" dirty="0">
              <a:latin typeface="Arial" panose="020B0604020202020204" pitchFamily="34" charset="0"/>
              <a:cs typeface="Arial" panose="020B0604020202020204" pitchFamily="34" charset="0"/>
            </a:endParaRPr>
          </a:p>
          <a:p>
            <a:endParaRPr lang="es-CR" sz="1400" b="1" dirty="0">
              <a:latin typeface="Arial" panose="020B0604020202020204" pitchFamily="34" charset="0"/>
              <a:cs typeface="Arial" panose="020B0604020202020204" pitchFamily="34" charset="0"/>
            </a:endParaRPr>
          </a:p>
          <a:p>
            <a:endParaRPr lang="es-CR" sz="1300" b="1" dirty="0" smtClean="0">
              <a:latin typeface="Arial" panose="020B0604020202020204" pitchFamily="34" charset="0"/>
              <a:cs typeface="Arial" panose="020B0604020202020204" pitchFamily="34" charset="0"/>
            </a:endParaRPr>
          </a:p>
          <a:p>
            <a:endParaRPr lang="es-CR" sz="1300" b="1" dirty="0">
              <a:latin typeface="Arial" panose="020B0604020202020204" pitchFamily="34" charset="0"/>
              <a:cs typeface="Arial" panose="020B0604020202020204" pitchFamily="34" charset="0"/>
            </a:endParaRPr>
          </a:p>
          <a:p>
            <a:endParaRPr lang="es-CR" sz="13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860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38</a:t>
            </a:fld>
            <a:endParaRPr lang="es-ES"/>
          </a:p>
        </p:txBody>
      </p:sp>
      <p:sp>
        <p:nvSpPr>
          <p:cNvPr id="4" name="Rectángulo 3"/>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Carga en Integra</a:t>
            </a:r>
          </a:p>
          <a:p>
            <a:pPr algn="ctr"/>
            <a:r>
              <a:rPr lang="es-CR" sz="2400" dirty="0" smtClean="0">
                <a:solidFill>
                  <a:schemeClr val="bg2">
                    <a:lumMod val="25000"/>
                  </a:schemeClr>
                </a:solidFill>
              </a:rPr>
              <a:t>Resoluciones Administrativas</a:t>
            </a: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115616" y="2708920"/>
          <a:ext cx="7200800" cy="832463"/>
        </p:xfrm>
        <a:graphic>
          <a:graphicData uri="http://schemas.openxmlformats.org/drawingml/2006/table">
            <a:tbl>
              <a:tblPr>
                <a:tableStyleId>{5C22544A-7EE6-4342-B048-85BDC9FD1C3A}</a:tableStyleId>
              </a:tblPr>
              <a:tblGrid>
                <a:gridCol w="4896544"/>
                <a:gridCol w="2304256"/>
              </a:tblGrid>
              <a:tr h="432048">
                <a:tc>
                  <a:txBody>
                    <a:bodyPr/>
                    <a:lstStyle/>
                    <a:p>
                      <a:pPr algn="l" fontAlgn="b"/>
                      <a:r>
                        <a:rPr lang="es-CR" sz="2400" u="none" strike="noStrike" dirty="0">
                          <a:effectLst/>
                        </a:rPr>
                        <a:t>Total Resoluciones Administrativas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0" i="0" u="none" strike="noStrike" dirty="0" smtClean="0">
                          <a:solidFill>
                            <a:schemeClr val="dk1"/>
                          </a:solidFill>
                          <a:effectLst/>
                          <a:latin typeface="+mj-lt"/>
                        </a:rPr>
                        <a:t>738</a:t>
                      </a:r>
                      <a:endParaRPr lang="es-CR" sz="2400" b="1" i="0" u="none" strike="noStrike" dirty="0">
                        <a:solidFill>
                          <a:srgbClr val="000000"/>
                        </a:solidFill>
                        <a:effectLst/>
                        <a:latin typeface="+mj-lt"/>
                      </a:endParaRPr>
                    </a:p>
                  </a:txBody>
                  <a:tcPr marL="9525" marR="9525" marT="9525" marB="0" anchor="b"/>
                </a:tc>
              </a:tr>
              <a:tr h="400415">
                <a:tc>
                  <a:txBody>
                    <a:bodyPr/>
                    <a:lstStyle/>
                    <a:p>
                      <a:pPr algn="l" fontAlgn="b"/>
                      <a:r>
                        <a:rPr lang="es-CR" sz="2400" u="none" strike="noStrike" dirty="0">
                          <a:effectLst/>
                        </a:rPr>
                        <a:t>Total Casos Pagos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5603</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2627457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39</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Producción Total</a:t>
            </a:r>
          </a:p>
          <a:p>
            <a:pPr algn="ctr"/>
            <a:r>
              <a:rPr lang="es-CR" sz="2400" dirty="0" smtClean="0">
                <a:solidFill>
                  <a:schemeClr val="bg2">
                    <a:lumMod val="25000"/>
                  </a:schemeClr>
                </a:solidFill>
              </a:rPr>
              <a:t>Resoluciones Administrativas</a:t>
            </a: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979712" y="2492897"/>
          <a:ext cx="6192688" cy="1199163"/>
        </p:xfrm>
        <a:graphic>
          <a:graphicData uri="http://schemas.openxmlformats.org/drawingml/2006/table">
            <a:tbl>
              <a:tblPr>
                <a:tableStyleId>{5C22544A-7EE6-4342-B048-85BDC9FD1C3A}</a:tableStyleId>
              </a:tblPr>
              <a:tblGrid>
                <a:gridCol w="3905390"/>
                <a:gridCol w="2287298"/>
              </a:tblGrid>
              <a:tr h="411939">
                <a:tc>
                  <a:txBody>
                    <a:bodyPr/>
                    <a:lstStyle/>
                    <a:p>
                      <a:pPr algn="l" fontAlgn="b"/>
                      <a:r>
                        <a:rPr lang="es-CR" sz="2400" u="none" strike="noStrike" dirty="0">
                          <a:effectLst/>
                        </a:rPr>
                        <a:t>Total Producción casos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6427</a:t>
                      </a:r>
                      <a:endParaRPr lang="es-CR" sz="2400" b="1" i="0" u="none" strike="noStrike" dirty="0">
                        <a:solidFill>
                          <a:srgbClr val="000000"/>
                        </a:solidFill>
                        <a:effectLst/>
                        <a:latin typeface="+mj-lt"/>
                      </a:endParaRPr>
                    </a:p>
                  </a:txBody>
                  <a:tcPr marL="9525" marR="9525" marT="9525" marB="0" anchor="b"/>
                </a:tc>
              </a:tr>
              <a:tr h="411939">
                <a:tc>
                  <a:txBody>
                    <a:bodyPr/>
                    <a:lstStyle/>
                    <a:p>
                      <a:pPr algn="l" fontAlgn="b"/>
                      <a:r>
                        <a:rPr lang="es-CR" sz="2400" u="none" strike="noStrike" dirty="0">
                          <a:effectLst/>
                        </a:rPr>
                        <a:t>POA / </a:t>
                      </a:r>
                      <a:r>
                        <a:rPr lang="es-CR" sz="2400" u="none" strike="noStrike" dirty="0" smtClean="0">
                          <a:effectLst/>
                        </a:rPr>
                        <a:t>Meta</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a:effectLst/>
                          <a:latin typeface="+mj-lt"/>
                        </a:rPr>
                        <a:t>6000</a:t>
                      </a:r>
                      <a:endParaRPr lang="es-CR" sz="2400" b="1" i="0" u="none" strike="noStrike" dirty="0">
                        <a:solidFill>
                          <a:srgbClr val="000000"/>
                        </a:solidFill>
                        <a:effectLst/>
                        <a:latin typeface="+mj-lt"/>
                      </a:endParaRPr>
                    </a:p>
                  </a:txBody>
                  <a:tcPr marL="9525" marR="9525" marT="9525" marB="0" anchor="b"/>
                </a:tc>
              </a:tr>
              <a:tr h="256241">
                <a:tc>
                  <a:txBody>
                    <a:bodyPr/>
                    <a:lstStyle/>
                    <a:p>
                      <a:pPr algn="l" fontAlgn="b"/>
                      <a:r>
                        <a:rPr lang="es-CR" sz="2400" u="none" strike="noStrike" dirty="0">
                          <a:effectLst/>
                        </a:rPr>
                        <a:t>% alcance</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+0.93%</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21830346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CuadroTexto 3"/>
          <p:cNvSpPr txBox="1"/>
          <p:nvPr/>
        </p:nvSpPr>
        <p:spPr>
          <a:xfrm>
            <a:off x="651814" y="1230329"/>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200" y="1007658"/>
            <a:ext cx="8229600" cy="4293483"/>
          </a:xfrm>
          <a:prstGeom prst="rect">
            <a:avLst/>
          </a:prstGeom>
        </p:spPr>
        <p:txBody>
          <a:bodyPr wrap="square">
            <a:spAutoFit/>
          </a:bodyPr>
          <a:lstStyle/>
          <a:p>
            <a:pPr algn="just">
              <a:lnSpc>
                <a:spcPct val="150000"/>
              </a:lnSpc>
            </a:pPr>
            <a:r>
              <a:rPr lang="es-ES" sz="2800" b="1" u="sng" dirty="0">
                <a:solidFill>
                  <a:schemeClr val="tx2"/>
                </a:solidFill>
                <a:latin typeface="Arial" panose="020B0604020202020204" pitchFamily="34" charset="0"/>
              </a:rPr>
              <a:t>Objetivos y resultados</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1. </a:t>
            </a: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Gestionar el proyecto de Digitalización de expedientes</a:t>
            </a:r>
          </a:p>
          <a:p>
            <a:pPr algn="just">
              <a:lnSpc>
                <a:spcPct val="150000"/>
              </a:lnSpc>
            </a:pPr>
            <a:r>
              <a:rPr lang="es-ES" sz="1400" b="1" u="sng" dirty="0">
                <a:latin typeface="Arial" panose="020B0604020202020204" pitchFamily="34" charset="0"/>
                <a:cs typeface="Arial" panose="020B0604020202020204" pitchFamily="34" charset="0"/>
              </a:rPr>
              <a:t>Resultado: </a:t>
            </a:r>
            <a:r>
              <a:rPr lang="es-ES" sz="1400" b="1" dirty="0">
                <a:latin typeface="Arial" panose="020B0604020202020204" pitchFamily="34" charset="0"/>
                <a:cs typeface="Arial" panose="020B0604020202020204" pitchFamily="34" charset="0"/>
              </a:rPr>
              <a:t>Objetivo logrado. La meta fue establecer el proyecto para que en el 2020 se diera la contratación y la puesta en marcha de esto.</a:t>
            </a:r>
          </a:p>
          <a:p>
            <a:pPr algn="just">
              <a:lnSpc>
                <a:spcPct val="150000"/>
              </a:lnSpc>
            </a:pPr>
            <a:r>
              <a:rPr lang="es-ES" sz="1400" dirty="0">
                <a:latin typeface="Arial" panose="020B0604020202020204" pitchFamily="34" charset="0"/>
                <a:cs typeface="Arial" panose="020B0604020202020204" pitchFamily="34" charset="0"/>
              </a:rPr>
              <a:t> </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2.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Aumentar la prestación de servicios virtuales en las Unidades que conforman el Departamento </a:t>
            </a:r>
          </a:p>
          <a:p>
            <a:pPr algn="just">
              <a:lnSpc>
                <a:spcPct val="150000"/>
              </a:lnSpc>
            </a:pPr>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Objetivo logrado. La meta fue crear correos para la atención de los procesos y mantenerlos complemente al día. </a:t>
            </a:r>
          </a:p>
          <a:p>
            <a:pPr algn="just">
              <a:lnSpc>
                <a:spcPct val="150000"/>
              </a:lnSpc>
            </a:pPr>
            <a:endParaRPr lang="es-ES" sz="14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40</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Presupuesto Ejecutado</a:t>
            </a:r>
          </a:p>
          <a:p>
            <a:pPr algn="ctr"/>
            <a:r>
              <a:rPr lang="es-CR" sz="2400" dirty="0" smtClean="0">
                <a:solidFill>
                  <a:schemeClr val="bg2">
                    <a:lumMod val="25000"/>
                  </a:schemeClr>
                </a:solidFill>
              </a:rPr>
              <a:t>Integra / </a:t>
            </a:r>
            <a:r>
              <a:rPr lang="es-CR" sz="2400" dirty="0" err="1" smtClean="0">
                <a:solidFill>
                  <a:schemeClr val="bg2">
                    <a:lumMod val="25000"/>
                  </a:schemeClr>
                </a:solidFill>
              </a:rPr>
              <a:t>Sigaf</a:t>
            </a: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011170" y="2276872"/>
          <a:ext cx="7633355" cy="2994620"/>
        </p:xfrm>
        <a:graphic>
          <a:graphicData uri="http://schemas.openxmlformats.org/drawingml/2006/table">
            <a:tbl>
              <a:tblPr>
                <a:tableStyleId>{5C22544A-7EE6-4342-B048-85BDC9FD1C3A}</a:tableStyleId>
              </a:tblPr>
              <a:tblGrid>
                <a:gridCol w="3978402"/>
                <a:gridCol w="3654953"/>
              </a:tblGrid>
              <a:tr h="285554">
                <a:tc>
                  <a:txBody>
                    <a:bodyPr/>
                    <a:lstStyle/>
                    <a:p>
                      <a:pPr algn="l" fontAlgn="b"/>
                      <a:r>
                        <a:rPr lang="es-CR" sz="2400" u="sng" strike="noStrike" dirty="0">
                          <a:effectLst/>
                        </a:rPr>
                        <a:t>Sistema Integra:</a:t>
                      </a:r>
                      <a:endParaRPr lang="es-CR" sz="2400" b="0" i="0" u="sng"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a:effectLst/>
                        </a:rPr>
                        <a:t> </a:t>
                      </a:r>
                      <a:endParaRPr lang="es-CR" sz="2400" b="1" i="0" u="none" strike="noStrike">
                        <a:solidFill>
                          <a:srgbClr val="000000"/>
                        </a:solidFill>
                        <a:effectLst/>
                        <a:latin typeface="Calibri" panose="020F0502020204030204" pitchFamily="34" charset="0"/>
                      </a:endParaRPr>
                    </a:p>
                  </a:txBody>
                  <a:tcPr marL="9525" marR="9525" marT="9525" marB="0" anchor="b"/>
                </a:tc>
              </a:tr>
              <a:tr h="563860">
                <a:tc>
                  <a:txBody>
                    <a:bodyPr/>
                    <a:lstStyle/>
                    <a:p>
                      <a:pPr algn="l" fontAlgn="b"/>
                      <a:r>
                        <a:rPr lang="es-CR" sz="2400" u="none" strike="noStrike" dirty="0">
                          <a:effectLst/>
                        </a:rPr>
                        <a:t>Monto Ejecutado con SE y AG</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a:effectLst/>
                        </a:rPr>
                        <a:t> </a:t>
                      </a:r>
                      <a:r>
                        <a:rPr lang="es-CR" sz="2400" u="none" strike="noStrike" dirty="0">
                          <a:effectLst/>
                          <a:latin typeface="+mj-lt"/>
                        </a:rPr>
                        <a:t>₡ </a:t>
                      </a:r>
                      <a:r>
                        <a:rPr lang="es-CR" sz="2400" u="none" strike="noStrike" dirty="0" smtClean="0">
                          <a:effectLst/>
                          <a:latin typeface="+mj-lt"/>
                        </a:rPr>
                        <a:t>16,031,919,705.48 </a:t>
                      </a:r>
                      <a:endParaRPr lang="es-CR" sz="2400" b="1" i="0" u="none" strike="noStrike" dirty="0">
                        <a:solidFill>
                          <a:srgbClr val="000000"/>
                        </a:solidFill>
                        <a:effectLst/>
                        <a:latin typeface="+mj-lt"/>
                      </a:endParaRPr>
                    </a:p>
                  </a:txBody>
                  <a:tcPr marL="9525" marR="9525" marT="9525" marB="0" anchor="b"/>
                </a:tc>
              </a:tr>
              <a:tr h="285554">
                <a:tc>
                  <a:txBody>
                    <a:bodyPr/>
                    <a:lstStyle/>
                    <a:p>
                      <a:pPr algn="l" fontAlgn="b"/>
                      <a:r>
                        <a:rPr lang="es-CR" sz="2400" u="none" strike="noStrike" dirty="0">
                          <a:effectLst/>
                        </a:rPr>
                        <a:t>Ejecución</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87%</a:t>
                      </a:r>
                      <a:endParaRPr lang="es-CR" sz="2400" b="1" i="0" u="none" strike="noStrike" dirty="0">
                        <a:solidFill>
                          <a:srgbClr val="000000"/>
                        </a:solidFill>
                        <a:effectLst/>
                        <a:latin typeface="+mj-lt"/>
                      </a:endParaRPr>
                    </a:p>
                  </a:txBody>
                  <a:tcPr marL="9525" marR="9525" marT="9525" marB="0" anchor="b"/>
                </a:tc>
              </a:tr>
              <a:tr h="285554">
                <a:tc>
                  <a:txBody>
                    <a:bodyPr/>
                    <a:lstStyle/>
                    <a:p>
                      <a:pPr algn="l" fontAlgn="b"/>
                      <a:endParaRPr lang="es-CR" sz="2400" u="sng" strike="noStrike" dirty="0" smtClean="0">
                        <a:effectLst/>
                      </a:endParaRPr>
                    </a:p>
                    <a:p>
                      <a:pPr algn="l" fontAlgn="b"/>
                      <a:r>
                        <a:rPr lang="es-CR" sz="2400" u="sng" strike="noStrike" dirty="0" smtClean="0">
                          <a:effectLst/>
                        </a:rPr>
                        <a:t>Sistema </a:t>
                      </a:r>
                      <a:r>
                        <a:rPr lang="es-CR" sz="2400" u="sng" strike="noStrike" dirty="0" err="1">
                          <a:effectLst/>
                        </a:rPr>
                        <a:t>Sigaf</a:t>
                      </a:r>
                      <a:r>
                        <a:rPr lang="es-CR" sz="2400" u="sng" strike="noStrike" dirty="0">
                          <a:effectLst/>
                        </a:rPr>
                        <a:t>:</a:t>
                      </a:r>
                      <a:endParaRPr lang="es-CR" sz="2400" b="0" i="0" u="sng"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a:effectLst/>
                          <a:latin typeface="+mj-lt"/>
                        </a:rPr>
                        <a:t> </a:t>
                      </a:r>
                      <a:endParaRPr lang="es-CR" sz="2400" b="1" i="0" u="none" strike="noStrike" dirty="0">
                        <a:solidFill>
                          <a:srgbClr val="000000"/>
                        </a:solidFill>
                        <a:effectLst/>
                        <a:latin typeface="+mj-lt"/>
                      </a:endParaRPr>
                    </a:p>
                  </a:txBody>
                  <a:tcPr marL="9525" marR="9525" marT="9525" marB="0" anchor="b"/>
                </a:tc>
              </a:tr>
              <a:tr h="563860">
                <a:tc>
                  <a:txBody>
                    <a:bodyPr/>
                    <a:lstStyle/>
                    <a:p>
                      <a:pPr algn="l" fontAlgn="b"/>
                      <a:r>
                        <a:rPr lang="es-CR" sz="2400" u="none" strike="noStrike" dirty="0">
                          <a:effectLst/>
                        </a:rPr>
                        <a:t>Monto Ejecutado Total</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a:effectLst/>
                          <a:latin typeface="+mj-lt"/>
                        </a:rPr>
                        <a:t> ₡ </a:t>
                      </a:r>
                      <a:r>
                        <a:rPr lang="es-CR" sz="2400" u="none" strike="noStrike" dirty="0" smtClean="0">
                          <a:effectLst/>
                          <a:latin typeface="+mj-lt"/>
                        </a:rPr>
                        <a:t>1.435.700.105.35 </a:t>
                      </a:r>
                      <a:endParaRPr lang="es-CR" sz="2400" b="1" i="0" u="none" strike="noStrike" dirty="0">
                        <a:solidFill>
                          <a:srgbClr val="000000"/>
                        </a:solidFill>
                        <a:effectLst/>
                        <a:latin typeface="+mj-lt"/>
                      </a:endParaRPr>
                    </a:p>
                  </a:txBody>
                  <a:tcPr marL="9525" marR="9525" marT="9525" marB="0" anchor="b"/>
                </a:tc>
              </a:tr>
              <a:tr h="285554">
                <a:tc>
                  <a:txBody>
                    <a:bodyPr/>
                    <a:lstStyle/>
                    <a:p>
                      <a:pPr algn="l" fontAlgn="b"/>
                      <a:r>
                        <a:rPr lang="es-CR" sz="2400" u="none" strike="noStrike">
                          <a:effectLst/>
                        </a:rPr>
                        <a:t>Ejecución</a:t>
                      </a:r>
                      <a:endParaRPr lang="es-C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99.1%</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2596360583"/>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41</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Digitación de Acciones de Personal</a:t>
            </a:r>
          </a:p>
          <a:p>
            <a:pPr algn="ctr"/>
            <a:r>
              <a:rPr lang="es-CR" sz="2400" dirty="0" smtClean="0">
                <a:solidFill>
                  <a:schemeClr val="bg2">
                    <a:lumMod val="25000"/>
                  </a:schemeClr>
                </a:solidFill>
              </a:rPr>
              <a:t>Integra</a:t>
            </a: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259632" y="2348881"/>
          <a:ext cx="6768752" cy="1728192"/>
        </p:xfrm>
        <a:graphic>
          <a:graphicData uri="http://schemas.openxmlformats.org/drawingml/2006/table">
            <a:tbl>
              <a:tblPr>
                <a:tableStyleId>{5C22544A-7EE6-4342-B048-85BDC9FD1C3A}</a:tableStyleId>
              </a:tblPr>
              <a:tblGrid>
                <a:gridCol w="4196626"/>
                <a:gridCol w="2572126"/>
              </a:tblGrid>
              <a:tr h="576064">
                <a:tc>
                  <a:txBody>
                    <a:bodyPr/>
                    <a:lstStyle/>
                    <a:p>
                      <a:pPr algn="l" fontAlgn="b"/>
                      <a:r>
                        <a:rPr lang="es-CR" sz="2400" u="none" strike="noStrike" dirty="0">
                          <a:effectLst/>
                        </a:rPr>
                        <a:t>Casos de Anualidades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9533</a:t>
                      </a:r>
                      <a:endParaRPr lang="es-CR" sz="2400" b="1" i="0" u="none" strike="noStrike" dirty="0">
                        <a:solidFill>
                          <a:srgbClr val="000000"/>
                        </a:solidFill>
                        <a:effectLst/>
                        <a:latin typeface="+mj-lt"/>
                      </a:endParaRPr>
                    </a:p>
                  </a:txBody>
                  <a:tcPr marL="9525" marR="9525" marT="9525" marB="0" anchor="b"/>
                </a:tc>
              </a:tr>
              <a:tr h="576064">
                <a:tc>
                  <a:txBody>
                    <a:bodyPr/>
                    <a:lstStyle/>
                    <a:p>
                      <a:pPr algn="l" fontAlgn="b"/>
                      <a:r>
                        <a:rPr lang="es-CR" sz="2400" u="none" strike="noStrike" dirty="0">
                          <a:effectLst/>
                        </a:rPr>
                        <a:t>Casos de Carrera Profesional</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37359</a:t>
                      </a:r>
                      <a:endParaRPr lang="es-CR" sz="2400" b="1" i="0" u="none" strike="noStrike" dirty="0">
                        <a:solidFill>
                          <a:srgbClr val="000000"/>
                        </a:solidFill>
                        <a:effectLst/>
                        <a:latin typeface="+mj-lt"/>
                      </a:endParaRPr>
                    </a:p>
                  </a:txBody>
                  <a:tcPr marL="9525" marR="9525" marT="9525" marB="0" anchor="b"/>
                </a:tc>
              </a:tr>
              <a:tr h="576064">
                <a:tc>
                  <a:txBody>
                    <a:bodyPr/>
                    <a:lstStyle/>
                    <a:p>
                      <a:pPr algn="l" fontAlgn="b"/>
                      <a:r>
                        <a:rPr lang="es-CR" sz="2400" u="none" strike="noStrike">
                          <a:effectLst/>
                        </a:rPr>
                        <a:t>Total Casos Digitados</a:t>
                      </a:r>
                      <a:endParaRPr lang="es-C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46892</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3747377031"/>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42</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Producción Defensoría y Gremios</a:t>
            </a:r>
          </a:p>
          <a:p>
            <a:pPr algn="ct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827584" y="2068497"/>
          <a:ext cx="7416824" cy="2035292"/>
        </p:xfrm>
        <a:graphic>
          <a:graphicData uri="http://schemas.openxmlformats.org/drawingml/2006/table">
            <a:tbl>
              <a:tblPr>
                <a:tableStyleId>{5C22544A-7EE6-4342-B048-85BDC9FD1C3A}</a:tableStyleId>
              </a:tblPr>
              <a:tblGrid>
                <a:gridCol w="4598430"/>
                <a:gridCol w="2818394"/>
              </a:tblGrid>
              <a:tr h="568415">
                <a:tc>
                  <a:txBody>
                    <a:bodyPr/>
                    <a:lstStyle/>
                    <a:p>
                      <a:pPr algn="l" fontAlgn="b"/>
                      <a:r>
                        <a:rPr lang="es-CR" sz="2400" u="none" strike="noStrike" dirty="0">
                          <a:effectLst/>
                        </a:rPr>
                        <a:t>Defensoría (informes remitidos)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380</a:t>
                      </a:r>
                      <a:endParaRPr lang="es-CR" sz="2400" b="1" i="0" u="none" strike="noStrike" dirty="0">
                        <a:solidFill>
                          <a:srgbClr val="000000"/>
                        </a:solidFill>
                        <a:effectLst/>
                        <a:latin typeface="+mj-lt"/>
                      </a:endParaRPr>
                    </a:p>
                  </a:txBody>
                  <a:tcPr marL="9525" marR="9525" marT="9525" marB="0" anchor="b"/>
                </a:tc>
              </a:tr>
              <a:tr h="493131">
                <a:tc>
                  <a:txBody>
                    <a:bodyPr/>
                    <a:lstStyle/>
                    <a:p>
                      <a:pPr algn="l" fontAlgn="b"/>
                      <a:r>
                        <a:rPr lang="es-CR" sz="2400" u="none" strike="noStrike">
                          <a:effectLst/>
                        </a:rPr>
                        <a:t>Gremios (ingresos)</a:t>
                      </a:r>
                      <a:endParaRPr lang="es-C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0" i="0" u="none" strike="noStrike" dirty="0" smtClean="0">
                          <a:solidFill>
                            <a:schemeClr val="dk1"/>
                          </a:solidFill>
                          <a:effectLst/>
                          <a:latin typeface="+mj-lt"/>
                        </a:rPr>
                        <a:t>2089</a:t>
                      </a:r>
                      <a:endParaRPr lang="es-CR" sz="2400" b="1" i="0" u="none" strike="noStrike" dirty="0">
                        <a:solidFill>
                          <a:srgbClr val="000000"/>
                        </a:solidFill>
                        <a:effectLst/>
                        <a:latin typeface="+mj-lt"/>
                      </a:endParaRPr>
                    </a:p>
                  </a:txBody>
                  <a:tcPr marL="9525" marR="9525" marT="9525" marB="0" anchor="b"/>
                </a:tc>
              </a:tr>
              <a:tr h="973746">
                <a:tc gridSpan="2">
                  <a:txBody>
                    <a:bodyPr/>
                    <a:lstStyle/>
                    <a:p>
                      <a:pPr algn="l" fontAlgn="b"/>
                      <a:r>
                        <a:rPr lang="es-CR" sz="2400" u="none" strike="noStrike" dirty="0">
                          <a:effectLst/>
                        </a:rPr>
                        <a:t>Semanalmente se atiende además a representantes de Gremios</a:t>
                      </a:r>
                      <a:endParaRPr lang="es-CR" sz="2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s-CR"/>
                    </a:p>
                  </a:txBody>
                  <a:tcPr/>
                </a:tc>
              </a:tr>
            </a:tbl>
          </a:graphicData>
        </a:graphic>
      </p:graphicFrame>
    </p:spTree>
    <p:extLst>
      <p:ext uri="{BB962C8B-B14F-4D97-AF65-F5344CB8AC3E}">
        <p14:creationId xmlns:p14="http://schemas.microsoft.com/office/powerpoint/2010/main" val="3031772276"/>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43</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Artículo 157 y 159</a:t>
            </a:r>
          </a:p>
          <a:p>
            <a:pPr algn="ctr"/>
            <a:r>
              <a:rPr lang="es-CR" sz="2400" dirty="0" smtClean="0">
                <a:solidFill>
                  <a:schemeClr val="bg2">
                    <a:lumMod val="25000"/>
                  </a:schemeClr>
                </a:solidFill>
              </a:rPr>
              <a:t>Multas</a:t>
            </a: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763688" y="2528656"/>
          <a:ext cx="5688632" cy="1332393"/>
        </p:xfrm>
        <a:graphic>
          <a:graphicData uri="http://schemas.openxmlformats.org/drawingml/2006/table">
            <a:tbl>
              <a:tblPr>
                <a:tableStyleId>{5C22544A-7EE6-4342-B048-85BDC9FD1C3A}</a:tableStyleId>
              </a:tblPr>
              <a:tblGrid>
                <a:gridCol w="3526952"/>
                <a:gridCol w="2161680"/>
              </a:tblGrid>
              <a:tr h="444131">
                <a:tc>
                  <a:txBody>
                    <a:bodyPr/>
                    <a:lstStyle/>
                    <a:p>
                      <a:pPr algn="l" fontAlgn="b"/>
                      <a:r>
                        <a:rPr lang="es-CR" sz="2400" u="none" strike="noStrike" dirty="0">
                          <a:effectLst/>
                        </a:rPr>
                        <a:t>Total Ingresos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0" i="0" u="none" strike="noStrike" dirty="0" smtClean="0">
                          <a:solidFill>
                            <a:schemeClr val="dk1"/>
                          </a:solidFill>
                          <a:effectLst/>
                          <a:latin typeface="+mj-lt"/>
                        </a:rPr>
                        <a:t>2248</a:t>
                      </a:r>
                      <a:endParaRPr lang="es-CR" sz="2400" b="1" i="0" u="none" strike="noStrike" dirty="0">
                        <a:solidFill>
                          <a:srgbClr val="000000"/>
                        </a:solidFill>
                        <a:effectLst/>
                        <a:latin typeface="+mj-lt"/>
                      </a:endParaRPr>
                    </a:p>
                  </a:txBody>
                  <a:tcPr marL="9525" marR="9525" marT="9525" marB="0" anchor="b"/>
                </a:tc>
              </a:tr>
              <a:tr h="444131">
                <a:tc>
                  <a:txBody>
                    <a:bodyPr/>
                    <a:lstStyle/>
                    <a:p>
                      <a:pPr algn="l" fontAlgn="b"/>
                      <a:r>
                        <a:rPr lang="es-CR" sz="2400" u="none" strike="noStrike" dirty="0">
                          <a:effectLst/>
                        </a:rPr>
                        <a:t>Resueltos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0" i="0" u="none" strike="noStrike" dirty="0" smtClean="0">
                          <a:solidFill>
                            <a:schemeClr val="dk1"/>
                          </a:solidFill>
                          <a:effectLst/>
                          <a:latin typeface="+mj-lt"/>
                        </a:rPr>
                        <a:t>2243</a:t>
                      </a:r>
                      <a:endParaRPr lang="es-CR" sz="2400" b="1" i="0" u="none" strike="noStrike" dirty="0">
                        <a:solidFill>
                          <a:srgbClr val="000000"/>
                        </a:solidFill>
                        <a:effectLst/>
                        <a:latin typeface="+mj-lt"/>
                      </a:endParaRPr>
                    </a:p>
                  </a:txBody>
                  <a:tcPr marL="9525" marR="9525" marT="9525" marB="0" anchor="b"/>
                </a:tc>
              </a:tr>
              <a:tr h="444131">
                <a:tc>
                  <a:txBody>
                    <a:bodyPr/>
                    <a:lstStyle/>
                    <a:p>
                      <a:pPr algn="l" fontAlgn="b"/>
                      <a:r>
                        <a:rPr lang="es-CR" sz="2400" u="none" strike="noStrike">
                          <a:effectLst/>
                        </a:rPr>
                        <a:t>Porcentaje resuelto</a:t>
                      </a:r>
                      <a:endParaRPr lang="es-C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99.99%</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4259049657"/>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44</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Atención al Público / Reclamos</a:t>
            </a:r>
          </a:p>
          <a:p>
            <a:pPr algn="ct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763688" y="2348880"/>
          <a:ext cx="5400600" cy="1080120"/>
        </p:xfrm>
        <a:graphic>
          <a:graphicData uri="http://schemas.openxmlformats.org/drawingml/2006/table">
            <a:tbl>
              <a:tblPr>
                <a:tableStyleId>{5C22544A-7EE6-4342-B048-85BDC9FD1C3A}</a:tableStyleId>
              </a:tblPr>
              <a:tblGrid>
                <a:gridCol w="3275763"/>
                <a:gridCol w="2124837"/>
              </a:tblGrid>
              <a:tr h="594639">
                <a:tc>
                  <a:txBody>
                    <a:bodyPr/>
                    <a:lstStyle/>
                    <a:p>
                      <a:pPr algn="l" fontAlgn="b"/>
                      <a:r>
                        <a:rPr lang="es-CR" sz="2400" u="none" strike="noStrike" dirty="0">
                          <a:effectLst/>
                        </a:rPr>
                        <a:t>Funcionarios atendidos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0" i="0" u="none" strike="noStrike" dirty="0" smtClean="0">
                          <a:solidFill>
                            <a:schemeClr val="dk1"/>
                          </a:solidFill>
                          <a:effectLst/>
                          <a:latin typeface="+mj-lt"/>
                        </a:rPr>
                        <a:t>3331</a:t>
                      </a:r>
                      <a:endParaRPr lang="es-CR" sz="2400" b="1" i="0" u="none" strike="noStrike" dirty="0">
                        <a:solidFill>
                          <a:srgbClr val="000000"/>
                        </a:solidFill>
                        <a:effectLst/>
                        <a:latin typeface="+mj-lt"/>
                      </a:endParaRPr>
                    </a:p>
                  </a:txBody>
                  <a:tcPr marL="9525" marR="9525" marT="9525" marB="0" anchor="b"/>
                </a:tc>
              </a:tr>
              <a:tr h="485481">
                <a:tc>
                  <a:txBody>
                    <a:bodyPr/>
                    <a:lstStyle/>
                    <a:p>
                      <a:pPr algn="l" fontAlgn="b"/>
                      <a:r>
                        <a:rPr lang="es-CR" sz="2400" u="none" strike="noStrike">
                          <a:effectLst/>
                        </a:rPr>
                        <a:t>Promedio mensual</a:t>
                      </a:r>
                      <a:endParaRPr lang="es-C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0" i="0" u="none" strike="noStrike" dirty="0" smtClean="0">
                          <a:solidFill>
                            <a:schemeClr val="dk1"/>
                          </a:solidFill>
                          <a:effectLst/>
                          <a:latin typeface="+mj-lt"/>
                        </a:rPr>
                        <a:t>277</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652219762"/>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45</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Atención </a:t>
            </a:r>
            <a:r>
              <a:rPr lang="es-ES" sz="2400" b="1" dirty="0" err="1" smtClean="0">
                <a:solidFill>
                  <a:schemeClr val="bg2">
                    <a:lumMod val="25000"/>
                  </a:schemeClr>
                </a:solidFill>
                <a:latin typeface="Arial" panose="020B0604020202020204" pitchFamily="34" charset="0"/>
                <a:cs typeface="Arial" panose="020B0604020202020204" pitchFamily="34" charset="0"/>
              </a:rPr>
              <a:t>Jupema</a:t>
            </a:r>
            <a:endParaRPr lang="es-ES" sz="2400" b="1" dirty="0" smtClean="0">
              <a:solidFill>
                <a:schemeClr val="bg2">
                  <a:lumMod val="25000"/>
                </a:schemeClr>
              </a:solidFill>
              <a:latin typeface="Arial" panose="020B0604020202020204" pitchFamily="34" charset="0"/>
              <a:cs typeface="Arial" panose="020B0604020202020204" pitchFamily="34" charset="0"/>
            </a:endParaRPr>
          </a:p>
          <a:p>
            <a:pPr algn="ct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883512" y="2360063"/>
          <a:ext cx="6416802" cy="1356969"/>
        </p:xfrm>
        <a:graphic>
          <a:graphicData uri="http://schemas.openxmlformats.org/drawingml/2006/table">
            <a:tbl>
              <a:tblPr>
                <a:tableStyleId>{5C22544A-7EE6-4342-B048-85BDC9FD1C3A}</a:tableStyleId>
              </a:tblPr>
              <a:tblGrid>
                <a:gridCol w="4727702"/>
                <a:gridCol w="1689100"/>
              </a:tblGrid>
              <a:tr h="452323">
                <a:tc>
                  <a:txBody>
                    <a:bodyPr/>
                    <a:lstStyle/>
                    <a:p>
                      <a:pPr algn="l" fontAlgn="b"/>
                      <a:r>
                        <a:rPr lang="es-CR" sz="2400" u="none" strike="noStrike" dirty="0">
                          <a:effectLst/>
                        </a:rPr>
                        <a:t>Informes pagos remitidos a </a:t>
                      </a:r>
                      <a:r>
                        <a:rPr lang="es-CR" sz="2400" u="none" strike="noStrike" dirty="0" err="1">
                          <a:effectLst/>
                        </a:rPr>
                        <a:t>Jupema</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1099</a:t>
                      </a:r>
                      <a:endParaRPr lang="es-CR" sz="2400" b="1" i="0" u="none" strike="noStrike" dirty="0">
                        <a:solidFill>
                          <a:srgbClr val="000000"/>
                        </a:solidFill>
                        <a:effectLst/>
                        <a:latin typeface="+mj-lt"/>
                      </a:endParaRPr>
                    </a:p>
                  </a:txBody>
                  <a:tcPr marL="9525" marR="9525" marT="9525" marB="0" anchor="b"/>
                </a:tc>
              </a:tr>
              <a:tr h="452323">
                <a:tc>
                  <a:txBody>
                    <a:bodyPr/>
                    <a:lstStyle/>
                    <a:p>
                      <a:pPr algn="l" fontAlgn="b"/>
                      <a:r>
                        <a:rPr lang="es-CR" sz="2400" u="none" strike="noStrike">
                          <a:effectLst/>
                        </a:rPr>
                        <a:t>Funcionarios</a:t>
                      </a:r>
                      <a:endParaRPr lang="es-C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932</a:t>
                      </a:r>
                      <a:endParaRPr lang="es-CR" sz="2400" b="1" i="0" u="none" strike="noStrike" dirty="0">
                        <a:solidFill>
                          <a:srgbClr val="000000"/>
                        </a:solidFill>
                        <a:effectLst/>
                        <a:latin typeface="+mj-lt"/>
                      </a:endParaRPr>
                    </a:p>
                  </a:txBody>
                  <a:tcPr marL="9525" marR="9525" marT="9525" marB="0" anchor="b"/>
                </a:tc>
              </a:tr>
              <a:tr h="452323">
                <a:tc>
                  <a:txBody>
                    <a:bodyPr/>
                    <a:lstStyle/>
                    <a:p>
                      <a:pPr algn="l" fontAlgn="b"/>
                      <a:r>
                        <a:rPr lang="es-CR" sz="2400" u="none" strike="noStrike" dirty="0">
                          <a:effectLst/>
                        </a:rPr>
                        <a:t>Promedio informes por funcionario</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1.17</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3643854388"/>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46</a:t>
            </a:fld>
            <a:endParaRPr lang="es-ES"/>
          </a:p>
        </p:txBody>
      </p:sp>
      <p:sp>
        <p:nvSpPr>
          <p:cNvPr id="6" name="Rectángulo 5"/>
          <p:cNvSpPr/>
          <p:nvPr/>
        </p:nvSpPr>
        <p:spPr>
          <a:xfrm>
            <a:off x="1115616" y="1247530"/>
            <a:ext cx="6912768" cy="830997"/>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Notificaciones</a:t>
            </a:r>
          </a:p>
          <a:p>
            <a:pPr algn="ct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1263452" y="2204864"/>
          <a:ext cx="7128792" cy="1440159"/>
        </p:xfrm>
        <a:graphic>
          <a:graphicData uri="http://schemas.openxmlformats.org/drawingml/2006/table">
            <a:tbl>
              <a:tblPr>
                <a:tableStyleId>{5C22544A-7EE6-4342-B048-85BDC9FD1C3A}</a:tableStyleId>
              </a:tblPr>
              <a:tblGrid>
                <a:gridCol w="5384336"/>
                <a:gridCol w="1744456"/>
              </a:tblGrid>
              <a:tr h="480053">
                <a:tc>
                  <a:txBody>
                    <a:bodyPr/>
                    <a:lstStyle/>
                    <a:p>
                      <a:pPr algn="l" fontAlgn="b"/>
                      <a:r>
                        <a:rPr lang="es-CR" sz="2400" u="none" strike="noStrike" dirty="0">
                          <a:effectLst/>
                        </a:rPr>
                        <a:t>Cumplimientos remitidos a la DAJ</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4660</a:t>
                      </a:r>
                      <a:endParaRPr lang="es-CR" sz="2400" b="1" i="0" u="none" strike="noStrike" dirty="0">
                        <a:solidFill>
                          <a:srgbClr val="000000"/>
                        </a:solidFill>
                        <a:effectLst/>
                        <a:latin typeface="+mj-lt"/>
                      </a:endParaRPr>
                    </a:p>
                  </a:txBody>
                  <a:tcPr marL="9525" marR="9525" marT="9525" marB="0" anchor="b"/>
                </a:tc>
              </a:tr>
              <a:tr h="480053">
                <a:tc>
                  <a:txBody>
                    <a:bodyPr/>
                    <a:lstStyle/>
                    <a:p>
                      <a:pPr algn="l" fontAlgn="b"/>
                      <a:r>
                        <a:rPr lang="es-CR" sz="2400" u="none" strike="noStrike">
                          <a:effectLst/>
                        </a:rPr>
                        <a:t>Solicitudes remitidas a la Procuraduría</a:t>
                      </a:r>
                      <a:endParaRPr lang="es-C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3534</a:t>
                      </a:r>
                      <a:endParaRPr lang="es-CR" sz="2400" b="1" i="0" u="none" strike="noStrike" dirty="0">
                        <a:solidFill>
                          <a:srgbClr val="000000"/>
                        </a:solidFill>
                        <a:effectLst/>
                        <a:latin typeface="+mj-lt"/>
                      </a:endParaRPr>
                    </a:p>
                  </a:txBody>
                  <a:tcPr marL="9525" marR="9525" marT="9525" marB="0" anchor="b"/>
                </a:tc>
              </a:tr>
              <a:tr h="480053">
                <a:tc>
                  <a:txBody>
                    <a:bodyPr/>
                    <a:lstStyle/>
                    <a:p>
                      <a:pPr algn="l" fontAlgn="b"/>
                      <a:r>
                        <a:rPr lang="es-CR" sz="2400" u="none" strike="noStrike" dirty="0">
                          <a:effectLst/>
                        </a:rPr>
                        <a:t>Notificaciones de resoluciones y oficios</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b="1" i="0" u="none" strike="noStrike" dirty="0" smtClean="0">
                          <a:solidFill>
                            <a:srgbClr val="000000"/>
                          </a:solidFill>
                          <a:effectLst/>
                          <a:latin typeface="+mj-lt"/>
                        </a:rPr>
                        <a:t>5264</a:t>
                      </a:r>
                      <a:endParaRPr lang="es-CR" sz="2400" b="1"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3591952895"/>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28/04/2021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47</a:t>
            </a:fld>
            <a:endParaRPr lang="es-ES"/>
          </a:p>
        </p:txBody>
      </p:sp>
      <p:sp>
        <p:nvSpPr>
          <p:cNvPr id="6" name="Rectángulo 5"/>
          <p:cNvSpPr/>
          <p:nvPr/>
        </p:nvSpPr>
        <p:spPr>
          <a:xfrm>
            <a:off x="1115616" y="1247530"/>
            <a:ext cx="6912768" cy="3046988"/>
          </a:xfrm>
          <a:prstGeom prst="rect">
            <a:avLst/>
          </a:prstGeom>
        </p:spPr>
        <p:txBody>
          <a:bodyPr wrap="square">
            <a:spAutoFit/>
          </a:bodyPr>
          <a:lstStyle/>
          <a:p>
            <a:pPr algn="ctr"/>
            <a:r>
              <a:rPr lang="es-CR" sz="2400" b="1" dirty="0">
                <a:solidFill>
                  <a:schemeClr val="bg2">
                    <a:lumMod val="25000"/>
                  </a:schemeClr>
                </a:solidFill>
                <a:latin typeface="Arial" panose="020B0604020202020204" pitchFamily="34" charset="0"/>
                <a:cs typeface="Arial" panose="020B0604020202020204" pitchFamily="34" charset="0"/>
              </a:rPr>
              <a:t>ESTADO DEL DESARROLLO DE HERRAMIENTAS / PROYECTO DE RECLAMOS</a:t>
            </a:r>
          </a:p>
          <a:p>
            <a:pPr algn="ctr"/>
            <a:endParaRPr lang="es-CR" sz="2400" b="1" dirty="0">
              <a:solidFill>
                <a:schemeClr val="bg2">
                  <a:lumMod val="25000"/>
                </a:schemeClr>
              </a:solidFill>
              <a:latin typeface="Arial" panose="020B0604020202020204" pitchFamily="34" charset="0"/>
              <a:cs typeface="Arial" panose="020B0604020202020204" pitchFamily="34" charset="0"/>
            </a:endParaRPr>
          </a:p>
          <a:p>
            <a:pPr algn="ctr"/>
            <a:endParaRPr lang="es-CR" sz="2400" b="1" dirty="0">
              <a:solidFill>
                <a:schemeClr val="bg2">
                  <a:lumMod val="25000"/>
                </a:schemeClr>
              </a:solidFill>
              <a:latin typeface="Arial" panose="020B0604020202020204" pitchFamily="34" charset="0"/>
              <a:cs typeface="Arial" panose="020B0604020202020204" pitchFamily="34" charset="0"/>
            </a:endParaRPr>
          </a:p>
          <a:p>
            <a:pPr algn="ctr"/>
            <a:endParaRPr lang="es-CR" sz="2400" b="1" dirty="0">
              <a:solidFill>
                <a:schemeClr val="bg2">
                  <a:lumMod val="25000"/>
                </a:schemeClr>
              </a:solidFill>
              <a:latin typeface="Arial" panose="020B0604020202020204" pitchFamily="34" charset="0"/>
              <a:cs typeface="Arial" panose="020B0604020202020204" pitchFamily="34" charset="0"/>
            </a:endParaRPr>
          </a:p>
          <a:p>
            <a:pPr algn="ctr"/>
            <a:endParaRPr lang="es-CR" sz="2400" b="1" dirty="0">
              <a:solidFill>
                <a:schemeClr val="bg2">
                  <a:lumMod val="25000"/>
                </a:schemeClr>
              </a:solidFill>
              <a:latin typeface="Arial" panose="020B0604020202020204" pitchFamily="34" charset="0"/>
              <a:cs typeface="Arial" panose="020B0604020202020204" pitchFamily="34" charset="0"/>
            </a:endParaRPr>
          </a:p>
          <a:p>
            <a:pPr algn="ctr"/>
            <a:endParaRPr lang="es-CR" sz="2400" b="1" dirty="0">
              <a:solidFill>
                <a:schemeClr val="bg2">
                  <a:lumMod val="25000"/>
                </a:schemeClr>
              </a:solidFill>
              <a:latin typeface="Arial" panose="020B0604020202020204" pitchFamily="34" charset="0"/>
              <a:cs typeface="Arial" panose="020B0604020202020204" pitchFamily="34" charset="0"/>
            </a:endParaRPr>
          </a:p>
          <a:p>
            <a:pPr algn="ctr"/>
            <a:endParaRPr lang="es-CR" sz="2400" dirty="0">
              <a:solidFill>
                <a:schemeClr val="bg2">
                  <a:lumMod val="25000"/>
                </a:schemeClr>
              </a:solidFill>
            </a:endParaRPr>
          </a:p>
        </p:txBody>
      </p:sp>
      <p:graphicFrame>
        <p:nvGraphicFramePr>
          <p:cNvPr id="7" name="Tabla 6"/>
          <p:cNvGraphicFramePr>
            <a:graphicFrameLocks noGrp="1"/>
          </p:cNvGraphicFramePr>
          <p:nvPr>
            <p:extLst/>
          </p:nvPr>
        </p:nvGraphicFramePr>
        <p:xfrm>
          <a:off x="542353" y="2492896"/>
          <a:ext cx="8059293" cy="2952328"/>
        </p:xfrm>
        <a:graphic>
          <a:graphicData uri="http://schemas.openxmlformats.org/drawingml/2006/table">
            <a:tbl>
              <a:tblPr>
                <a:tableStyleId>{5C22544A-7EE6-4342-B048-85BDC9FD1C3A}</a:tableStyleId>
              </a:tblPr>
              <a:tblGrid>
                <a:gridCol w="5035614"/>
                <a:gridCol w="3023679"/>
              </a:tblGrid>
              <a:tr h="835848">
                <a:tc>
                  <a:txBody>
                    <a:bodyPr/>
                    <a:lstStyle/>
                    <a:p>
                      <a:pPr algn="ctr" fontAlgn="ctr"/>
                      <a:r>
                        <a:rPr lang="es-CR" sz="2400" u="none" strike="noStrike" dirty="0">
                          <a:effectLst/>
                        </a:rPr>
                        <a:t>Tipos de Herramientas</a:t>
                      </a:r>
                      <a:endParaRPr lang="es-CR"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R" sz="2400" u="none" strike="noStrike" dirty="0">
                          <a:effectLst/>
                        </a:rPr>
                        <a:t>Porcentaje </a:t>
                      </a:r>
                      <a:r>
                        <a:rPr lang="es-CR" sz="2400" u="none" strike="noStrike" dirty="0" smtClean="0">
                          <a:effectLst/>
                        </a:rPr>
                        <a:t>Aceptación</a:t>
                      </a:r>
                      <a:r>
                        <a:rPr lang="es-CR" sz="2400" u="none" strike="noStrike" dirty="0">
                          <a:effectLst/>
                        </a:rPr>
                        <a:t/>
                      </a:r>
                      <a:br>
                        <a:rPr lang="es-CR" sz="2400" u="none" strike="noStrike" dirty="0">
                          <a:effectLst/>
                        </a:rPr>
                      </a:br>
                      <a:r>
                        <a:rPr lang="es-CR" sz="2400" u="none" strike="noStrike" dirty="0">
                          <a:effectLst/>
                        </a:rPr>
                        <a:t>de los Requerimientos</a:t>
                      </a:r>
                      <a:endParaRPr lang="es-CR" sz="2400" b="0" i="0" u="none" strike="noStrike" dirty="0">
                        <a:solidFill>
                          <a:srgbClr val="000000"/>
                        </a:solidFill>
                        <a:effectLst/>
                        <a:latin typeface="Calibri" panose="020F0502020204030204" pitchFamily="34" charset="0"/>
                      </a:endParaRPr>
                    </a:p>
                  </a:txBody>
                  <a:tcPr marL="9525" marR="9525" marT="9525" marB="0" anchor="b"/>
                </a:tc>
              </a:tr>
              <a:tr h="423296">
                <a:tc>
                  <a:txBody>
                    <a:bodyPr/>
                    <a:lstStyle/>
                    <a:p>
                      <a:pPr algn="l" fontAlgn="b"/>
                      <a:r>
                        <a:rPr lang="es-CR" sz="2400" u="none" strike="noStrike" dirty="0">
                          <a:effectLst/>
                        </a:rPr>
                        <a:t>Carrera </a:t>
                      </a:r>
                      <a:r>
                        <a:rPr lang="es-CR" sz="2400" u="none" strike="noStrike" dirty="0" smtClean="0">
                          <a:effectLst/>
                        </a:rPr>
                        <a:t>Profesional en</a:t>
                      </a:r>
                      <a:r>
                        <a:rPr lang="es-CR" sz="2400" u="none" strike="noStrike" baseline="0" dirty="0" smtClean="0">
                          <a:effectLst/>
                        </a:rPr>
                        <a:t> producción</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95%</a:t>
                      </a:r>
                      <a:endParaRPr lang="es-CR" sz="2400" b="1" i="0" u="none" strike="noStrike" dirty="0">
                        <a:solidFill>
                          <a:srgbClr val="000000"/>
                        </a:solidFill>
                        <a:effectLst/>
                        <a:latin typeface="+mj-lt"/>
                      </a:endParaRPr>
                    </a:p>
                  </a:txBody>
                  <a:tcPr marL="9525" marR="9525" marT="9525" marB="0" anchor="b"/>
                </a:tc>
              </a:tr>
              <a:tr h="423296">
                <a:tc>
                  <a:txBody>
                    <a:bodyPr/>
                    <a:lstStyle/>
                    <a:p>
                      <a:pPr algn="l" fontAlgn="b"/>
                      <a:r>
                        <a:rPr lang="es-CR" sz="2400" u="none" strike="noStrike" dirty="0" smtClean="0">
                          <a:effectLst/>
                        </a:rPr>
                        <a:t>Anualidades</a:t>
                      </a:r>
                      <a:r>
                        <a:rPr lang="es-CR" sz="2400" u="none" strike="noStrike" baseline="0" dirty="0" smtClean="0">
                          <a:effectLst/>
                        </a:rPr>
                        <a:t> en producción</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98%</a:t>
                      </a:r>
                      <a:endParaRPr lang="es-CR" sz="2400" b="1" i="0" u="none" strike="noStrike" dirty="0">
                        <a:solidFill>
                          <a:srgbClr val="000000"/>
                        </a:solidFill>
                        <a:effectLst/>
                        <a:latin typeface="+mj-lt"/>
                      </a:endParaRPr>
                    </a:p>
                  </a:txBody>
                  <a:tcPr marL="9525" marR="9525" marT="9525" marB="0" anchor="b"/>
                </a:tc>
              </a:tr>
              <a:tr h="423296">
                <a:tc>
                  <a:txBody>
                    <a:bodyPr/>
                    <a:lstStyle/>
                    <a:p>
                      <a:pPr algn="l" fontAlgn="b"/>
                      <a:r>
                        <a:rPr lang="es-CR" sz="2400" u="none" strike="noStrike" dirty="0">
                          <a:effectLst/>
                        </a:rPr>
                        <a:t>Cálculo y </a:t>
                      </a:r>
                      <a:r>
                        <a:rPr lang="es-CR" sz="2400" u="none" strike="noStrike" dirty="0" smtClean="0">
                          <a:effectLst/>
                        </a:rPr>
                        <a:t>Resoluciones en pruebas </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smtClean="0">
                          <a:effectLst/>
                          <a:latin typeface="+mj-lt"/>
                        </a:rPr>
                        <a:t>64%</a:t>
                      </a:r>
                      <a:endParaRPr lang="es-CR" sz="2400" b="1" i="0" u="none" strike="noStrike" dirty="0">
                        <a:solidFill>
                          <a:srgbClr val="000000"/>
                        </a:solidFill>
                        <a:effectLst/>
                        <a:latin typeface="+mj-lt"/>
                      </a:endParaRPr>
                    </a:p>
                  </a:txBody>
                  <a:tcPr marL="9525" marR="9525" marT="9525" marB="0" anchor="b"/>
                </a:tc>
              </a:tr>
              <a:tr h="423296">
                <a:tc>
                  <a:txBody>
                    <a:bodyPr/>
                    <a:lstStyle/>
                    <a:p>
                      <a:pPr algn="l" fontAlgn="b"/>
                      <a:r>
                        <a:rPr lang="es-CR" sz="2400" u="none" strike="noStrike" dirty="0">
                          <a:effectLst/>
                        </a:rPr>
                        <a:t>Trazabilidad</a:t>
                      </a:r>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a:effectLst/>
                          <a:latin typeface="+mj-lt"/>
                        </a:rPr>
                        <a:t>0%</a:t>
                      </a:r>
                      <a:endParaRPr lang="es-CR" sz="2400" b="1" i="0" u="none" strike="noStrike" dirty="0">
                        <a:solidFill>
                          <a:srgbClr val="000000"/>
                        </a:solidFill>
                        <a:effectLst/>
                        <a:latin typeface="+mj-lt"/>
                      </a:endParaRPr>
                    </a:p>
                  </a:txBody>
                  <a:tcPr marL="9525" marR="9525" marT="9525" marB="0" anchor="b"/>
                </a:tc>
              </a:tr>
              <a:tr h="423296">
                <a:tc>
                  <a:txBody>
                    <a:bodyPr/>
                    <a:lstStyle/>
                    <a:p>
                      <a:pPr algn="l" fontAlgn="b"/>
                      <a:endParaRPr lang="es-C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R" sz="2400" u="none" strike="noStrike" dirty="0">
                          <a:effectLst/>
                        </a:rPr>
                        <a:t> </a:t>
                      </a:r>
                      <a:endParaRPr lang="es-CR" sz="24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871563907"/>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954107"/>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Pensiones y Retiro Laboral</a:t>
            </a: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2020</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48</a:t>
            </a:fld>
            <a:endParaRPr lang="es-ES" dirty="0"/>
          </a:p>
        </p:txBody>
      </p:sp>
    </p:spTree>
    <p:extLst>
      <p:ext uri="{BB962C8B-B14F-4D97-AF65-F5344CB8AC3E}">
        <p14:creationId xmlns:p14="http://schemas.microsoft.com/office/powerpoint/2010/main" val="3010825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49</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CuadroTexto 4"/>
          <p:cNvSpPr txBox="1"/>
          <p:nvPr/>
        </p:nvSpPr>
        <p:spPr>
          <a:xfrm>
            <a:off x="481905" y="1595021"/>
            <a:ext cx="8410575" cy="4985980"/>
          </a:xfrm>
          <a:prstGeom prst="rect">
            <a:avLst/>
          </a:prstGeom>
          <a:noFill/>
        </p:spPr>
        <p:txBody>
          <a:bodyPr wrap="square" rtlCol="0">
            <a:spAutoFit/>
          </a:bodyPr>
          <a:lstStyle/>
          <a:p>
            <a:pPr algn="just">
              <a:lnSpc>
                <a:spcPct val="150000"/>
              </a:lnSpc>
            </a:pPr>
            <a:r>
              <a:rPr lang="es-CR" sz="1200" dirty="0">
                <a:latin typeface="Arial" panose="020B0604020202020204" pitchFamily="34" charset="0"/>
                <a:cs typeface="Arial" panose="020B0604020202020204" pitchFamily="34" charset="0"/>
              </a:rPr>
              <a:t>La Unidad de Pensiones y Retiro Laboral </a:t>
            </a:r>
            <a:r>
              <a:rPr lang="es-CR" sz="1200" dirty="0" smtClean="0">
                <a:latin typeface="Arial" panose="020B0604020202020204" pitchFamily="34" charset="0"/>
                <a:cs typeface="Arial" panose="020B0604020202020204" pitchFamily="34" charset="0"/>
              </a:rPr>
              <a:t>realiza dos procesos que anteceden la desvinculación de sus funcionarios y un proceso una vez retirado de la institución, a </a:t>
            </a:r>
            <a:r>
              <a:rPr lang="es-CR" sz="1200" dirty="0">
                <a:latin typeface="Arial" panose="020B0604020202020204" pitchFamily="34" charset="0"/>
                <a:cs typeface="Arial" panose="020B0604020202020204" pitchFamily="34" charset="0"/>
              </a:rPr>
              <a:t>saber: </a:t>
            </a:r>
          </a:p>
          <a:p>
            <a:pPr algn="just">
              <a:lnSpc>
                <a:spcPct val="150000"/>
              </a:lnSpc>
            </a:pPr>
            <a:endParaRPr lang="es-CR" sz="1200" dirty="0">
              <a:latin typeface="Arial" panose="020B0604020202020204" pitchFamily="34" charset="0"/>
              <a:cs typeface="Arial" panose="020B0604020202020204" pitchFamily="34" charset="0"/>
            </a:endParaRPr>
          </a:p>
          <a:p>
            <a:pPr marL="228600" indent="-228600" algn="just">
              <a:lnSpc>
                <a:spcPct val="150000"/>
              </a:lnSpc>
              <a:buFont typeface="+mj-lt"/>
              <a:buAutoNum type="arabicPeriod"/>
            </a:pPr>
            <a:r>
              <a:rPr lang="es-CR" sz="1200" dirty="0">
                <a:latin typeface="Arial" panose="020B0604020202020204" pitchFamily="34" charset="0"/>
                <a:cs typeface="Arial" panose="020B0604020202020204" pitchFamily="34" charset="0"/>
              </a:rPr>
              <a:t>Análisis del </a:t>
            </a:r>
            <a:r>
              <a:rPr lang="es-CR" sz="1200" dirty="0" smtClean="0">
                <a:latin typeface="Arial" panose="020B0604020202020204" pitchFamily="34" charset="0"/>
                <a:cs typeface="Arial" panose="020B0604020202020204" pitchFamily="34" charset="0"/>
              </a:rPr>
              <a:t>Régimen </a:t>
            </a:r>
            <a:r>
              <a:rPr lang="es-CR" sz="1200" dirty="0">
                <a:latin typeface="Arial" panose="020B0604020202020204" pitchFamily="34" charset="0"/>
                <a:cs typeface="Arial" panose="020B0604020202020204" pitchFamily="34" charset="0"/>
              </a:rPr>
              <a:t>de pensión: </a:t>
            </a:r>
            <a:r>
              <a:rPr lang="es-CR" sz="1200" dirty="0" smtClean="0">
                <a:latin typeface="Arial" panose="020B0604020202020204" pitchFamily="34" charset="0"/>
                <a:cs typeface="Arial" panose="020B0604020202020204" pitchFamily="34" charset="0"/>
              </a:rPr>
              <a:t>el cual verifica y analiza el fondo de pensión para </a:t>
            </a:r>
            <a:r>
              <a:rPr lang="es-CR" sz="1200" dirty="0">
                <a:latin typeface="Arial" panose="020B0604020202020204" pitchFamily="34" charset="0"/>
                <a:cs typeface="Arial" panose="020B0604020202020204" pitchFamily="34" charset="0"/>
              </a:rPr>
              <a:t>el cual cotizan los funcionarios del Ministerio de Educación Pública; </a:t>
            </a:r>
            <a:r>
              <a:rPr lang="es-CR" sz="1200" dirty="0" smtClean="0">
                <a:latin typeface="Arial" panose="020B0604020202020204" pitchFamily="34" charset="0"/>
                <a:cs typeface="Arial" panose="020B0604020202020204" pitchFamily="34" charset="0"/>
              </a:rPr>
              <a:t>en donde pueden generarse traslados de cotizaciones </a:t>
            </a:r>
            <a:r>
              <a:rPr lang="es-CR" sz="1200" dirty="0">
                <a:latin typeface="Arial" panose="020B0604020202020204" pitchFamily="34" charset="0"/>
                <a:cs typeface="Arial" panose="020B0604020202020204" pitchFamily="34" charset="0"/>
              </a:rPr>
              <a:t>de un régimen a otro en caso de </a:t>
            </a:r>
            <a:r>
              <a:rPr lang="es-CR" sz="1200" dirty="0" smtClean="0">
                <a:latin typeface="Arial" panose="020B0604020202020204" pitchFamily="34" charset="0"/>
                <a:cs typeface="Arial" panose="020B0604020202020204" pitchFamily="34" charset="0"/>
              </a:rPr>
              <a:t>proceder.</a:t>
            </a:r>
            <a:r>
              <a:rPr lang="es-CR" sz="1200" dirty="0">
                <a:latin typeface="Arial" panose="020B0604020202020204" pitchFamily="34" charset="0"/>
                <a:cs typeface="Arial" panose="020B0604020202020204" pitchFamily="34" charset="0"/>
              </a:rPr>
              <a:t> Igualmente </a:t>
            </a:r>
            <a:r>
              <a:rPr lang="es-CR" sz="1200" dirty="0" smtClean="0">
                <a:latin typeface="Arial" panose="020B0604020202020204" pitchFamily="34" charset="0"/>
                <a:cs typeface="Arial" panose="020B0604020202020204" pitchFamily="34" charset="0"/>
              </a:rPr>
              <a:t>se tramita </a:t>
            </a:r>
            <a:r>
              <a:rPr lang="es-CR" sz="1200" dirty="0">
                <a:latin typeface="Arial" panose="020B0604020202020204" pitchFamily="34" charset="0"/>
                <a:cs typeface="Arial" panose="020B0604020202020204" pitchFamily="34" charset="0"/>
              </a:rPr>
              <a:t>los cambios de fondo de pensión en el Sistema Integra y los ceses de funciones por pensión de los funcionarios activos. </a:t>
            </a:r>
          </a:p>
          <a:p>
            <a:pPr marL="228600" indent="-228600" algn="just">
              <a:lnSpc>
                <a:spcPct val="150000"/>
              </a:lnSpc>
              <a:buFont typeface="+mj-lt"/>
              <a:buAutoNum type="arabicPeriod"/>
            </a:pPr>
            <a:r>
              <a:rPr lang="es-CR" sz="1200" dirty="0" smtClean="0">
                <a:latin typeface="Arial" panose="020B0604020202020204" pitchFamily="34" charset="0"/>
                <a:cs typeface="Arial" panose="020B0604020202020204" pitchFamily="34" charset="0"/>
              </a:rPr>
              <a:t>La certificación de los </a:t>
            </a:r>
            <a:r>
              <a:rPr lang="es-CR" sz="1200" dirty="0">
                <a:latin typeface="Arial" panose="020B0604020202020204" pitchFamily="34" charset="0"/>
                <a:cs typeface="Arial" panose="020B0604020202020204" pitchFamily="34" charset="0"/>
              </a:rPr>
              <a:t>años de </a:t>
            </a:r>
            <a:r>
              <a:rPr lang="es-CR" sz="1200" dirty="0" smtClean="0">
                <a:latin typeface="Arial" panose="020B0604020202020204" pitchFamily="34" charset="0"/>
                <a:cs typeface="Arial" panose="020B0604020202020204" pitchFamily="34" charset="0"/>
              </a:rPr>
              <a:t>servicio: </a:t>
            </a:r>
            <a:r>
              <a:rPr lang="es-CR" sz="1200" dirty="0">
                <a:latin typeface="Arial" panose="020B0604020202020204" pitchFamily="34" charset="0"/>
                <a:cs typeface="Arial" panose="020B0604020202020204" pitchFamily="34" charset="0"/>
              </a:rPr>
              <a:t>para efectos de </a:t>
            </a:r>
            <a:r>
              <a:rPr lang="es-CR" sz="1200" dirty="0" smtClean="0">
                <a:latin typeface="Arial" panose="020B0604020202020204" pitchFamily="34" charset="0"/>
                <a:cs typeface="Arial" panose="020B0604020202020204" pitchFamily="34" charset="0"/>
              </a:rPr>
              <a:t>pensión para el Magisterio Nacional </a:t>
            </a:r>
            <a:r>
              <a:rPr lang="es-CR" sz="1200" dirty="0">
                <a:latin typeface="Arial" panose="020B0604020202020204" pitchFamily="34" charset="0"/>
                <a:cs typeface="Arial" panose="020B0604020202020204" pitchFamily="34" charset="0"/>
              </a:rPr>
              <a:t>de los funcionarios activos </a:t>
            </a:r>
            <a:r>
              <a:rPr lang="es-CR" sz="1200" dirty="0" smtClean="0">
                <a:latin typeface="Arial" panose="020B0604020202020204" pitchFamily="34" charset="0"/>
                <a:cs typeface="Arial" panose="020B0604020202020204" pitchFamily="34" charset="0"/>
              </a:rPr>
              <a:t>y de personas en condición de inactivos </a:t>
            </a:r>
            <a:r>
              <a:rPr lang="es-CR" sz="1200" dirty="0">
                <a:latin typeface="Arial" panose="020B0604020202020204" pitchFamily="34" charset="0"/>
                <a:cs typeface="Arial" panose="020B0604020202020204" pitchFamily="34" charset="0"/>
              </a:rPr>
              <a:t>del Ministerio de Educación </a:t>
            </a:r>
            <a:r>
              <a:rPr lang="es-CR" sz="1200" dirty="0" smtClean="0">
                <a:latin typeface="Arial" panose="020B0604020202020204" pitchFamily="34" charset="0"/>
                <a:cs typeface="Arial" panose="020B0604020202020204" pitchFamily="34" charset="0"/>
              </a:rPr>
              <a:t>Pública.</a:t>
            </a:r>
            <a:endParaRPr lang="es-CR" sz="1200" dirty="0">
              <a:latin typeface="Arial" panose="020B0604020202020204" pitchFamily="34" charset="0"/>
              <a:cs typeface="Arial" panose="020B0604020202020204" pitchFamily="34" charset="0"/>
            </a:endParaRPr>
          </a:p>
          <a:p>
            <a:pPr marL="228600" indent="-228600" algn="just">
              <a:lnSpc>
                <a:spcPct val="150000"/>
              </a:lnSpc>
              <a:buFont typeface="+mj-lt"/>
              <a:buAutoNum type="arabicPeriod"/>
            </a:pPr>
            <a:r>
              <a:rPr lang="es-CR" sz="1200" dirty="0" smtClean="0">
                <a:latin typeface="Arial" panose="020B0604020202020204" pitchFamily="34" charset="0"/>
                <a:ea typeface="Calibri" panose="020F0502020204030204" pitchFamily="34" charset="0"/>
                <a:cs typeface="Times New Roman" panose="02020603050405020304" pitchFamily="18" charset="0"/>
              </a:rPr>
              <a:t>El análisis, valoración, calculo y gestión de pago de </a:t>
            </a:r>
            <a:r>
              <a:rPr lang="es-CR" sz="1200" dirty="0">
                <a:latin typeface="Arial" panose="020B0604020202020204" pitchFamily="34" charset="0"/>
                <a:ea typeface="Calibri" panose="020F0502020204030204" pitchFamily="34" charset="0"/>
                <a:cs typeface="Times New Roman" panose="02020603050405020304" pitchFamily="18" charset="0"/>
              </a:rPr>
              <a:t>prestaciones legales: </a:t>
            </a:r>
            <a:r>
              <a:rPr lang="es-CR" sz="1200" dirty="0" smtClean="0">
                <a:latin typeface="Arial" panose="020B0604020202020204" pitchFamily="34" charset="0"/>
                <a:ea typeface="Calibri" panose="020F0502020204030204" pitchFamily="34" charset="0"/>
                <a:cs typeface="Times New Roman" panose="02020603050405020304" pitchFamily="18" charset="0"/>
              </a:rPr>
              <a:t>corresponde a </a:t>
            </a:r>
            <a:r>
              <a:rPr lang="es-CR" sz="1200" dirty="0">
                <a:latin typeface="Arial" panose="020B0604020202020204" pitchFamily="34" charset="0"/>
                <a:ea typeface="Calibri" panose="020F0502020204030204" pitchFamily="34" charset="0"/>
                <a:cs typeface="Times New Roman" panose="02020603050405020304" pitchFamily="18" charset="0"/>
              </a:rPr>
              <a:t>un derecho constitucional de todo trabajador, </a:t>
            </a:r>
            <a:r>
              <a:rPr lang="es-CR" sz="1200" dirty="0" smtClean="0">
                <a:latin typeface="Arial" panose="020B0604020202020204" pitchFamily="34" charset="0"/>
                <a:ea typeface="Calibri" panose="020F0502020204030204" pitchFamily="34" charset="0"/>
                <a:cs typeface="Times New Roman" panose="02020603050405020304" pitchFamily="18" charset="0"/>
              </a:rPr>
              <a:t>siendo uno de los procesos de alto grado de complejidad y transcendencia de </a:t>
            </a:r>
            <a:r>
              <a:rPr lang="es-CR" sz="1200" dirty="0">
                <a:latin typeface="Arial" panose="020B0604020202020204" pitchFamily="34" charset="0"/>
                <a:ea typeface="Calibri" panose="020F0502020204030204" pitchFamily="34" charset="0"/>
                <a:cs typeface="Times New Roman" panose="02020603050405020304" pitchFamily="18" charset="0"/>
              </a:rPr>
              <a:t>la Dirección de Recursos Humanos, a cargo del Departamento de Gestión de Trámites y Servicios, </a:t>
            </a:r>
            <a:r>
              <a:rPr lang="es-CR" sz="1200" dirty="0" smtClean="0">
                <a:latin typeface="Arial" panose="020B0604020202020204" pitchFamily="34" charset="0"/>
                <a:ea typeface="Calibri" panose="020F0502020204030204" pitchFamily="34" charset="0"/>
                <a:cs typeface="Times New Roman" panose="02020603050405020304" pitchFamily="18" charset="0"/>
              </a:rPr>
              <a:t>el cual consiste </a:t>
            </a:r>
            <a:r>
              <a:rPr lang="es-CR" sz="1200" dirty="0">
                <a:latin typeface="Arial" panose="020B0604020202020204" pitchFamily="34" charset="0"/>
                <a:ea typeface="Calibri" panose="020F0502020204030204" pitchFamily="34" charset="0"/>
                <a:cs typeface="Times New Roman" panose="02020603050405020304" pitchFamily="18" charset="0"/>
              </a:rPr>
              <a:t>en el trámite de las liquidaciones de extremos laborales de las personas que rompen su relación laboral con el Ministerio de Educación Pública, ya sea por pensión, defunción, cese de interinidad, no prórroga, renuncia o despido. Además pago de indemnizaciones por supresión del puesto y postergaciones.</a:t>
            </a:r>
          </a:p>
          <a:p>
            <a:pPr algn="just">
              <a:lnSpc>
                <a:spcPct val="150000"/>
              </a:lnSpc>
            </a:pPr>
            <a:r>
              <a:rPr lang="es-CR" sz="1200" dirty="0" smtClean="0">
                <a:latin typeface="Arial" panose="020B0604020202020204" pitchFamily="34" charset="0"/>
                <a:cs typeface="Arial" panose="020B0604020202020204" pitchFamily="34" charset="0"/>
              </a:rPr>
              <a:t>La Unidad de Pensiones y Retiro Laboral vela por la </a:t>
            </a:r>
            <a:r>
              <a:rPr lang="es-CR" sz="1200" dirty="0">
                <a:latin typeface="Arial" panose="020B0604020202020204" pitchFamily="34" charset="0"/>
                <a:cs typeface="Arial" panose="020B0604020202020204" pitchFamily="34" charset="0"/>
              </a:rPr>
              <a:t>normativa que rige la materia de Pensiones y Retiro Laboral, </a:t>
            </a:r>
            <a:r>
              <a:rPr lang="es-CR" sz="1200" dirty="0" smtClean="0">
                <a:latin typeface="Arial" panose="020B0604020202020204" pitchFamily="34" charset="0"/>
                <a:cs typeface="Arial" panose="020B0604020202020204" pitchFamily="34" charset="0"/>
              </a:rPr>
              <a:t>y por la correcta aplicación de los funcionarios activos o quienes hayan finalizado su relación laboral </a:t>
            </a:r>
            <a:r>
              <a:rPr lang="es-CR" sz="1200" dirty="0">
                <a:latin typeface="Arial" panose="020B0604020202020204" pitchFamily="34" charset="0"/>
                <a:cs typeface="Arial" panose="020B0604020202020204" pitchFamily="34" charset="0"/>
              </a:rPr>
              <a:t>con el MEP.</a:t>
            </a:r>
            <a:endParaRPr lang="es-CR" sz="1200" dirty="0"/>
          </a:p>
          <a:p>
            <a:endParaRPr lang="es-CR" sz="1200" dirty="0"/>
          </a:p>
        </p:txBody>
      </p:sp>
    </p:spTree>
    <p:extLst>
      <p:ext uri="{BB962C8B-B14F-4D97-AF65-F5344CB8AC3E}">
        <p14:creationId xmlns:p14="http://schemas.microsoft.com/office/powerpoint/2010/main" val="421360158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sp>
        <p:nvSpPr>
          <p:cNvPr id="4" name="CuadroTexto 3"/>
          <p:cNvSpPr txBox="1"/>
          <p:nvPr/>
        </p:nvSpPr>
        <p:spPr>
          <a:xfrm>
            <a:off x="651814" y="1230329"/>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200" y="1007658"/>
            <a:ext cx="8229600" cy="4253537"/>
          </a:xfrm>
          <a:prstGeom prst="rect">
            <a:avLst/>
          </a:prstGeom>
        </p:spPr>
        <p:txBody>
          <a:bodyPr wrap="square">
            <a:spAutoFit/>
          </a:bodyPr>
          <a:lstStyle/>
          <a:p>
            <a:pPr algn="just">
              <a:lnSpc>
                <a:spcPct val="150000"/>
              </a:lnSpc>
            </a:pPr>
            <a:r>
              <a:rPr lang="es-ES" sz="2800" b="1" u="sng" dirty="0">
                <a:solidFill>
                  <a:schemeClr val="tx2"/>
                </a:solidFill>
                <a:latin typeface="Arial" panose="020B0604020202020204" pitchFamily="34" charset="0"/>
              </a:rPr>
              <a:t>Objetivos y resultados</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3. </a:t>
            </a: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Diseñar e implementar un Sistema de Reconocimiento de Carrera Profesional, Anuales y Diferencias Salariales, durante el año 2020, para mejorar la gestión de reclamos administrativos planteados por los servidores del MEP</a:t>
            </a:r>
          </a:p>
          <a:p>
            <a:pPr algn="just">
              <a:lnSpc>
                <a:spcPct val="150000"/>
              </a:lnSpc>
            </a:pPr>
            <a:r>
              <a:rPr lang="es-ES" sz="1400" b="1" u="sng" dirty="0">
                <a:latin typeface="Arial" panose="020B0604020202020204" pitchFamily="34" charset="0"/>
                <a:cs typeface="Arial" panose="020B0604020202020204" pitchFamily="34" charset="0"/>
              </a:rPr>
              <a:t>Resultado: </a:t>
            </a:r>
            <a:r>
              <a:rPr lang="es-ES" sz="1400" b="1" dirty="0">
                <a:latin typeface="Arial" panose="020B0604020202020204" pitchFamily="34" charset="0"/>
                <a:cs typeface="Arial" panose="020B0604020202020204" pitchFamily="34" charset="0"/>
              </a:rPr>
              <a:t>Objetivo  se alcanzó un avance de 0,7 del 1%</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4.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Establecer un procedimiento de prejubilación durante el año 2020, para ofrecer a aquellos funcionarios que </a:t>
            </a:r>
            <a:r>
              <a:rPr lang="es-CR" sz="1400" dirty="0" smtClean="0">
                <a:latin typeface="Arial" panose="020B0604020202020204" pitchFamily="34" charset="0"/>
                <a:cs typeface="Arial" panose="020B0604020202020204" pitchFamily="34" charset="0"/>
              </a:rPr>
              <a:t>estén </a:t>
            </a:r>
            <a:r>
              <a:rPr lang="es-CR" sz="1400" dirty="0">
                <a:latin typeface="Arial" panose="020B0604020202020204" pitchFamily="34" charset="0"/>
                <a:cs typeface="Arial" panose="020B0604020202020204" pitchFamily="34" charset="0"/>
              </a:rPr>
              <a:t>próximos a acogerse a este derecho una atención integral y personalizada.</a:t>
            </a:r>
            <a:endParaRPr lang="es-ES" sz="1400" u="sng" dirty="0">
              <a:latin typeface="Arial" panose="020B0604020202020204" pitchFamily="34" charset="0"/>
              <a:cs typeface="Arial" panose="020B0604020202020204" pitchFamily="34" charset="0"/>
            </a:endParaRPr>
          </a:p>
          <a:p>
            <a:pPr algn="just">
              <a:lnSpc>
                <a:spcPct val="150000"/>
              </a:lnSpc>
            </a:pPr>
            <a:r>
              <a:rPr lang="es-ES" sz="1400" b="1" u="sng" dirty="0" err="1">
                <a:latin typeface="Arial" panose="020B0604020202020204" pitchFamily="34" charset="0"/>
                <a:cs typeface="Arial" panose="020B0604020202020204" pitchFamily="34" charset="0"/>
              </a:rPr>
              <a:t>sultado</a:t>
            </a:r>
            <a:r>
              <a:rPr lang="es-ES" sz="1400" b="1" dirty="0">
                <a:latin typeface="Arial" panose="020B0604020202020204" pitchFamily="34" charset="0"/>
                <a:cs typeface="Arial" panose="020B0604020202020204" pitchFamily="34" charset="0"/>
              </a:rPr>
              <a:t>: Objetivo se alcanzó un avance de 0,3 del 1%</a:t>
            </a:r>
          </a:p>
          <a:p>
            <a:pPr algn="just">
              <a:lnSpc>
                <a:spcPct val="150000"/>
              </a:lnSpc>
            </a:pPr>
            <a:endParaRPr lang="es-E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10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50</a:t>
            </a:fld>
            <a:endParaRPr lang="es-ES"/>
          </a:p>
        </p:txBody>
      </p:sp>
      <p:sp>
        <p:nvSpPr>
          <p:cNvPr id="10" name="Rectángulo 9"/>
          <p:cNvSpPr/>
          <p:nvPr/>
        </p:nvSpPr>
        <p:spPr>
          <a:xfrm>
            <a:off x="339947" y="5673"/>
            <a:ext cx="8694677" cy="6194003"/>
          </a:xfrm>
          <a:prstGeom prst="rect">
            <a:avLst/>
          </a:prstGeom>
        </p:spPr>
        <p:txBody>
          <a:bodyPr wrap="square">
            <a:spAutoFit/>
          </a:bodyPr>
          <a:lstStyle/>
          <a:p>
            <a:pPr algn="ctr">
              <a:lnSpc>
                <a:spcPct val="150000"/>
              </a:lnSpc>
            </a:pPr>
            <a:r>
              <a:rPr lang="es-ES" sz="2400" b="1" u="sng" dirty="0" smtClean="0">
                <a:solidFill>
                  <a:schemeClr val="tx2"/>
                </a:solidFill>
                <a:latin typeface="Arial" panose="020B0604020202020204" pitchFamily="34" charset="0"/>
              </a:rPr>
              <a:t>Objetivos y resultados</a:t>
            </a:r>
          </a:p>
          <a:p>
            <a:pPr marL="228600" indent="-228600" algn="just">
              <a:lnSpc>
                <a:spcPct val="150000"/>
              </a:lnSpc>
              <a:spcBef>
                <a:spcPts val="600"/>
              </a:spcBef>
              <a:buAutoNum type="arabicPeriod"/>
            </a:pPr>
            <a:r>
              <a:rPr lang="es-ES" sz="1200" b="1" u="sng" dirty="0" smtClean="0">
                <a:latin typeface="Arial" panose="020B0604020202020204" pitchFamily="34" charset="0"/>
                <a:cs typeface="Arial" panose="020B0604020202020204" pitchFamily="34" charset="0"/>
              </a:rPr>
              <a:t>Objetivo</a:t>
            </a:r>
            <a:r>
              <a:rPr lang="es-ES" sz="1200" dirty="0" smtClean="0">
                <a:latin typeface="Arial" panose="020B0604020202020204" pitchFamily="34" charset="0"/>
                <a:cs typeface="Arial" panose="020B0604020202020204" pitchFamily="34" charset="0"/>
              </a:rPr>
              <a:t>: Resolver en tiempo las </a:t>
            </a:r>
            <a:r>
              <a:rPr lang="es-ES" sz="1200" dirty="0">
                <a:latin typeface="Arial" panose="020B0604020202020204" pitchFamily="34" charset="0"/>
                <a:cs typeface="Arial" panose="020B0604020202020204" pitchFamily="34" charset="0"/>
              </a:rPr>
              <a:t>diferentes </a:t>
            </a:r>
            <a:r>
              <a:rPr lang="es-ES" sz="1200" dirty="0" smtClean="0">
                <a:latin typeface="Arial" panose="020B0604020202020204" pitchFamily="34" charset="0"/>
                <a:cs typeface="Arial" panose="020B0604020202020204" pitchFamily="34" charset="0"/>
              </a:rPr>
              <a:t>solicitudes y gestiones </a:t>
            </a:r>
            <a:r>
              <a:rPr lang="es-ES" sz="1200" dirty="0">
                <a:latin typeface="Arial" panose="020B0604020202020204" pitchFamily="34" charset="0"/>
                <a:cs typeface="Arial" panose="020B0604020202020204" pitchFamily="34" charset="0"/>
              </a:rPr>
              <a:t>que solicitan los usuarios, tanto en el inicio de tramites de jubilación, fondos de pensión, </a:t>
            </a:r>
            <a:r>
              <a:rPr lang="es-ES" sz="1200" dirty="0" smtClean="0">
                <a:latin typeface="Arial" panose="020B0604020202020204" pitchFamily="34" charset="0"/>
                <a:cs typeface="Arial" panose="020B0604020202020204" pitchFamily="34" charset="0"/>
              </a:rPr>
              <a:t>cotizaciones y agilizar el proceso </a:t>
            </a:r>
            <a:r>
              <a:rPr lang="es-ES" sz="1200" dirty="0">
                <a:latin typeface="Arial" panose="020B0604020202020204" pitchFamily="34" charset="0"/>
                <a:cs typeface="Arial" panose="020B0604020202020204" pitchFamily="34" charset="0"/>
              </a:rPr>
              <a:t>de Prestaciones Legales</a:t>
            </a:r>
            <a:r>
              <a:rPr lang="es-ES" sz="1200" dirty="0" smtClean="0">
                <a:latin typeface="Arial" panose="020B0604020202020204" pitchFamily="34" charset="0"/>
                <a:cs typeface="Arial" panose="020B0604020202020204" pitchFamily="34" charset="0"/>
              </a:rPr>
              <a:t>.</a:t>
            </a:r>
          </a:p>
          <a:p>
            <a:pPr algn="just">
              <a:lnSpc>
                <a:spcPct val="150000"/>
              </a:lnSpc>
              <a:spcBef>
                <a:spcPts val="600"/>
              </a:spcBef>
            </a:pPr>
            <a:r>
              <a:rPr lang="es-ES" sz="1200" b="1" u="sng" dirty="0" smtClean="0">
                <a:latin typeface="Arial" panose="020B0604020202020204" pitchFamily="34" charset="0"/>
                <a:cs typeface="Arial" panose="020B0604020202020204" pitchFamily="34" charset="0"/>
              </a:rPr>
              <a:t>Resultado</a:t>
            </a:r>
            <a:r>
              <a:rPr lang="es-ES" sz="1200" b="1" u="sng" dirty="0">
                <a:latin typeface="Arial" panose="020B0604020202020204" pitchFamily="34" charset="0"/>
                <a:cs typeface="Arial" panose="020B0604020202020204" pitchFamily="34" charset="0"/>
              </a:rPr>
              <a:t>:</a:t>
            </a:r>
            <a:r>
              <a:rPr lang="es-ES" sz="1200" b="1"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S</a:t>
            </a:r>
            <a:r>
              <a:rPr lang="es-ES" sz="1200" dirty="0" smtClean="0">
                <a:latin typeface="Arial" panose="020B0604020202020204" pitchFamily="34" charset="0"/>
                <a:cs typeface="Arial" panose="020B0604020202020204" pitchFamily="34" charset="0"/>
              </a:rPr>
              <a:t>e consolido la recepción de solicitudes de los servicios que brinda la Unidad mediante la utilización 100% de medios electrónicos, con lo que evito la perdida o extravío de solicitudes y permite un mejor control de los </a:t>
            </a:r>
            <a:r>
              <a:rPr lang="es-ES" sz="1200" dirty="0">
                <a:latin typeface="Arial" panose="020B0604020202020204" pitchFamily="34" charset="0"/>
                <a:cs typeface="Arial" panose="020B0604020202020204" pitchFamily="34" charset="0"/>
              </a:rPr>
              <a:t>reclamos administrativos que se reciben </a:t>
            </a:r>
            <a:r>
              <a:rPr lang="es-ES" sz="1200" dirty="0" smtClean="0">
                <a:latin typeface="Arial" panose="020B0604020202020204" pitchFamily="34" charset="0"/>
                <a:cs typeface="Arial" panose="020B0604020202020204" pitchFamily="34" charset="0"/>
              </a:rPr>
              <a:t>(análisis </a:t>
            </a:r>
            <a:r>
              <a:rPr lang="es-ES" sz="1200" dirty="0">
                <a:latin typeface="Arial" panose="020B0604020202020204" pitchFamily="34" charset="0"/>
                <a:cs typeface="Arial" panose="020B0604020202020204" pitchFamily="34" charset="0"/>
              </a:rPr>
              <a:t>fondos de </a:t>
            </a:r>
            <a:r>
              <a:rPr lang="es-ES" sz="1200" dirty="0" smtClean="0">
                <a:latin typeface="Arial" panose="020B0604020202020204" pitchFamily="34" charset="0"/>
                <a:cs typeface="Arial" panose="020B0604020202020204" pitchFamily="34" charset="0"/>
              </a:rPr>
              <a:t>pensión para cambios de régimen, certificaciones para tramites de pensiones, </a:t>
            </a:r>
            <a:r>
              <a:rPr lang="es-ES" sz="1200" dirty="0">
                <a:latin typeface="Arial" panose="020B0604020202020204" pitchFamily="34" charset="0"/>
                <a:cs typeface="Arial" panose="020B0604020202020204" pitchFamily="34" charset="0"/>
              </a:rPr>
              <a:t>c</a:t>
            </a:r>
            <a:r>
              <a:rPr lang="es-ES" sz="1200" dirty="0" smtClean="0">
                <a:latin typeface="Arial" panose="020B0604020202020204" pitchFamily="34" charset="0"/>
                <a:cs typeface="Arial" panose="020B0604020202020204" pitchFamily="34" charset="0"/>
              </a:rPr>
              <a:t>eses de funciones, acelerando los tiempos de atención a </a:t>
            </a:r>
            <a:r>
              <a:rPr lang="es-ES" sz="1200" dirty="0">
                <a:latin typeface="Arial" panose="020B0604020202020204" pitchFamily="34" charset="0"/>
                <a:cs typeface="Arial" panose="020B0604020202020204" pitchFamily="34" charset="0"/>
              </a:rPr>
              <a:t>los usuarios</a:t>
            </a:r>
            <a:r>
              <a:rPr lang="es-ES" sz="1200" dirty="0" smtClean="0">
                <a:latin typeface="Arial" panose="020B0604020202020204" pitchFamily="34" charset="0"/>
                <a:cs typeface="Arial" panose="020B0604020202020204" pitchFamily="34" charset="0"/>
              </a:rPr>
              <a:t>.</a:t>
            </a:r>
          </a:p>
          <a:p>
            <a:pPr algn="just">
              <a:lnSpc>
                <a:spcPct val="150000"/>
              </a:lnSpc>
              <a:spcBef>
                <a:spcPts val="600"/>
              </a:spcBef>
            </a:pPr>
            <a:endParaRPr lang="es-ES" sz="1200" dirty="0">
              <a:latin typeface="Arial" panose="020B0604020202020204" pitchFamily="34" charset="0"/>
              <a:cs typeface="Arial" panose="020B0604020202020204" pitchFamily="34" charset="0"/>
            </a:endParaRPr>
          </a:p>
          <a:p>
            <a:pPr algn="just">
              <a:lnSpc>
                <a:spcPct val="150000"/>
              </a:lnSpc>
              <a:spcBef>
                <a:spcPts val="600"/>
              </a:spcBef>
            </a:pPr>
            <a:r>
              <a:rPr lang="es-ES" sz="1200" b="1" dirty="0">
                <a:latin typeface="Arial" panose="020B0604020202020204" pitchFamily="34" charset="0"/>
                <a:cs typeface="Arial" panose="020B0604020202020204" pitchFamily="34" charset="0"/>
              </a:rPr>
              <a:t>2. </a:t>
            </a:r>
            <a:r>
              <a:rPr lang="es-ES" sz="1200" b="1" u="sng" dirty="0">
                <a:latin typeface="Arial" panose="020B0604020202020204" pitchFamily="34" charset="0"/>
                <a:cs typeface="Arial" panose="020B0604020202020204" pitchFamily="34" charset="0"/>
              </a:rPr>
              <a:t>Objetivo</a:t>
            </a:r>
            <a:r>
              <a:rPr lang="es-ES" sz="1200" b="1" dirty="0">
                <a:latin typeface="Arial" panose="020B0604020202020204" pitchFamily="34" charset="0"/>
                <a:cs typeface="Arial" panose="020B0604020202020204" pitchFamily="34" charset="0"/>
              </a:rPr>
              <a:t>: </a:t>
            </a:r>
            <a:r>
              <a:rPr lang="es-ES" sz="1200" dirty="0" smtClean="0">
                <a:latin typeface="Arial" panose="020B0604020202020204" pitchFamily="34" charset="0"/>
                <a:cs typeface="Arial" panose="020B0604020202020204" pitchFamily="34" charset="0"/>
              </a:rPr>
              <a:t>Incentivar actividades y metas proactivas para la resolución de solicitudes, dotación de servicios y satisfacción del cliente</a:t>
            </a:r>
            <a:r>
              <a:rPr lang="es-CR" sz="1200" dirty="0" smtClean="0">
                <a:latin typeface="Arial" panose="020B0604020202020204" pitchFamily="34" charset="0"/>
                <a:cs typeface="Arial" panose="020B0604020202020204" pitchFamily="34" charset="0"/>
              </a:rPr>
              <a:t>, que permita adelantarse en la gestión de tramites que requieren los funcionarios del MEP para los tramites </a:t>
            </a:r>
            <a:r>
              <a:rPr lang="es-CR" sz="1200" dirty="0" err="1" smtClean="0">
                <a:latin typeface="Arial" panose="020B0604020202020204" pitchFamily="34" charset="0"/>
                <a:cs typeface="Arial" panose="020B0604020202020204" pitchFamily="34" charset="0"/>
              </a:rPr>
              <a:t>prejubilatorios</a:t>
            </a:r>
            <a:r>
              <a:rPr lang="es-CR" sz="1200" dirty="0" smtClean="0">
                <a:latin typeface="Arial" panose="020B0604020202020204" pitchFamily="34" charset="0"/>
                <a:cs typeface="Arial" panose="020B0604020202020204" pitchFamily="34" charset="0"/>
              </a:rPr>
              <a:t> y de prestaciones legales.</a:t>
            </a:r>
          </a:p>
          <a:p>
            <a:pPr algn="just">
              <a:lnSpc>
                <a:spcPct val="150000"/>
              </a:lnSpc>
              <a:spcBef>
                <a:spcPts val="600"/>
              </a:spcBef>
            </a:pPr>
            <a:r>
              <a:rPr lang="es-ES" sz="1200" b="1" u="sng" dirty="0" smtClean="0">
                <a:latin typeface="Arial" panose="020B0604020202020204" pitchFamily="34" charset="0"/>
                <a:cs typeface="Arial" panose="020B0604020202020204" pitchFamily="34" charset="0"/>
              </a:rPr>
              <a:t>Resultado</a:t>
            </a:r>
            <a:r>
              <a:rPr lang="es-ES" sz="1200" b="1" dirty="0">
                <a:latin typeface="Arial" panose="020B0604020202020204" pitchFamily="34" charset="0"/>
                <a:cs typeface="Arial" panose="020B0604020202020204" pitchFamily="34" charset="0"/>
              </a:rPr>
              <a:t>: </a:t>
            </a:r>
            <a:r>
              <a:rPr lang="es-ES" sz="1200" dirty="0" smtClean="0">
                <a:latin typeface="Arial" panose="020B0604020202020204" pitchFamily="34" charset="0"/>
                <a:cs typeface="Arial" panose="020B0604020202020204" pitchFamily="34" charset="0"/>
              </a:rPr>
              <a:t>Se inicio el proyecto de certificación de años de servicios para efectos de pensión de los funcionarios pertenecientes al régimen de pensiones de Reparto; proyecto que supera al día de hoy mas del 75%  de avance y que ha permitido una gestión pronta y documentación rápida al cliente para gestionar su Jubilación.</a:t>
            </a:r>
          </a:p>
          <a:p>
            <a:pPr algn="just">
              <a:lnSpc>
                <a:spcPct val="150000"/>
              </a:lnSpc>
              <a:spcBef>
                <a:spcPts val="600"/>
              </a:spcBef>
            </a:pPr>
            <a:r>
              <a:rPr lang="es-ES" sz="1200" dirty="0" smtClean="0">
                <a:latin typeface="Arial" panose="020B0604020202020204" pitchFamily="34" charset="0"/>
                <a:cs typeface="Arial" panose="020B0604020202020204" pitchFamily="34" charset="0"/>
              </a:rPr>
              <a:t>Se reforzaron los canales de comunicación con JUPEMA para el tramite de ceses de funciones de una manera expedita, y de igual manera se enlazó el proceso de prestaciones legales, el cual da inicio al tramite aún previo a tener el formulario de solicitud, lo que evita atrasos y elimina casos no tramitados por omisión del interesado.</a:t>
            </a:r>
            <a:endParaRPr lang="es-ES" sz="1200" dirty="0">
              <a:latin typeface="Arial" panose="020B0604020202020204" pitchFamily="34" charset="0"/>
              <a:cs typeface="Arial" panose="020B0604020202020204" pitchFamily="34" charset="0"/>
            </a:endParaRPr>
          </a:p>
          <a:p>
            <a:pPr algn="just">
              <a:lnSpc>
                <a:spcPct val="150000"/>
              </a:lnSpc>
              <a:spcBef>
                <a:spcPts val="600"/>
              </a:spcBef>
            </a:pPr>
            <a:r>
              <a:rPr lang="es-CR" sz="1100" b="1"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5755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51</a:t>
            </a:fld>
            <a:endParaRPr lang="es-ES"/>
          </a:p>
        </p:txBody>
      </p:sp>
      <p:sp>
        <p:nvSpPr>
          <p:cNvPr id="10" name="Rectángulo 9"/>
          <p:cNvSpPr/>
          <p:nvPr/>
        </p:nvSpPr>
        <p:spPr>
          <a:xfrm>
            <a:off x="339947" y="5673"/>
            <a:ext cx="8694677" cy="5793894"/>
          </a:xfrm>
          <a:prstGeom prst="rect">
            <a:avLst/>
          </a:prstGeom>
        </p:spPr>
        <p:txBody>
          <a:bodyPr wrap="square">
            <a:spAutoFit/>
          </a:bodyPr>
          <a:lstStyle/>
          <a:p>
            <a:pPr algn="ctr">
              <a:lnSpc>
                <a:spcPct val="150000"/>
              </a:lnSpc>
            </a:pPr>
            <a:r>
              <a:rPr lang="es-ES" sz="2400" b="1" u="sng" dirty="0" smtClean="0">
                <a:solidFill>
                  <a:schemeClr val="tx2"/>
                </a:solidFill>
                <a:latin typeface="Arial" panose="020B0604020202020204" pitchFamily="34" charset="0"/>
              </a:rPr>
              <a:t>Objetivos y resultados</a:t>
            </a:r>
          </a:p>
          <a:p>
            <a:pPr algn="just">
              <a:lnSpc>
                <a:spcPct val="150000"/>
              </a:lnSpc>
              <a:spcBef>
                <a:spcPts val="600"/>
              </a:spcBef>
            </a:pPr>
            <a:endParaRPr lang="es-ES" sz="1100" b="1" dirty="0">
              <a:latin typeface="Arial" panose="020B0604020202020204" pitchFamily="34" charset="0"/>
              <a:cs typeface="Arial" panose="020B0604020202020204" pitchFamily="34" charset="0"/>
            </a:endParaRPr>
          </a:p>
          <a:p>
            <a:pPr algn="just">
              <a:lnSpc>
                <a:spcPct val="150000"/>
              </a:lnSpc>
              <a:spcBef>
                <a:spcPts val="600"/>
              </a:spcBef>
            </a:pPr>
            <a:r>
              <a:rPr lang="es-CR" sz="1200" b="1" dirty="0" smtClean="0">
                <a:latin typeface="Arial" panose="020B0604020202020204" pitchFamily="34" charset="0"/>
                <a:cs typeface="Arial" panose="020B0604020202020204" pitchFamily="34" charset="0"/>
              </a:rPr>
              <a:t>3</a:t>
            </a:r>
            <a:r>
              <a:rPr lang="es-CR" sz="1200" b="1" dirty="0">
                <a:latin typeface="Arial" panose="020B0604020202020204" pitchFamily="34" charset="0"/>
                <a:cs typeface="Arial" panose="020B0604020202020204" pitchFamily="34" charset="0"/>
              </a:rPr>
              <a:t>. </a:t>
            </a:r>
            <a:r>
              <a:rPr lang="es-CR" sz="1200" b="1" u="sng" dirty="0" smtClean="0">
                <a:latin typeface="Arial" panose="020B0604020202020204" pitchFamily="34" charset="0"/>
                <a:cs typeface="Arial" panose="020B0604020202020204" pitchFamily="34" charset="0"/>
              </a:rPr>
              <a:t>Objetivo</a:t>
            </a:r>
            <a:r>
              <a:rPr lang="es-CR" sz="1200" dirty="0" smtClean="0">
                <a:latin typeface="Arial" panose="020B0604020202020204" pitchFamily="34" charset="0"/>
                <a:cs typeface="Arial" panose="020B0604020202020204" pitchFamily="34" charset="0"/>
              </a:rPr>
              <a:t>: Mantener canales de coordinación y comunicación ágil con las dependencias que intervienen en el Proceso </a:t>
            </a:r>
            <a:r>
              <a:rPr lang="es-CR" sz="1200" dirty="0">
                <a:latin typeface="Arial" panose="020B0604020202020204" pitchFamily="34" charset="0"/>
                <a:cs typeface="Arial" panose="020B0604020202020204" pitchFamily="34" charset="0"/>
              </a:rPr>
              <a:t>de Prestaciones Legales, </a:t>
            </a:r>
            <a:r>
              <a:rPr lang="es-CR" sz="1200" dirty="0" smtClean="0">
                <a:latin typeface="Arial" panose="020B0604020202020204" pitchFamily="34" charset="0"/>
                <a:cs typeface="Arial" panose="020B0604020202020204" pitchFamily="34" charset="0"/>
              </a:rPr>
              <a:t>de trámite de ceses de Funciones, </a:t>
            </a:r>
            <a:r>
              <a:rPr lang="es-CR" sz="1200" dirty="0">
                <a:latin typeface="Arial" panose="020B0604020202020204" pitchFamily="34" charset="0"/>
                <a:cs typeface="Arial" panose="020B0604020202020204" pitchFamily="34" charset="0"/>
              </a:rPr>
              <a:t>firmas de resoluciones, liberaciones de cuotas de </a:t>
            </a:r>
            <a:r>
              <a:rPr lang="es-CR" sz="1200" dirty="0" smtClean="0">
                <a:latin typeface="Arial" panose="020B0604020202020204" pitchFamily="34" charset="0"/>
                <a:cs typeface="Arial" panose="020B0604020202020204" pitchFamily="34" charset="0"/>
              </a:rPr>
              <a:t>presupuesto, entre </a:t>
            </a:r>
            <a:r>
              <a:rPr lang="es-CR" sz="1200" dirty="0">
                <a:latin typeface="Arial" panose="020B0604020202020204" pitchFamily="34" charset="0"/>
                <a:cs typeface="Arial" panose="020B0604020202020204" pitchFamily="34" charset="0"/>
              </a:rPr>
              <a:t>otros para garantizar el pago de las prestaciones </a:t>
            </a:r>
            <a:r>
              <a:rPr lang="es-CR" sz="1200" dirty="0" smtClean="0">
                <a:latin typeface="Arial" panose="020B0604020202020204" pitchFamily="34" charset="0"/>
                <a:cs typeface="Arial" panose="020B0604020202020204" pitchFamily="34" charset="0"/>
              </a:rPr>
              <a:t>legales. </a:t>
            </a:r>
          </a:p>
          <a:p>
            <a:pPr algn="just">
              <a:lnSpc>
                <a:spcPct val="150000"/>
              </a:lnSpc>
              <a:spcBef>
                <a:spcPts val="600"/>
              </a:spcBef>
            </a:pPr>
            <a:r>
              <a:rPr lang="es-CR" sz="1200" b="1" u="sng" dirty="0" smtClean="0">
                <a:latin typeface="Arial" panose="020B0604020202020204" pitchFamily="34" charset="0"/>
                <a:cs typeface="Arial" panose="020B0604020202020204" pitchFamily="34" charset="0"/>
              </a:rPr>
              <a:t>Resultado</a:t>
            </a:r>
            <a:r>
              <a:rPr lang="es-CR" sz="1200" dirty="0">
                <a:latin typeface="Arial" panose="020B0604020202020204" pitchFamily="34" charset="0"/>
                <a:cs typeface="Arial" panose="020B0604020202020204" pitchFamily="34" charset="0"/>
              </a:rPr>
              <a:t>: </a:t>
            </a:r>
            <a:r>
              <a:rPr lang="es-CR" sz="1200" dirty="0" smtClean="0">
                <a:latin typeface="Arial" panose="020B0604020202020204" pitchFamily="34" charset="0"/>
                <a:cs typeface="Arial" panose="020B0604020202020204" pitchFamily="34" charset="0"/>
              </a:rPr>
              <a:t>El presente periodo hay un gran con el Departamento de Asuntos Disciplinarios, el cual asigno a una persona para brindar la información de manera mas oportuna; con la Dirección de Asuntos Jurídicos, los tiempos de tramite han sido muy expeditos; y con la Dirección Financiera hay una estrecha comunicación y colaboración, no obstante los tiempos en pago de la resoluciones han aumentado por la masividad de compromisos de pago que ha tenido dicha dependencia (ejemplo: multas, vacaciones, otras), igualmente se logro cumplir con mas del 99% de ejecución del presupuesto de la </a:t>
            </a:r>
            <a:r>
              <a:rPr lang="es-CR" sz="1200" dirty="0" err="1" smtClean="0">
                <a:latin typeface="Arial" panose="020B0604020202020204" pitchFamily="34" charset="0"/>
                <a:cs typeface="Arial" panose="020B0604020202020204" pitchFamily="34" charset="0"/>
              </a:rPr>
              <a:t>subpartida</a:t>
            </a:r>
            <a:r>
              <a:rPr lang="es-CR" sz="1200" dirty="0" smtClean="0">
                <a:latin typeface="Arial" panose="020B0604020202020204" pitchFamily="34" charset="0"/>
                <a:cs typeface="Arial" panose="020B0604020202020204" pitchFamily="34" charset="0"/>
              </a:rPr>
              <a:t> de prestaciones legales.</a:t>
            </a:r>
          </a:p>
          <a:p>
            <a:pPr algn="just">
              <a:lnSpc>
                <a:spcPct val="150000"/>
              </a:lnSpc>
              <a:spcBef>
                <a:spcPts val="600"/>
              </a:spcBef>
            </a:pPr>
            <a:endParaRPr lang="es-CR" sz="1000" dirty="0">
              <a:latin typeface="Arial" panose="020B0604020202020204" pitchFamily="34" charset="0"/>
              <a:cs typeface="Arial" panose="020B0604020202020204" pitchFamily="34" charset="0"/>
            </a:endParaRPr>
          </a:p>
          <a:p>
            <a:pPr algn="just">
              <a:lnSpc>
                <a:spcPct val="150000"/>
              </a:lnSpc>
              <a:spcBef>
                <a:spcPts val="600"/>
              </a:spcBef>
            </a:pPr>
            <a:r>
              <a:rPr lang="es-CR" sz="1200" b="1" dirty="0">
                <a:latin typeface="Arial" panose="020B0604020202020204" pitchFamily="34" charset="0"/>
                <a:cs typeface="Arial" panose="020B0604020202020204" pitchFamily="34" charset="0"/>
              </a:rPr>
              <a:t>4. </a:t>
            </a:r>
            <a:r>
              <a:rPr lang="es-CR" sz="1200" b="1" u="sng" dirty="0">
                <a:latin typeface="Arial" panose="020B0604020202020204" pitchFamily="34" charset="0"/>
                <a:cs typeface="Arial" panose="020B0604020202020204" pitchFamily="34" charset="0"/>
              </a:rPr>
              <a:t>Objetivo</a:t>
            </a:r>
            <a:r>
              <a:rPr lang="es-CR" sz="1200" dirty="0">
                <a:latin typeface="Arial" panose="020B0604020202020204" pitchFamily="34" charset="0"/>
                <a:cs typeface="Arial" panose="020B0604020202020204" pitchFamily="34" charset="0"/>
              </a:rPr>
              <a:t> . </a:t>
            </a:r>
            <a:r>
              <a:rPr lang="es-CR" sz="1200" dirty="0" smtClean="0">
                <a:latin typeface="Arial" panose="020B0604020202020204" pitchFamily="34" charset="0"/>
                <a:cs typeface="Arial" panose="020B0604020202020204" pitchFamily="34" charset="0"/>
              </a:rPr>
              <a:t>Estar atentos a la actualización</a:t>
            </a:r>
            <a:r>
              <a:rPr lang="es-ES" sz="1200" dirty="0" smtClean="0">
                <a:latin typeface="Arial" panose="020B0604020202020204" pitchFamily="34" charset="0"/>
                <a:cs typeface="Arial" panose="020B0604020202020204" pitchFamily="34" charset="0"/>
              </a:rPr>
              <a:t> leyes, normas</a:t>
            </a:r>
            <a:r>
              <a:rPr lang="es-ES" sz="1200" dirty="0">
                <a:latin typeface="Arial" panose="020B0604020202020204" pitchFamily="34" charset="0"/>
                <a:cs typeface="Arial" panose="020B0604020202020204" pitchFamily="34" charset="0"/>
              </a:rPr>
              <a:t>, </a:t>
            </a:r>
            <a:r>
              <a:rPr lang="es-ES" sz="1200" dirty="0" smtClean="0">
                <a:latin typeface="Arial" panose="020B0604020202020204" pitchFamily="34" charset="0"/>
                <a:cs typeface="Arial" panose="020B0604020202020204" pitchFamily="34" charset="0"/>
              </a:rPr>
              <a:t>directrices, procedimientos</a:t>
            </a:r>
            <a:r>
              <a:rPr lang="es-ES" sz="1200" dirty="0">
                <a:latin typeface="Arial" panose="020B0604020202020204" pitchFamily="34" charset="0"/>
                <a:cs typeface="Arial" panose="020B0604020202020204" pitchFamily="34" charset="0"/>
              </a:rPr>
              <a:t>, políticas entre otros, que permitan cumplir con los objetivos y metas</a:t>
            </a:r>
            <a:r>
              <a:rPr lang="es-ES" sz="1200" dirty="0" smtClean="0">
                <a:latin typeface="Arial" panose="020B0604020202020204" pitchFamily="34" charset="0"/>
                <a:cs typeface="Arial" panose="020B0604020202020204" pitchFamily="34" charset="0"/>
              </a:rPr>
              <a:t>.</a:t>
            </a:r>
          </a:p>
          <a:p>
            <a:pPr algn="just">
              <a:lnSpc>
                <a:spcPct val="150000"/>
              </a:lnSpc>
              <a:spcBef>
                <a:spcPts val="600"/>
              </a:spcBef>
            </a:pPr>
            <a:r>
              <a:rPr lang="es-CR" sz="1200" b="1" u="sng" dirty="0" smtClean="0">
                <a:latin typeface="Arial" panose="020B0604020202020204" pitchFamily="34" charset="0"/>
                <a:cs typeface="Arial" panose="020B0604020202020204" pitchFamily="34" charset="0"/>
              </a:rPr>
              <a:t>Resultado</a:t>
            </a:r>
            <a:r>
              <a:rPr lang="es-CR" sz="1200" b="1" u="sng" dirty="0">
                <a:latin typeface="Arial" panose="020B0604020202020204" pitchFamily="34" charset="0"/>
                <a:cs typeface="Arial" panose="020B0604020202020204" pitchFamily="34" charset="0"/>
              </a:rPr>
              <a:t>:</a:t>
            </a:r>
            <a:r>
              <a:rPr lang="es-CR" sz="1200" dirty="0">
                <a:latin typeface="Arial" panose="020B0604020202020204" pitchFamily="34" charset="0"/>
                <a:cs typeface="Arial" panose="020B0604020202020204" pitchFamily="34" charset="0"/>
              </a:rPr>
              <a:t> </a:t>
            </a:r>
            <a:r>
              <a:rPr lang="es-CR" sz="1200" dirty="0" smtClean="0">
                <a:latin typeface="Arial" panose="020B0604020202020204" pitchFamily="34" charset="0"/>
                <a:cs typeface="Arial" panose="020B0604020202020204" pitchFamily="34" charset="0"/>
              </a:rPr>
              <a:t>Se actualizó la metodología de calculo y formatos de resoluciones, envíos de pago y otros, en función de las directrices emitidas por Tesorería Nacional del Ministerio de Hacienda, la cual impacto directamente en el área de prestaciones legales.</a:t>
            </a:r>
            <a:endParaRPr lang="es-ES" sz="1200" dirty="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0581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52</a:t>
            </a:fld>
            <a:endParaRPr lang="es-ES"/>
          </a:p>
        </p:txBody>
      </p:sp>
      <p:sp>
        <p:nvSpPr>
          <p:cNvPr id="4" name="Rectángulo 3"/>
          <p:cNvSpPr/>
          <p:nvPr/>
        </p:nvSpPr>
        <p:spPr>
          <a:xfrm>
            <a:off x="1115616" y="1247530"/>
            <a:ext cx="6912768" cy="830997"/>
          </a:xfrm>
          <a:prstGeom prst="rect">
            <a:avLst/>
          </a:prstGeom>
        </p:spPr>
        <p:txBody>
          <a:bodyPr wrap="square">
            <a:spAutoFit/>
          </a:bodyPr>
          <a:lstStyle/>
          <a:p>
            <a:pPr algn="ctr"/>
            <a:r>
              <a:rPr lang="es-ES" sz="2400" b="1" dirty="0">
                <a:solidFill>
                  <a:schemeClr val="bg2">
                    <a:lumMod val="25000"/>
                  </a:schemeClr>
                </a:solidFill>
                <a:latin typeface="Arial" panose="020B0604020202020204" pitchFamily="34" charset="0"/>
                <a:cs typeface="Arial" panose="020B0604020202020204" pitchFamily="34" charset="0"/>
              </a:rPr>
              <a:t>Certificaciones y cambios de fondo de pensión, Acciones de Personal Año </a:t>
            </a:r>
            <a:r>
              <a:rPr lang="es-ES" sz="2400" b="1" dirty="0" smtClean="0">
                <a:solidFill>
                  <a:schemeClr val="bg2">
                    <a:lumMod val="25000"/>
                  </a:schemeClr>
                </a:solidFill>
                <a:latin typeface="Arial" panose="020B0604020202020204" pitchFamily="34" charset="0"/>
                <a:cs typeface="Arial" panose="020B0604020202020204" pitchFamily="34" charset="0"/>
              </a:rPr>
              <a:t>2020</a:t>
            </a:r>
            <a:endParaRPr lang="es-CR" sz="2400" dirty="0">
              <a:solidFill>
                <a:schemeClr val="bg2">
                  <a:lumMod val="25000"/>
                </a:schemeClr>
              </a:solidFill>
            </a:endParaRPr>
          </a:p>
        </p:txBody>
      </p:sp>
      <p:graphicFrame>
        <p:nvGraphicFramePr>
          <p:cNvPr id="13" name="Gráfico 12"/>
          <p:cNvGraphicFramePr>
            <a:graphicFrameLocks/>
          </p:cNvGraphicFramePr>
          <p:nvPr>
            <p:extLst/>
          </p:nvPr>
        </p:nvGraphicFramePr>
        <p:xfrm>
          <a:off x="454214" y="2686189"/>
          <a:ext cx="4147790" cy="25121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p:cNvGraphicFramePr>
            <a:graphicFrameLocks/>
          </p:cNvGraphicFramePr>
          <p:nvPr>
            <p:extLst/>
          </p:nvPr>
        </p:nvGraphicFramePr>
        <p:xfrm>
          <a:off x="4915114" y="2686189"/>
          <a:ext cx="3845098" cy="25121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87178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53</a:t>
            </a:fld>
            <a:endParaRPr lang="es-ES"/>
          </a:p>
        </p:txBody>
      </p:sp>
      <p:sp>
        <p:nvSpPr>
          <p:cNvPr id="4" name="Rectángulo 3"/>
          <p:cNvSpPr/>
          <p:nvPr/>
        </p:nvSpPr>
        <p:spPr>
          <a:xfrm>
            <a:off x="1115616" y="1247530"/>
            <a:ext cx="6912768" cy="461665"/>
          </a:xfrm>
          <a:prstGeom prst="rect">
            <a:avLst/>
          </a:prstGeom>
        </p:spPr>
        <p:txBody>
          <a:bodyPr wrap="square">
            <a:spAutoFit/>
          </a:bodyPr>
          <a:lstStyle/>
          <a:p>
            <a:pPr algn="ctr"/>
            <a:r>
              <a:rPr lang="es-ES" sz="2400" b="1" dirty="0">
                <a:solidFill>
                  <a:schemeClr val="bg2">
                    <a:lumMod val="25000"/>
                  </a:schemeClr>
                </a:solidFill>
                <a:latin typeface="Arial" panose="020B0604020202020204" pitchFamily="34" charset="0"/>
                <a:cs typeface="Arial" panose="020B0604020202020204" pitchFamily="34" charset="0"/>
              </a:rPr>
              <a:t>Certificaciones </a:t>
            </a:r>
            <a:r>
              <a:rPr lang="es-ES" sz="2400" b="1" dirty="0" smtClean="0">
                <a:solidFill>
                  <a:schemeClr val="bg2">
                    <a:lumMod val="25000"/>
                  </a:schemeClr>
                </a:solidFill>
                <a:latin typeface="Arial" panose="020B0604020202020204" pitchFamily="34" charset="0"/>
                <a:cs typeface="Arial" panose="020B0604020202020204" pitchFamily="34" charset="0"/>
              </a:rPr>
              <a:t>de años para pensión 2020</a:t>
            </a:r>
            <a:endParaRPr lang="es-CR" sz="2400" dirty="0">
              <a:solidFill>
                <a:schemeClr val="bg2">
                  <a:lumMod val="25000"/>
                </a:schemeClr>
              </a:solidFill>
            </a:endParaRPr>
          </a:p>
        </p:txBody>
      </p:sp>
      <p:graphicFrame>
        <p:nvGraphicFramePr>
          <p:cNvPr id="10" name="Gráfico 9"/>
          <p:cNvGraphicFramePr>
            <a:graphicFrameLocks/>
          </p:cNvGraphicFramePr>
          <p:nvPr>
            <p:extLst/>
          </p:nvPr>
        </p:nvGraphicFramePr>
        <p:xfrm>
          <a:off x="1763688" y="2057400"/>
          <a:ext cx="5688632" cy="30997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02825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54</a:t>
            </a:fld>
            <a:endParaRPr lang="es-ES"/>
          </a:p>
        </p:txBody>
      </p:sp>
      <p:sp>
        <p:nvSpPr>
          <p:cNvPr id="4" name="Rectángulo 3"/>
          <p:cNvSpPr/>
          <p:nvPr/>
        </p:nvSpPr>
        <p:spPr>
          <a:xfrm>
            <a:off x="1115616" y="1247530"/>
            <a:ext cx="6912768" cy="461665"/>
          </a:xfrm>
          <a:prstGeom prst="rect">
            <a:avLst/>
          </a:prstGeom>
        </p:spPr>
        <p:txBody>
          <a:bodyPr wrap="square">
            <a:spAutoFit/>
          </a:bodyPr>
          <a:lstStyle/>
          <a:p>
            <a:pPr algn="ctr"/>
            <a:r>
              <a:rPr lang="es-ES" sz="2400" b="1" dirty="0" smtClean="0">
                <a:solidFill>
                  <a:schemeClr val="bg2">
                    <a:lumMod val="25000"/>
                  </a:schemeClr>
                </a:solidFill>
                <a:latin typeface="Arial" panose="020B0604020202020204" pitchFamily="34" charset="0"/>
                <a:cs typeface="Arial" panose="020B0604020202020204" pitchFamily="34" charset="0"/>
              </a:rPr>
              <a:t>Tramite Prestaciones Legales 2020</a:t>
            </a:r>
            <a:endParaRPr lang="es-CR" sz="2400" dirty="0">
              <a:solidFill>
                <a:schemeClr val="bg2">
                  <a:lumMod val="25000"/>
                </a:schemeClr>
              </a:solidFill>
            </a:endParaRPr>
          </a:p>
        </p:txBody>
      </p:sp>
      <p:graphicFrame>
        <p:nvGraphicFramePr>
          <p:cNvPr id="13" name="Gráfico 12"/>
          <p:cNvGraphicFramePr>
            <a:graphicFrameLocks/>
          </p:cNvGraphicFramePr>
          <p:nvPr>
            <p:extLst/>
          </p:nvPr>
        </p:nvGraphicFramePr>
        <p:xfrm>
          <a:off x="467544" y="2079681"/>
          <a:ext cx="3993232" cy="26433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p:cNvGraphicFramePr>
            <a:graphicFrameLocks/>
          </p:cNvGraphicFramePr>
          <p:nvPr>
            <p:extLst/>
          </p:nvPr>
        </p:nvGraphicFramePr>
        <p:xfrm>
          <a:off x="4716016" y="2079681"/>
          <a:ext cx="3960440" cy="26507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41080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55</a:t>
            </a:fld>
            <a:endParaRPr lang="es-ES"/>
          </a:p>
        </p:txBody>
      </p:sp>
      <p:sp>
        <p:nvSpPr>
          <p:cNvPr id="5" name="CuadroTexto 4"/>
          <p:cNvSpPr txBox="1"/>
          <p:nvPr/>
        </p:nvSpPr>
        <p:spPr>
          <a:xfrm>
            <a:off x="96888" y="933698"/>
            <a:ext cx="8208912" cy="5262979"/>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Expedientes Laborales extraviados o no existentes.</a:t>
            </a:r>
            <a:endParaRPr lang="es-ES" sz="14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Solicitudes </a:t>
            </a:r>
            <a:r>
              <a:rPr lang="es-ES" sz="1400" dirty="0">
                <a:latin typeface="Arial" panose="020B0604020202020204" pitchFamily="34" charset="0"/>
                <a:cs typeface="Arial" panose="020B0604020202020204" pitchFamily="34" charset="0"/>
              </a:rPr>
              <a:t>de tramites </a:t>
            </a:r>
            <a:r>
              <a:rPr lang="es-ES" sz="1400" dirty="0" smtClean="0">
                <a:latin typeface="Arial" panose="020B0604020202020204" pitchFamily="34" charset="0"/>
                <a:cs typeface="Arial" panose="020B0604020202020204" pitchFamily="34" charset="0"/>
              </a:rPr>
              <a:t>incongruentes o reiterados por parte de usuario.</a:t>
            </a:r>
            <a:endParaRPr lang="es-ES" sz="14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Duplicación de solicitudes de servicios remitidos por diferentes entes parte de los solicitantes.</a:t>
            </a:r>
            <a:endParaRPr lang="es-ES" sz="14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a:latin typeface="Arial" panose="020B0604020202020204" pitchFamily="34" charset="0"/>
                <a:cs typeface="Arial" panose="020B0604020202020204" pitchFamily="34" charset="0"/>
              </a:rPr>
              <a:t>Tiempo de duración en el trámite de firmas de las resoluciones administrativas, en la Dirección de Leyes y Decretos, Ministerio de la </a:t>
            </a:r>
            <a:r>
              <a:rPr lang="es-ES" sz="1400" dirty="0" smtClean="0">
                <a:latin typeface="Arial" panose="020B0604020202020204" pitchFamily="34" charset="0"/>
                <a:cs typeface="Arial" panose="020B0604020202020204" pitchFamily="34" charset="0"/>
              </a:rPr>
              <a:t>Presidencia.</a:t>
            </a:r>
            <a:endParaRPr lang="es-ES" sz="14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Tiempo </a:t>
            </a:r>
            <a:r>
              <a:rPr lang="es-ES" sz="1400" dirty="0">
                <a:latin typeface="Arial" panose="020B0604020202020204" pitchFamily="34" charset="0"/>
                <a:cs typeface="Arial" panose="020B0604020202020204" pitchFamily="34" charset="0"/>
              </a:rPr>
              <a:t>de pago de las resoluciones administrativas, por </a:t>
            </a:r>
            <a:r>
              <a:rPr lang="es-ES" sz="1400" dirty="0" smtClean="0">
                <a:latin typeface="Arial" panose="020B0604020202020204" pitchFamily="34" charset="0"/>
                <a:cs typeface="Arial" panose="020B0604020202020204" pitchFamily="34" charset="0"/>
              </a:rPr>
              <a:t>faltantes de presupuesto en las partidas de salario escolar y en la partida de prestaciones legales.</a:t>
            </a:r>
            <a:endParaRPr lang="es-ES" sz="14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Masivas cantidad de solicitudes de certificaciones, ceses de funciones y de prestaciones legales, por pandemia y la no prorroga de interinos por contención del gasto que conlleva el proceso de pago de liquidación laboral.</a:t>
            </a: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Continua el impacto de la circular la </a:t>
            </a:r>
            <a:r>
              <a:rPr lang="es-ES" sz="1400" dirty="0">
                <a:latin typeface="Arial" panose="020B0604020202020204" pitchFamily="34" charset="0"/>
                <a:cs typeface="Arial" panose="020B0604020202020204" pitchFamily="34" charset="0"/>
              </a:rPr>
              <a:t>Circular CIR-TN-012-2019 </a:t>
            </a:r>
            <a:r>
              <a:rPr lang="es-ES" sz="1400" dirty="0" smtClean="0">
                <a:latin typeface="Arial" panose="020B0604020202020204" pitchFamily="34" charset="0"/>
                <a:cs typeface="Arial" panose="020B0604020202020204" pitchFamily="34" charset="0"/>
              </a:rPr>
              <a:t>de Tesorería Nacional en la cual se indica el pago </a:t>
            </a:r>
            <a:r>
              <a:rPr lang="es-ES" sz="1400" dirty="0">
                <a:latin typeface="Arial" panose="020B0604020202020204" pitchFamily="34" charset="0"/>
                <a:cs typeface="Arial" panose="020B0604020202020204" pitchFamily="34" charset="0"/>
              </a:rPr>
              <a:t>aguinaldo y salario escolar </a:t>
            </a:r>
            <a:r>
              <a:rPr lang="es-ES" sz="1400" dirty="0" smtClean="0">
                <a:latin typeface="Arial" panose="020B0604020202020204" pitchFamily="34" charset="0"/>
                <a:cs typeface="Arial" panose="020B0604020202020204" pitchFamily="34" charset="0"/>
              </a:rPr>
              <a:t>a funcionarios </a:t>
            </a:r>
            <a:r>
              <a:rPr lang="es-ES" sz="1400" dirty="0">
                <a:latin typeface="Arial" panose="020B0604020202020204" pitchFamily="34" charset="0"/>
                <a:cs typeface="Arial" panose="020B0604020202020204" pitchFamily="34" charset="0"/>
              </a:rPr>
              <a:t>pasivos o </a:t>
            </a:r>
            <a:r>
              <a:rPr lang="es-ES" sz="1400" dirty="0" smtClean="0">
                <a:latin typeface="Arial" panose="020B0604020202020204" pitchFamily="34" charset="0"/>
                <a:cs typeface="Arial" panose="020B0604020202020204" pitchFamily="34" charset="0"/>
              </a:rPr>
              <a:t>fallecidos a partir del mes de enero 2020, aumenta los procesos de calculo, resolución, envío y afectación del gasto.</a:t>
            </a:r>
            <a:endParaRPr lang="es-CR" dirty="0"/>
          </a:p>
        </p:txBody>
      </p:sp>
    </p:spTree>
    <p:extLst>
      <p:ext uri="{BB962C8B-B14F-4D97-AF65-F5344CB8AC3E}">
        <p14:creationId xmlns:p14="http://schemas.microsoft.com/office/powerpoint/2010/main" val="33941967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sp>
        <p:nvSpPr>
          <p:cNvPr id="4" name="Rectángulo 3"/>
          <p:cNvSpPr/>
          <p:nvPr/>
        </p:nvSpPr>
        <p:spPr>
          <a:xfrm>
            <a:off x="179512" y="618936"/>
            <a:ext cx="8640960" cy="5262979"/>
          </a:xfrm>
          <a:prstGeom prst="rect">
            <a:avLst/>
          </a:prstGeom>
        </p:spPr>
        <p:txBody>
          <a:bodyPr wrap="square">
            <a:spAutoFit/>
          </a:bodyPr>
          <a:lstStyle/>
          <a:p>
            <a:pPr algn="ctr"/>
            <a:r>
              <a:rPr lang="es-ES" sz="2800" b="1" u="sng" dirty="0">
                <a:solidFill>
                  <a:schemeClr val="bg2">
                    <a:lumMod val="25000"/>
                  </a:schemeClr>
                </a:solidFill>
                <a:latin typeface="Arial" panose="020B0604020202020204" pitchFamily="34" charset="0"/>
                <a:cs typeface="Arial" panose="020B0604020202020204" pitchFamily="34" charset="0"/>
              </a:rPr>
              <a:t>Logros alcanzados</a:t>
            </a:r>
          </a:p>
          <a:p>
            <a:pPr algn="ctr"/>
            <a:endParaRPr lang="es-ES" sz="2800" b="1" u="sng" dirty="0">
              <a:solidFill>
                <a:schemeClr val="bg2">
                  <a:lumMod val="25000"/>
                </a:schemeClr>
              </a:solidFill>
              <a:latin typeface="Arial" panose="020B0604020202020204" pitchFamily="34" charset="0"/>
              <a:cs typeface="Arial" panose="020B0604020202020204" pitchFamily="34" charset="0"/>
            </a:endParaRPr>
          </a:p>
          <a:p>
            <a:pPr algn="ctr"/>
            <a:endParaRPr lang="es-ES" sz="1400" b="1" u="sng" dirty="0">
              <a:solidFill>
                <a:schemeClr val="bg2">
                  <a:lumMod val="25000"/>
                </a:schemeClr>
              </a:solidFill>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En el año 2020, el Departamento de Gestión de Trámites y Servicios, trabajó arduamente en los siguientes puntos</a:t>
            </a:r>
            <a:r>
              <a:rPr lang="es-ES" sz="1400" dirty="0" smtClean="0">
                <a:latin typeface="Arial" panose="020B0604020202020204" pitchFamily="34" charset="0"/>
                <a:cs typeface="Arial" panose="020B0604020202020204" pitchFamily="34" charset="0"/>
              </a:rPr>
              <a:t>:</a:t>
            </a:r>
          </a:p>
          <a:p>
            <a:pPr algn="just"/>
            <a:endParaRPr lang="es-ES"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smtClean="0">
                <a:latin typeface="Arial" panose="020B0604020202020204" pitchFamily="34" charset="0"/>
                <a:cs typeface="Arial" panose="020B0604020202020204" pitchFamily="34" charset="0"/>
              </a:rPr>
              <a:t>Generar </a:t>
            </a:r>
            <a:r>
              <a:rPr lang="es-ES" sz="1400" dirty="0">
                <a:latin typeface="Arial" panose="020B0604020202020204" pitchFamily="34" charset="0"/>
                <a:cs typeface="Arial" panose="020B0604020202020204" pitchFamily="34" charset="0"/>
              </a:rPr>
              <a:t>espacios para el fomentar la comunicación, compartir y mejorar el bienestar del ambiente laboral en la Unidad de Plataforma de Servicios.</a:t>
            </a:r>
          </a:p>
          <a:p>
            <a:pPr marL="342900" indent="-342900" algn="just">
              <a:buFont typeface="+mj-lt"/>
              <a:buAutoNum type="arabicPeriod"/>
            </a:pPr>
            <a:r>
              <a:rPr lang="es-ES" sz="1400" dirty="0">
                <a:latin typeface="Arial" panose="020B0604020202020204" pitchFamily="34" charset="0"/>
                <a:cs typeface="Arial" panose="020B0604020202020204" pitchFamily="34" charset="0"/>
              </a:rPr>
              <a:t>Concientizar a los funcionarios del Departamento la reducción del uso del papel.</a:t>
            </a:r>
          </a:p>
          <a:p>
            <a:pPr marL="342900" indent="-342900" algn="just">
              <a:buFont typeface="+mj-lt"/>
              <a:buAutoNum type="arabicPeriod"/>
            </a:pPr>
            <a:r>
              <a:rPr lang="es-ES" sz="1400" dirty="0">
                <a:latin typeface="Arial" panose="020B0604020202020204" pitchFamily="34" charset="0"/>
                <a:cs typeface="Arial" panose="020B0604020202020204" pitchFamily="34" charset="0"/>
              </a:rPr>
              <a:t>Incluir en los temas de digitalización, procesos de las Unidades para reducir el gasto de papel</a:t>
            </a:r>
            <a:r>
              <a:rPr lang="es-ES" sz="1400" dirty="0" smtClean="0">
                <a:latin typeface="Arial" panose="020B0604020202020204" pitchFamily="34" charset="0"/>
                <a:cs typeface="Arial" panose="020B0604020202020204" pitchFamily="34" charset="0"/>
              </a:rPr>
              <a:t>.</a:t>
            </a:r>
          </a:p>
          <a:p>
            <a:pPr marL="342900" indent="-342900" algn="just">
              <a:buFont typeface="+mj-lt"/>
              <a:buAutoNum type="arabicPeriod"/>
            </a:pPr>
            <a:r>
              <a:rPr lang="es-ES" sz="1400" dirty="0" smtClean="0">
                <a:latin typeface="Arial" panose="020B0604020202020204" pitchFamily="34" charset="0"/>
                <a:cs typeface="Arial" panose="020B0604020202020204" pitchFamily="34" charset="0"/>
              </a:rPr>
              <a:t>Mas cantidad de funcionarios en la modalidad de teletrabajo</a:t>
            </a:r>
          </a:p>
          <a:p>
            <a:pPr marL="342900" indent="-342900" algn="just">
              <a:buFont typeface="+mj-lt"/>
              <a:buAutoNum type="arabicPeriod"/>
            </a:pPr>
            <a:r>
              <a:rPr lang="es-ES" sz="1400" dirty="0" smtClean="0">
                <a:latin typeface="Arial" panose="020B0604020202020204" pitchFamily="34" charset="0"/>
                <a:cs typeface="Arial" panose="020B0604020202020204" pitchFamily="34" charset="0"/>
              </a:rPr>
              <a:t>Todos los procesos se atienen de manera digital a excepción de 4 procesos que requieren la presencialidad</a:t>
            </a:r>
          </a:p>
          <a:p>
            <a:pPr marL="342900" indent="-342900" algn="just">
              <a:buFont typeface="+mj-lt"/>
              <a:buAutoNum type="arabicPeriod"/>
            </a:pPr>
            <a:r>
              <a:rPr lang="es-ES" sz="1400" dirty="0" smtClean="0">
                <a:latin typeface="Arial" panose="020B0604020202020204" pitchFamily="34" charset="0"/>
                <a:cs typeface="Arial" panose="020B0604020202020204" pitchFamily="34" charset="0"/>
              </a:rPr>
              <a:t>Creación de correos para la atención de funcionarios y el mantenimiento de estos completamente al día.  </a:t>
            </a:r>
            <a:endParaRPr lang="es-ES"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algn="ctr"/>
            <a:endParaRPr lang="es-ES" sz="1400" dirty="0">
              <a:solidFill>
                <a:schemeClr val="bg2">
                  <a:lumMod val="25000"/>
                </a:schemeClr>
              </a:solidFill>
              <a:latin typeface="Arial" panose="020B0604020202020204" pitchFamily="34" charset="0"/>
              <a:cs typeface="Arial" panose="020B0604020202020204" pitchFamily="34" charset="0"/>
            </a:endParaRPr>
          </a:p>
          <a:p>
            <a:pPr algn="ctr"/>
            <a:endParaRPr lang="es-ES" sz="1400" dirty="0">
              <a:solidFill>
                <a:schemeClr val="bg2">
                  <a:lumMod val="25000"/>
                </a:schemeClr>
              </a:solidFill>
              <a:latin typeface="Arial" panose="020B0604020202020204" pitchFamily="34" charset="0"/>
              <a:cs typeface="Arial" panose="020B0604020202020204" pitchFamily="34" charset="0"/>
            </a:endParaRPr>
          </a:p>
          <a:p>
            <a:pPr algn="ctr"/>
            <a:r>
              <a:rPr lang="es-ES" sz="2800" b="1" u="sng" dirty="0">
                <a:solidFill>
                  <a:schemeClr val="bg2">
                    <a:lumMod val="25000"/>
                  </a:schemeClr>
                </a:solidFill>
                <a:latin typeface="Arial" panose="020B0604020202020204" pitchFamily="34" charset="0"/>
                <a:cs typeface="Arial" panose="020B0604020202020204" pitchFamily="34" charset="0"/>
              </a:rPr>
              <a:t> </a:t>
            </a:r>
            <a:endParaRPr lang="es-CR" sz="2800" dirty="0">
              <a:solidFill>
                <a:schemeClr val="bg2">
                  <a:lumMod val="25000"/>
                </a:schemeClr>
              </a:solidFill>
            </a:endParaRPr>
          </a:p>
        </p:txBody>
      </p:sp>
    </p:spTree>
    <p:extLst>
      <p:ext uri="{BB962C8B-B14F-4D97-AF65-F5344CB8AC3E}">
        <p14:creationId xmlns:p14="http://schemas.microsoft.com/office/powerpoint/2010/main" val="3825086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7</a:t>
            </a:fld>
            <a:endParaRPr lang="es-ES"/>
          </a:p>
        </p:txBody>
      </p:sp>
      <p:sp>
        <p:nvSpPr>
          <p:cNvPr id="4" name="Rectángulo 3"/>
          <p:cNvSpPr/>
          <p:nvPr/>
        </p:nvSpPr>
        <p:spPr>
          <a:xfrm>
            <a:off x="1115616" y="1247530"/>
            <a:ext cx="6912768" cy="4832092"/>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CR" sz="2800" dirty="0">
              <a:solidFill>
                <a:schemeClr val="bg2">
                  <a:lumMod val="25000"/>
                </a:schemeClr>
              </a:solidFill>
            </a:endParaRPr>
          </a:p>
        </p:txBody>
      </p:sp>
      <p:pic>
        <p:nvPicPr>
          <p:cNvPr id="6" name="Imagen 5"/>
          <p:cNvPicPr>
            <a:picLocks noChangeAspect="1"/>
          </p:cNvPicPr>
          <p:nvPr/>
        </p:nvPicPr>
        <p:blipFill>
          <a:blip r:embed="rId4"/>
          <a:stretch>
            <a:fillRect/>
          </a:stretch>
        </p:blipFill>
        <p:spPr>
          <a:xfrm>
            <a:off x="1115616" y="1887075"/>
            <a:ext cx="6953250" cy="4343400"/>
          </a:xfrm>
          <a:prstGeom prst="rect">
            <a:avLst/>
          </a:prstGeom>
        </p:spPr>
      </p:pic>
    </p:spTree>
    <p:extLst>
      <p:ext uri="{BB962C8B-B14F-4D97-AF65-F5344CB8AC3E}">
        <p14:creationId xmlns:p14="http://schemas.microsoft.com/office/powerpoint/2010/main" val="360393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8</a:t>
            </a:fld>
            <a:endParaRPr lang="es-ES"/>
          </a:p>
        </p:txBody>
      </p:sp>
      <p:sp>
        <p:nvSpPr>
          <p:cNvPr id="4" name="Rectángulo 3"/>
          <p:cNvSpPr/>
          <p:nvPr/>
        </p:nvSpPr>
        <p:spPr>
          <a:xfrm>
            <a:off x="1115616" y="1247530"/>
            <a:ext cx="6912768" cy="4832092"/>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p>
          <a:p>
            <a:endParaRPr lang="es-ES" sz="2800" b="1" u="sng" dirty="0">
              <a:solidFill>
                <a:schemeClr val="bg2">
                  <a:lumMod val="25000"/>
                </a:schemeClr>
              </a:solidFill>
              <a:latin typeface="Arial" panose="020B0604020202020204" pitchFamily="34" charset="0"/>
              <a:cs typeface="Arial" panose="020B0604020202020204" pitchFamily="34" charset="0"/>
            </a:endParaRPr>
          </a:p>
          <a:p>
            <a:r>
              <a:rPr lang="es-ES" sz="2800" b="1" u="sng" dirty="0" smtClean="0">
                <a:solidFill>
                  <a:schemeClr val="bg2">
                    <a:lumMod val="25000"/>
                  </a:schemeClr>
                </a:solidFill>
                <a:latin typeface="Arial" panose="020B0604020202020204" pitchFamily="34" charset="0"/>
                <a:cs typeface="Arial" panose="020B0604020202020204" pitchFamily="34" charset="0"/>
              </a:rPr>
              <a:t>Manuales</a:t>
            </a:r>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CR" sz="2800" dirty="0">
              <a:solidFill>
                <a:schemeClr val="bg2">
                  <a:lumMod val="25000"/>
                </a:schemeClr>
              </a:solidFill>
            </a:endParaRPr>
          </a:p>
        </p:txBody>
      </p:sp>
      <p:pic>
        <p:nvPicPr>
          <p:cNvPr id="3" name="Imagen 2"/>
          <p:cNvPicPr>
            <a:picLocks noChangeAspect="1"/>
          </p:cNvPicPr>
          <p:nvPr/>
        </p:nvPicPr>
        <p:blipFill>
          <a:blip r:embed="rId4"/>
          <a:stretch>
            <a:fillRect/>
          </a:stretch>
        </p:blipFill>
        <p:spPr>
          <a:xfrm>
            <a:off x="1104900" y="2933700"/>
            <a:ext cx="6934200" cy="990600"/>
          </a:xfrm>
          <a:prstGeom prst="rect">
            <a:avLst/>
          </a:prstGeom>
        </p:spPr>
      </p:pic>
    </p:spTree>
    <p:extLst>
      <p:ext uri="{BB962C8B-B14F-4D97-AF65-F5344CB8AC3E}">
        <p14:creationId xmlns:p14="http://schemas.microsoft.com/office/powerpoint/2010/main" val="2091916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9</a:t>
            </a:fld>
            <a:endParaRPr lang="es-ES"/>
          </a:p>
        </p:txBody>
      </p:sp>
      <p:sp>
        <p:nvSpPr>
          <p:cNvPr id="4" name="Rectángulo 3"/>
          <p:cNvSpPr/>
          <p:nvPr/>
        </p:nvSpPr>
        <p:spPr>
          <a:xfrm>
            <a:off x="1115616" y="692696"/>
            <a:ext cx="6912768" cy="4401205"/>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ES" sz="2800" b="1" u="sng" dirty="0">
              <a:solidFill>
                <a:schemeClr val="bg2">
                  <a:lumMod val="25000"/>
                </a:schemeClr>
              </a:solidFill>
              <a:latin typeface="Arial" panose="020B0604020202020204" pitchFamily="34" charset="0"/>
              <a:cs typeface="Arial" panose="020B0604020202020204" pitchFamily="34" charset="0"/>
            </a:endParaRPr>
          </a:p>
          <a:p>
            <a:endParaRPr lang="es-CR" sz="2800" dirty="0">
              <a:solidFill>
                <a:schemeClr val="bg2">
                  <a:lumMod val="25000"/>
                </a:schemeClr>
              </a:solidFill>
            </a:endParaRPr>
          </a:p>
        </p:txBody>
      </p:sp>
      <p:graphicFrame>
        <p:nvGraphicFramePr>
          <p:cNvPr id="7" name="Gráfico 6"/>
          <p:cNvGraphicFramePr>
            <a:graphicFrameLocks/>
          </p:cNvGraphicFramePr>
          <p:nvPr>
            <p:extLst>
              <p:ext uri="{D42A27DB-BD31-4B8C-83A1-F6EECF244321}">
                <p14:modId xmlns:p14="http://schemas.microsoft.com/office/powerpoint/2010/main" val="907784522"/>
              </p:ext>
            </p:extLst>
          </p:nvPr>
        </p:nvGraphicFramePr>
        <p:xfrm>
          <a:off x="1115616" y="1772816"/>
          <a:ext cx="6912768" cy="3600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57522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38766</TotalTime>
  <Words>4205</Words>
  <Application>Microsoft Office PowerPoint</Application>
  <PresentationFormat>Presentación en pantalla (4:3)</PresentationFormat>
  <Paragraphs>632</Paragraphs>
  <Slides>55</Slides>
  <Notes>42</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55</vt:i4>
      </vt:variant>
    </vt:vector>
  </HeadingPairs>
  <TitlesOfParts>
    <vt:vector size="62" baseType="lpstr">
      <vt:lpstr>Arial</vt:lpstr>
      <vt:lpstr>Calibri</vt:lpstr>
      <vt:lpstr>Constantia</vt:lpstr>
      <vt:lpstr>Times New Roman</vt:lpstr>
      <vt:lpstr>Wingdings 2</vt:lpstr>
      <vt:lpstr>Flujo</vt:lpstr>
      <vt:lpstr>Diseño personalizado</vt:lpstr>
      <vt:lpstr>Presentación de PowerPoint</vt:lpstr>
      <vt:lpstr>     Labor sustantiva:</vt:lpstr>
      <vt:lpstr>     Funciones: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Gestión de carrera profesional y reconocimiento de anualidades </vt:lpstr>
      <vt:lpstr>Gestión de cálculos </vt:lpstr>
      <vt:lpstr>Oficina de Atención a Gremios </vt:lpstr>
      <vt:lpstr>Gestión de Control y Seguimiento al proceso de Desconcentración de Servicios</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Jesus Mora Rodriguez</cp:lastModifiedBy>
  <cp:revision>911</cp:revision>
  <cp:lastPrinted>2014-11-26T16:11:40Z</cp:lastPrinted>
  <dcterms:created xsi:type="dcterms:W3CDTF">2011-07-08T13:19:55Z</dcterms:created>
  <dcterms:modified xsi:type="dcterms:W3CDTF">2021-04-28T14:04:45Z</dcterms:modified>
</cp:coreProperties>
</file>