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9"/>
  </p:notesMasterIdLst>
  <p:handoutMasterIdLst>
    <p:handoutMasterId r:id="rId10"/>
  </p:handoutMasterIdLst>
  <p:sldIdLst>
    <p:sldId id="272" r:id="rId3"/>
    <p:sldId id="318" r:id="rId4"/>
    <p:sldId id="257" r:id="rId5"/>
    <p:sldId id="287" r:id="rId6"/>
    <p:sldId id="319" r:id="rId7"/>
    <p:sldId id="312" r:id="rId8"/>
  </p:sldIdLst>
  <p:sldSz cx="9144000" cy="6858000" type="screen4x3"/>
  <p:notesSz cx="6980238"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A50021"/>
    <a:srgbClr val="FFFF99"/>
    <a:srgbClr val="564334"/>
    <a:srgbClr val="87A846"/>
    <a:srgbClr val="6D8838"/>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81" autoAdjust="0"/>
    <p:restoredTop sz="93813" autoAdjust="0"/>
  </p:normalViewPr>
  <p:slideViewPr>
    <p:cSldViewPr snapToObjects="1">
      <p:cViewPr varScale="1">
        <p:scale>
          <a:sx n="92" d="100"/>
          <a:sy n="92" d="100"/>
        </p:scale>
        <p:origin x="1974"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sz="quarter" idx="1"/>
          </p:nvPr>
        </p:nvSpPr>
        <p:spPr>
          <a:xfrm>
            <a:off x="3953853" y="0"/>
            <a:ext cx="3024770" cy="457200"/>
          </a:xfrm>
          <a:prstGeom prst="rect">
            <a:avLst/>
          </a:prstGeom>
        </p:spPr>
        <p:txBody>
          <a:bodyPr vert="horz" lIns="91003" tIns="45502" rIns="91003" bIns="45502" rtlCol="0"/>
          <a:lstStyle>
            <a:lvl1pPr algn="r">
              <a:defRPr sz="1200"/>
            </a:lvl1pPr>
          </a:lstStyle>
          <a:p>
            <a:fld id="{4416EE8B-AFFE-46CC-A7E2-600E8A5A5E57}" type="datetimeFigureOut">
              <a:rPr lang="es-ES" smtClean="0"/>
              <a:pPr/>
              <a:t>28/04/2021</a:t>
            </a:fld>
            <a:endParaRPr lang="es-ES"/>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003" tIns="45502" rIns="91003" bIns="45502"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idx="1"/>
          </p:nvPr>
        </p:nvSpPr>
        <p:spPr>
          <a:xfrm>
            <a:off x="3953853" y="0"/>
            <a:ext cx="3024770" cy="457200"/>
          </a:xfrm>
          <a:prstGeom prst="rect">
            <a:avLst/>
          </a:prstGeom>
        </p:spPr>
        <p:txBody>
          <a:bodyPr vert="horz" lIns="91003" tIns="45502" rIns="91003" bIns="45502" rtlCol="0"/>
          <a:lstStyle>
            <a:lvl1pPr algn="r">
              <a:defRPr sz="1200"/>
            </a:lvl1pPr>
          </a:lstStyle>
          <a:p>
            <a:fld id="{E8DF0198-4C94-44B1-8978-46F73354EBE8}" type="datetimeFigureOut">
              <a:rPr lang="es-ES" smtClean="0"/>
              <a:pPr/>
              <a:t>28/04/2021</a:t>
            </a:fld>
            <a:endParaRPr lang="es-ES"/>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003" tIns="45502" rIns="91003" bIns="45502" rtlCol="0" anchor="ctr"/>
          <a:lstStyle/>
          <a:p>
            <a:endParaRPr lang="es-ES"/>
          </a:p>
        </p:txBody>
      </p:sp>
      <p:sp>
        <p:nvSpPr>
          <p:cNvPr id="5" name="4 Marcador de notas"/>
          <p:cNvSpPr>
            <a:spLocks noGrp="1"/>
          </p:cNvSpPr>
          <p:nvPr>
            <p:ph type="body" sz="quarter" idx="3"/>
          </p:nvPr>
        </p:nvSpPr>
        <p:spPr>
          <a:xfrm>
            <a:off x="698024" y="4343401"/>
            <a:ext cx="5584190" cy="4114800"/>
          </a:xfrm>
          <a:prstGeom prst="rect">
            <a:avLst/>
          </a:prstGeom>
        </p:spPr>
        <p:txBody>
          <a:bodyPr vert="horz" lIns="91003" tIns="45502" rIns="91003" bIns="4550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003" tIns="45502" rIns="91003" bIns="45502"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a:t>
            </a:fld>
            <a:endParaRPr lang="es-ES"/>
          </a:p>
        </p:txBody>
      </p:sp>
    </p:spTree>
    <p:extLst>
      <p:ext uri="{BB962C8B-B14F-4D97-AF65-F5344CB8AC3E}">
        <p14:creationId xmlns:p14="http://schemas.microsoft.com/office/powerpoint/2010/main" val="130990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4161356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a:p>
        </p:txBody>
      </p:sp>
    </p:spTree>
    <p:extLst>
      <p:ext uri="{BB962C8B-B14F-4D97-AF65-F5344CB8AC3E}">
        <p14:creationId xmlns:p14="http://schemas.microsoft.com/office/powerpoint/2010/main" val="268717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1733030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1950562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a:t>
            </a:fld>
            <a:endParaRPr lang="es-ES"/>
          </a:p>
        </p:txBody>
      </p:sp>
    </p:spTree>
    <p:extLst>
      <p:ext uri="{BB962C8B-B14F-4D97-AF65-F5344CB8AC3E}">
        <p14:creationId xmlns:p14="http://schemas.microsoft.com/office/powerpoint/2010/main" val="1911653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28/04/2021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28/04/2021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r>
              <a:rPr lang="es-ES" smtClean="0"/>
              <a:t>Fecha de impresión: </a:t>
            </a:r>
            <a:fld id="{52AAA591-02E3-4C18-BDEF-FE9EE6941BBB}" type="datetime1">
              <a:rPr lang="es-ES" smtClean="0"/>
              <a:t>28/04/2021</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A5104C8-7CBE-475B-8B80-B67C85252FD5}" type="datetime1">
              <a:rPr lang="es-ES" smtClean="0"/>
              <a:t>28/04/2021</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34324A6-9A0C-4177-B095-37F18F201903}" type="datetime1">
              <a:rPr lang="es-ES" smtClean="0"/>
              <a:t>28/04/2021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FA2DFC-28B1-4EF0-8854-55635D3015EE}" type="datetime1">
              <a:rPr lang="es-ES" smtClean="0"/>
              <a:t>28/04/2021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28/04/2021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8F8321C-05E6-4DF0-854C-845EF57E1A78}" type="datetime1">
              <a:rPr lang="es-ES" smtClean="0"/>
              <a:t>28/04/2021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D41D1F4-EDF3-4118-B9CA-4CE3412B8FA9}" type="datetime1">
              <a:rPr lang="es-ES" smtClean="0"/>
              <a:t>28/04/2021</a:t>
            </a:fld>
            <a:endParaRPr lang="es-ES"/>
          </a:p>
        </p:txBody>
      </p:sp>
      <p:sp>
        <p:nvSpPr>
          <p:cNvPr id="8" name="7 Marcador de pie de página"/>
          <p:cNvSpPr>
            <a:spLocks noGrp="1"/>
          </p:cNvSpPr>
          <p:nvPr>
            <p:ph type="ftr" sz="quarter" idx="11"/>
          </p:nvPr>
        </p:nvSpPr>
        <p:spPr/>
        <p:txBody>
          <a:bodyPr/>
          <a:lstStyle/>
          <a:p>
            <a:r>
              <a:rPr lang="es-ES" smtClean="0"/>
              <a:t>Versión: R6 - 14/11/2014</a:t>
            </a:r>
            <a:endParaRPr lang="es-ES"/>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AD0C972-A517-4560-A0F3-AE6EBCD890E6}" type="datetime1">
              <a:rPr lang="es-ES" smtClean="0"/>
              <a:t>28/04/2021</a:t>
            </a:fld>
            <a:endParaRPr lang="es-ES"/>
          </a:p>
        </p:txBody>
      </p:sp>
      <p:sp>
        <p:nvSpPr>
          <p:cNvPr id="4" name="3 Marcador de pie de página"/>
          <p:cNvSpPr>
            <a:spLocks noGrp="1"/>
          </p:cNvSpPr>
          <p:nvPr>
            <p:ph type="ftr" sz="quarter" idx="11"/>
          </p:nvPr>
        </p:nvSpPr>
        <p:spPr/>
        <p:txBody>
          <a:bodyPr/>
          <a:lstStyle/>
          <a:p>
            <a:r>
              <a:rPr lang="es-ES" smtClean="0"/>
              <a:t>Versión: R6 - 14/11/2014</a:t>
            </a:r>
            <a:endParaRPr lang="es-ES"/>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28/04/2021</a:t>
            </a:fld>
            <a:endParaRPr lang="es-ES" dirty="0"/>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28/04/2021</a:t>
            </a:fld>
            <a:endParaRPr lang="es-ES"/>
          </a:p>
        </p:txBody>
      </p:sp>
      <p:sp>
        <p:nvSpPr>
          <p:cNvPr id="3" name="2 Marcador de pie de página"/>
          <p:cNvSpPr>
            <a:spLocks noGrp="1"/>
          </p:cNvSpPr>
          <p:nvPr>
            <p:ph type="ftr" sz="quarter" idx="11"/>
          </p:nvPr>
        </p:nvSpPr>
        <p:spPr/>
        <p:txBody>
          <a:bodyPr/>
          <a:lstStyle/>
          <a:p>
            <a:r>
              <a:rPr lang="es-ES" smtClean="0"/>
              <a:t>Versión: R6 - 14/11/2014</a:t>
            </a:r>
            <a:endParaRPr lang="es-ES"/>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28/04/2021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28/04/2021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28/04/2021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28/04/2021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28/04/2021</a:t>
            </a:fld>
            <a:endParaRPr lang="es-ES"/>
          </a:p>
        </p:txBody>
      </p:sp>
      <p:sp>
        <p:nvSpPr>
          <p:cNvPr id="8" name="Footer Placeholder 7"/>
          <p:cNvSpPr>
            <a:spLocks noGrp="1"/>
          </p:cNvSpPr>
          <p:nvPr>
            <p:ph type="ftr" sz="quarter" idx="11"/>
          </p:nvPr>
        </p:nvSpPr>
        <p:spPr/>
        <p:txBody>
          <a:bodyPr/>
          <a:lstStyle/>
          <a:p>
            <a:r>
              <a:rPr lang="es-ES" smtClean="0"/>
              <a:t>Versión: R6 - 14/11/2014</a:t>
            </a:r>
            <a:endParaRPr lang="es-ES"/>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smtClean="0"/>
              <a:t>Fecha de impresión</a:t>
            </a:r>
            <a:r>
              <a:rPr lang="es-ES" smtClean="0"/>
              <a:t>: </a:t>
            </a:r>
            <a:fld id="{1ABCE90B-3C5E-4D3E-92BD-9F3D9180B9EA}" type="datetime1">
              <a:rPr lang="es-ES" smtClean="0"/>
              <a:t>28/04/2021</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smtClean="0"/>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28/04/2021</a:t>
            </a:fld>
            <a:endParaRPr lang="es-ES"/>
          </a:p>
        </p:txBody>
      </p:sp>
      <p:sp>
        <p:nvSpPr>
          <p:cNvPr id="3" name="Footer Placeholder 2"/>
          <p:cNvSpPr>
            <a:spLocks noGrp="1"/>
          </p:cNvSpPr>
          <p:nvPr>
            <p:ph type="ftr" sz="quarter" idx="11"/>
          </p:nvPr>
        </p:nvSpPr>
        <p:spPr/>
        <p:txBody>
          <a:bodyPr/>
          <a:lstStyle/>
          <a:p>
            <a:r>
              <a:rPr lang="es-ES" smtClean="0"/>
              <a:t>Versión: R6 - 14/11/2014</a:t>
            </a:r>
            <a:endParaRPr lang="es-ES"/>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28/04/2021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28/04/2021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smtClean="0"/>
              <a:t>Fecha de impresión</a:t>
            </a:r>
            <a:r>
              <a:rPr lang="es-ES" smtClean="0"/>
              <a:t>: </a:t>
            </a:r>
            <a:fld id="{ABB6C35B-15C9-4ADA-A31E-8BD1B9945545}" type="datetime1">
              <a:rPr lang="es-ES" smtClean="0"/>
              <a:t>28/04/2021</a:t>
            </a:fld>
            <a:r>
              <a:rPr lang="es-ES" smtClean="0"/>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smtClean="0"/>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timing>
    <p:tnLst>
      <p:par>
        <p:cTn id="1" dur="indefinite" restart="never" nodeType="tmRoot"/>
      </p:par>
    </p:tnLst>
  </p:timing>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28/04/2021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Versión: R6 - 14/11/2014</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077218"/>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Planillas</a:t>
            </a:r>
            <a:endPar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2020</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a:t>
            </a:fld>
            <a:endParaRPr lang="es-ES" dirty="0"/>
          </a:p>
        </p:txBody>
      </p:sp>
    </p:spTree>
    <p:extLst>
      <p:ext uri="{BB962C8B-B14F-4D97-AF65-F5344CB8AC3E}">
        <p14:creationId xmlns:p14="http://schemas.microsoft.com/office/powerpoint/2010/main" val="336718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1475656" y="2413339"/>
            <a:ext cx="6048672" cy="1754326"/>
          </a:xfrm>
          <a:prstGeom prst="rect">
            <a:avLst/>
          </a:prstGeom>
        </p:spPr>
        <p:txBody>
          <a:bodyPr wrap="square">
            <a:spAutoFit/>
          </a:bodyPr>
          <a:lstStyle/>
          <a:p>
            <a:r>
              <a:rPr lang="es-CR" dirty="0" smtClean="0"/>
              <a:t>Le corresponde  a la unidad de planillas, garantizar que el pago de la planilla quincenal, se haga de manera oportuna, para todos los casos registrados en el sistema Integra 2, así como su oportuno reporte a las entidades aseguradoras (CCSS-INS).</a:t>
            </a:r>
          </a:p>
          <a:p>
            <a:endParaRPr lang="es-CR"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3</a:t>
            </a:fld>
            <a:endParaRPr lang="es-ES"/>
          </a:p>
        </p:txBody>
      </p:sp>
      <p:sp>
        <p:nvSpPr>
          <p:cNvPr id="4" name="CuadroTexto 3"/>
          <p:cNvSpPr txBox="1"/>
          <p:nvPr/>
        </p:nvSpPr>
        <p:spPr>
          <a:xfrm>
            <a:off x="507057" y="548680"/>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72486" y="715441"/>
            <a:ext cx="8229600" cy="5586145"/>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marL="342900" indent="-342900">
              <a:lnSpc>
                <a:spcPct val="150000"/>
              </a:lnSpc>
              <a:buAutoNum type="arabicPeriod"/>
            </a:pPr>
            <a:r>
              <a:rPr lang="es-ES" sz="1400" b="1" u="sng" dirty="0" smtClean="0">
                <a:latin typeface="Arial" panose="020B0604020202020204" pitchFamily="34" charset="0"/>
                <a:cs typeface="Arial" panose="020B0604020202020204" pitchFamily="34" charset="0"/>
              </a:rPr>
              <a:t>Objetivo</a:t>
            </a:r>
            <a:r>
              <a:rPr lang="es-ES" sz="1400" dirty="0" smtClean="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Tramitar en un plazo máximo de 10 días hábiles el 95% de los cambios de cuentas clientes recibidos por trimestre durante el año</a:t>
            </a:r>
            <a:r>
              <a:rPr lang="es-CR" sz="1400" dirty="0" smtClean="0">
                <a:latin typeface="Arial" panose="020B0604020202020204" pitchFamily="34" charset="0"/>
                <a:cs typeface="Arial" panose="020B0604020202020204" pitchFamily="34" charset="0"/>
              </a:rPr>
              <a:t>.</a:t>
            </a:r>
          </a:p>
          <a:p>
            <a:pPr>
              <a:lnSpc>
                <a:spcPct val="150000"/>
              </a:lnSpc>
            </a:pPr>
            <a:r>
              <a:rPr lang="es-ES" sz="1400" b="1" u="sng" dirty="0">
                <a:latin typeface="Arial" panose="020B0604020202020204" pitchFamily="34" charset="0"/>
                <a:cs typeface="Arial" panose="020B0604020202020204" pitchFamily="34" charset="0"/>
              </a:rPr>
              <a:t>Meta</a:t>
            </a:r>
            <a:r>
              <a:rPr lang="es-ES" sz="1400" dirty="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4000 casos tramitados al año</a:t>
            </a:r>
          </a:p>
          <a:p>
            <a:pPr>
              <a:lnSpc>
                <a:spcPct val="150000"/>
              </a:lnSpc>
            </a:pPr>
            <a:r>
              <a:rPr lang="es-ES" sz="1400" b="1" u="sng" dirty="0" smtClean="0">
                <a:latin typeface="Arial" panose="020B0604020202020204" pitchFamily="34" charset="0"/>
                <a:cs typeface="Arial" panose="020B0604020202020204" pitchFamily="34" charset="0"/>
              </a:rPr>
              <a:t>Resultado:</a:t>
            </a:r>
            <a:r>
              <a:rPr lang="es-ES" sz="1400" dirty="0" smtClean="0">
                <a:latin typeface="Arial" panose="020B0604020202020204" pitchFamily="34" charset="0"/>
                <a:cs typeface="Arial" panose="020B0604020202020204" pitchFamily="34" charset="0"/>
              </a:rPr>
              <a:t>  4520 casos tramitados oportunamente (113%)</a:t>
            </a:r>
          </a:p>
          <a:p>
            <a:pPr>
              <a:lnSpc>
                <a:spcPct val="150000"/>
              </a:lnSpc>
            </a:pPr>
            <a:r>
              <a:rPr lang="es-ES" sz="1400" dirty="0" smtClean="0">
                <a:latin typeface="Arial" panose="020B0604020202020204" pitchFamily="34" charset="0"/>
                <a:cs typeface="Arial" panose="020B0604020202020204" pitchFamily="34" charset="0"/>
              </a:rPr>
              <a:t> </a:t>
            </a:r>
            <a:endParaRPr lang="es-ES" sz="1400" b="1" dirty="0">
              <a:latin typeface="Arial" panose="020B0604020202020204" pitchFamily="34" charset="0"/>
              <a:cs typeface="Arial" panose="020B0604020202020204" pitchFamily="34" charset="0"/>
            </a:endParaRPr>
          </a:p>
          <a:p>
            <a:pPr>
              <a:lnSpc>
                <a:spcPct val="150000"/>
              </a:lnSpc>
            </a:pPr>
            <a:r>
              <a:rPr lang="es-ES" sz="1400" b="1" dirty="0" smtClean="0">
                <a:latin typeface="Arial" panose="020B0604020202020204" pitchFamily="34" charset="0"/>
                <a:cs typeface="Arial" panose="020B0604020202020204" pitchFamily="34" charset="0"/>
              </a:rPr>
              <a:t>2. </a:t>
            </a:r>
            <a:r>
              <a:rPr lang="es-ES" sz="1400" b="1" u="sng" dirty="0" smtClean="0">
                <a:latin typeface="Arial" panose="020B0604020202020204" pitchFamily="34" charset="0"/>
                <a:cs typeface="Arial" panose="020B0604020202020204" pitchFamily="34" charset="0"/>
              </a:rPr>
              <a:t>Objetivo</a:t>
            </a:r>
            <a:r>
              <a:rPr lang="es-ES" sz="1400" b="1" dirty="0" smtClean="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Tramitar en un plazo máximo de 10 días hábiles el 95% de los cambios de los formularios de créditos fiscales recibidos por trimestre durante el año.</a:t>
            </a:r>
            <a:endParaRPr lang="es-ES" sz="1400" dirty="0">
              <a:latin typeface="Arial" panose="020B0604020202020204" pitchFamily="34" charset="0"/>
              <a:cs typeface="Arial" panose="020B0604020202020204" pitchFamily="34" charset="0"/>
            </a:endParaRPr>
          </a:p>
          <a:p>
            <a:pPr>
              <a:lnSpc>
                <a:spcPct val="150000"/>
              </a:lnSpc>
            </a:pPr>
            <a:r>
              <a:rPr lang="es-ES" sz="1400" b="1" u="sng" dirty="0" smtClean="0">
                <a:latin typeface="Arial" panose="020B0604020202020204" pitchFamily="34" charset="0"/>
                <a:cs typeface="Arial" panose="020B0604020202020204" pitchFamily="34" charset="0"/>
              </a:rPr>
              <a:t>Meta:</a:t>
            </a:r>
            <a:r>
              <a:rPr lang="es-ES" sz="1400" dirty="0" smtClean="0">
                <a:latin typeface="Arial" panose="020B0604020202020204" pitchFamily="34" charset="0"/>
                <a:cs typeface="Arial" panose="020B0604020202020204" pitchFamily="34" charset="0"/>
              </a:rPr>
              <a:t> 200 casos tramitados al año</a:t>
            </a:r>
          </a:p>
          <a:p>
            <a:pPr>
              <a:lnSpc>
                <a:spcPct val="150000"/>
              </a:lnSpc>
            </a:pPr>
            <a:r>
              <a:rPr lang="es-ES" sz="1400" b="1" u="sng" dirty="0" smtClean="0">
                <a:latin typeface="Arial" panose="020B0604020202020204" pitchFamily="34" charset="0"/>
                <a:cs typeface="Arial" panose="020B0604020202020204" pitchFamily="34" charset="0"/>
              </a:rPr>
              <a:t>Resultado</a:t>
            </a:r>
            <a:r>
              <a:rPr lang="es-ES" sz="1400" b="1" dirty="0" smtClean="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200 casos tramitados (100%)</a:t>
            </a:r>
          </a:p>
          <a:p>
            <a:pPr>
              <a:lnSpc>
                <a:spcPct val="150000"/>
              </a:lnSpc>
            </a:pPr>
            <a:endParaRPr lang="es-ES" sz="1400" b="1" dirty="0" smtClean="0">
              <a:latin typeface="Arial" panose="020B0604020202020204" pitchFamily="34" charset="0"/>
              <a:cs typeface="Arial" panose="020B0604020202020204" pitchFamily="34" charset="0"/>
            </a:endParaRPr>
          </a:p>
          <a:p>
            <a:pPr>
              <a:lnSpc>
                <a:spcPct val="150000"/>
              </a:lnSpc>
            </a:pPr>
            <a:r>
              <a:rPr lang="es-CR" sz="1400" dirty="0" smtClean="0"/>
              <a:t> 3. </a:t>
            </a:r>
            <a:r>
              <a:rPr lang="es-ES" sz="1400" b="1" u="sng" dirty="0" smtClean="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Cantidad de trámites recibidos vía </a:t>
            </a:r>
            <a:r>
              <a:rPr lang="es-CR" sz="1400" dirty="0" smtClean="0">
                <a:latin typeface="Arial" panose="020B0604020202020204" pitchFamily="34" charset="0"/>
                <a:cs typeface="Arial" panose="020B0604020202020204" pitchFamily="34" charset="0"/>
              </a:rPr>
              <a:t>digital</a:t>
            </a:r>
          </a:p>
          <a:p>
            <a:pPr>
              <a:lnSpc>
                <a:spcPct val="150000"/>
              </a:lnSpc>
            </a:pPr>
            <a:r>
              <a:rPr lang="es-ES" sz="1400" b="1" u="sng" dirty="0">
                <a:latin typeface="Arial" panose="020B0604020202020204" pitchFamily="34" charset="0"/>
                <a:cs typeface="Arial" panose="020B0604020202020204" pitchFamily="34" charset="0"/>
              </a:rPr>
              <a:t>Meta</a:t>
            </a:r>
            <a:r>
              <a:rPr lang="es-ES" sz="1400" b="1" u="sng" dirty="0" smtClean="0">
                <a:latin typeface="Arial" panose="020B0604020202020204" pitchFamily="34" charset="0"/>
                <a:cs typeface="Arial" panose="020B0604020202020204" pitchFamily="34" charset="0"/>
              </a:rPr>
              <a:t>:</a:t>
            </a:r>
            <a:r>
              <a:rPr lang="es-ES" sz="1400" b="1" dirty="0" smtClean="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1500 casos tramitados</a:t>
            </a:r>
            <a:endParaRPr lang="es-CR" sz="1400" dirty="0" smtClean="0">
              <a:latin typeface="Arial" panose="020B0604020202020204" pitchFamily="34" charset="0"/>
              <a:cs typeface="Arial" panose="020B0604020202020204" pitchFamily="34" charset="0"/>
            </a:endParaRPr>
          </a:p>
          <a:p>
            <a:pPr>
              <a:lnSpc>
                <a:spcPct val="150000"/>
              </a:lnSpc>
            </a:pPr>
            <a:r>
              <a:rPr lang="es-ES" sz="1400" b="1" u="sng" dirty="0" smtClean="0">
                <a:latin typeface="Arial" panose="020B0604020202020204" pitchFamily="34" charset="0"/>
                <a:cs typeface="Arial" panose="020B0604020202020204" pitchFamily="34" charset="0"/>
              </a:rPr>
              <a:t>Resultado</a:t>
            </a:r>
            <a:r>
              <a:rPr lang="es-ES" sz="1400" dirty="0" smtClean="0">
                <a:latin typeface="Arial" panose="020B0604020202020204" pitchFamily="34" charset="0"/>
                <a:cs typeface="Arial" panose="020B0604020202020204" pitchFamily="34" charset="0"/>
              </a:rPr>
              <a:t>:  2365 casos tramitados vía digital (158%)</a:t>
            </a: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r>
              <a:rPr lang="es-CR" sz="1400" dirty="0"/>
              <a: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4</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pic>
        <p:nvPicPr>
          <p:cNvPr id="10" name="Imagen 9"/>
          <p:cNvPicPr/>
          <p:nvPr/>
        </p:nvPicPr>
        <p:blipFill>
          <a:blip r:embed="rId4">
            <a:extLst>
              <a:ext uri="{28A0092B-C50C-407E-A947-70E740481C1C}">
                <a14:useLocalDpi xmlns:a14="http://schemas.microsoft.com/office/drawing/2010/main" val="0"/>
              </a:ext>
            </a:extLst>
          </a:blip>
          <a:srcRect/>
          <a:stretch>
            <a:fillRect/>
          </a:stretch>
        </p:blipFill>
        <p:spPr bwMode="auto">
          <a:xfrm>
            <a:off x="683568" y="2197735"/>
            <a:ext cx="7776864" cy="3247490"/>
          </a:xfrm>
          <a:prstGeom prst="rect">
            <a:avLst/>
          </a:prstGeom>
          <a:noFill/>
          <a:ln>
            <a:noFill/>
          </a:ln>
        </p:spPr>
      </p:pic>
    </p:spTree>
    <p:extLst>
      <p:ext uri="{BB962C8B-B14F-4D97-AF65-F5344CB8AC3E}">
        <p14:creationId xmlns:p14="http://schemas.microsoft.com/office/powerpoint/2010/main" val="3603931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pic>
        <p:nvPicPr>
          <p:cNvPr id="8" name="Imagen 7"/>
          <p:cNvPicPr/>
          <p:nvPr/>
        </p:nvPicPr>
        <p:blipFill>
          <a:blip r:embed="rId4">
            <a:extLst>
              <a:ext uri="{28A0092B-C50C-407E-A947-70E740481C1C}">
                <a14:useLocalDpi xmlns:a14="http://schemas.microsoft.com/office/drawing/2010/main" val="0"/>
              </a:ext>
            </a:extLst>
          </a:blip>
          <a:srcRect/>
          <a:stretch>
            <a:fillRect/>
          </a:stretch>
        </p:blipFill>
        <p:spPr bwMode="auto">
          <a:xfrm>
            <a:off x="1355136" y="2355850"/>
            <a:ext cx="6313207" cy="2441302"/>
          </a:xfrm>
          <a:prstGeom prst="rect">
            <a:avLst/>
          </a:prstGeom>
          <a:noFill/>
          <a:ln>
            <a:noFill/>
          </a:ln>
        </p:spPr>
      </p:pic>
    </p:spTree>
    <p:extLst>
      <p:ext uri="{BB962C8B-B14F-4D97-AF65-F5344CB8AC3E}">
        <p14:creationId xmlns:p14="http://schemas.microsoft.com/office/powerpoint/2010/main" val="345484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6</a:t>
            </a:fld>
            <a:endParaRPr lang="es-ES"/>
          </a:p>
        </p:txBody>
      </p:sp>
      <p:sp>
        <p:nvSpPr>
          <p:cNvPr id="5" name="CuadroTexto 4"/>
          <p:cNvSpPr txBox="1"/>
          <p:nvPr/>
        </p:nvSpPr>
        <p:spPr>
          <a:xfrm>
            <a:off x="746348" y="1268760"/>
            <a:ext cx="8208912" cy="4247317"/>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CR" sz="1400" dirty="0" smtClean="0">
                <a:latin typeface="Arial" panose="020B0604020202020204" pitchFamily="34" charset="0"/>
                <a:cs typeface="Arial" panose="020B0604020202020204" pitchFamily="34" charset="0"/>
              </a:rPr>
              <a:t>Deficiencias </a:t>
            </a:r>
            <a:r>
              <a:rPr lang="es-CR" sz="1400" dirty="0">
                <a:latin typeface="Arial" panose="020B0604020202020204" pitchFamily="34" charset="0"/>
                <a:cs typeface="Arial" panose="020B0604020202020204" pitchFamily="34" charset="0"/>
              </a:rPr>
              <a:t>en los reportes de Integra 2</a:t>
            </a:r>
            <a:r>
              <a:rPr lang="es-CR" sz="1400" dirty="0" smtClean="0">
                <a:latin typeface="Arial" panose="020B0604020202020204" pitchFamily="34" charset="0"/>
                <a:cs typeface="Arial" panose="020B0604020202020204" pitchFamily="34" charset="0"/>
              </a:rPr>
              <a:t>.</a:t>
            </a:r>
          </a:p>
          <a:p>
            <a:pPr marL="285750" indent="-285750" algn="just">
              <a:lnSpc>
                <a:spcPct val="150000"/>
              </a:lnSpc>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CR" sz="1400" dirty="0" smtClean="0">
                <a:latin typeface="Arial" panose="020B0604020202020204" pitchFamily="34" charset="0"/>
                <a:cs typeface="Arial" panose="020B0604020202020204" pitchFamily="34" charset="0"/>
              </a:rPr>
              <a:t>Las solicitudes de mejora del sistema Integra 2 no avanzan</a:t>
            </a:r>
          </a:p>
          <a:p>
            <a:pPr marL="285750" indent="-285750" algn="just">
              <a:lnSpc>
                <a:spcPct val="150000"/>
              </a:lnSpc>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CR" sz="1400" dirty="0" smtClean="0">
                <a:latin typeface="Arial" panose="020B0604020202020204" pitchFamily="34" charset="0"/>
                <a:cs typeface="Arial" panose="020B0604020202020204" pitchFamily="34" charset="0"/>
              </a:rPr>
              <a:t>Falta comunicación a lo interno de las diferentes Unidades de la DRH.</a:t>
            </a:r>
          </a:p>
          <a:p>
            <a:pPr marL="285750" indent="-285750" algn="just">
              <a:lnSpc>
                <a:spcPct val="150000"/>
              </a:lnSpc>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endParaRPr lang="es-CR" sz="1400" dirty="0" smtClean="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endParaRPr lang="es-ES" sz="1400" dirty="0">
              <a:latin typeface="Arial" panose="020B0604020202020204" pitchFamily="34" charset="0"/>
              <a:cs typeface="Arial" panose="020B0604020202020204" pitchFamily="34" charset="0"/>
            </a:endParaRPr>
          </a:p>
          <a:p>
            <a:endParaRPr lang="es-CR" dirty="0"/>
          </a:p>
        </p:txBody>
      </p:sp>
    </p:spTree>
    <p:extLst>
      <p:ext uri="{BB962C8B-B14F-4D97-AF65-F5344CB8AC3E}">
        <p14:creationId xmlns:p14="http://schemas.microsoft.com/office/powerpoint/2010/main" val="989238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23261</TotalTime>
  <Words>258</Words>
  <Application>Microsoft Office PowerPoint</Application>
  <PresentationFormat>Presentación en pantalla (4:3)</PresentationFormat>
  <Paragraphs>53</Paragraphs>
  <Slides>6</Slides>
  <Notes>6</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6</vt:i4>
      </vt:variant>
    </vt:vector>
  </HeadingPairs>
  <TitlesOfParts>
    <vt:vector size="12" baseType="lpstr">
      <vt:lpstr>Arial</vt:lpstr>
      <vt:lpstr>Calibri</vt:lpstr>
      <vt:lpstr>Constantia</vt:lpstr>
      <vt:lpstr>Wingdings 2</vt:lpstr>
      <vt:lpstr>Flujo</vt:lpstr>
      <vt:lpstr>Diseño personalizado</vt:lpstr>
      <vt:lpstr>Presentación de PowerPoint</vt:lpstr>
      <vt:lpstr>     Labor sustantiva: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Jesus Mora Rodriguez</cp:lastModifiedBy>
  <cp:revision>839</cp:revision>
  <cp:lastPrinted>2014-11-26T16:11:40Z</cp:lastPrinted>
  <dcterms:created xsi:type="dcterms:W3CDTF">2011-07-08T13:19:55Z</dcterms:created>
  <dcterms:modified xsi:type="dcterms:W3CDTF">2021-04-28T13:51:50Z</dcterms:modified>
</cp:coreProperties>
</file>