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  <p:sldMasterId id="2147484418" r:id="rId2"/>
  </p:sldMasterIdLst>
  <p:notesMasterIdLst>
    <p:notesMasterId r:id="rId15"/>
  </p:notesMasterIdLst>
  <p:handoutMasterIdLst>
    <p:handoutMasterId r:id="rId16"/>
  </p:handoutMasterIdLst>
  <p:sldIdLst>
    <p:sldId id="272" r:id="rId3"/>
    <p:sldId id="330" r:id="rId4"/>
    <p:sldId id="331" r:id="rId5"/>
    <p:sldId id="340" r:id="rId6"/>
    <p:sldId id="332" r:id="rId7"/>
    <p:sldId id="341" r:id="rId8"/>
    <p:sldId id="338" r:id="rId9"/>
    <p:sldId id="342" r:id="rId10"/>
    <p:sldId id="337" r:id="rId11"/>
    <p:sldId id="336" r:id="rId12"/>
    <p:sldId id="339" r:id="rId13"/>
    <p:sldId id="333" r:id="rId14"/>
  </p:sldIdLst>
  <p:sldSz cx="9144000" cy="6858000" type="screen4x3"/>
  <p:notesSz cx="6980238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morar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A50021"/>
    <a:srgbClr val="FFFF99"/>
    <a:srgbClr val="564334"/>
    <a:srgbClr val="87A846"/>
    <a:srgbClr val="6D8838"/>
    <a:srgbClr val="F2F2F2"/>
    <a:srgbClr val="DDDDDD"/>
    <a:srgbClr val="EAEAE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81" autoAdjust="0"/>
    <p:restoredTop sz="93813" autoAdjust="0"/>
  </p:normalViewPr>
  <p:slideViewPr>
    <p:cSldViewPr snapToObjects="1">
      <p:cViewPr varScale="1">
        <p:scale>
          <a:sx n="92" d="100"/>
          <a:sy n="92" d="100"/>
        </p:scale>
        <p:origin x="19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2346"/>
    </p:cViewPr>
  </p:sorterViewPr>
  <p:notesViewPr>
    <p:cSldViewPr snapToObjects="1" showGuides="1">
      <p:cViewPr varScale="1">
        <p:scale>
          <a:sx n="38" d="100"/>
          <a:sy n="38" d="100"/>
        </p:scale>
        <p:origin x="-2328" y="-77"/>
      </p:cViewPr>
      <p:guideLst>
        <p:guide orient="horz" pos="2880"/>
        <p:guide pos="21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zofeifab\Documents\DASGRH\2021\Informe%20de%20Gesti&#243;n%202020\Informe%20de%20Funciones%20-%20DARH%20-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zofeifab\Documents\DASGRH\2021\Informe%20de%20Gesti&#243;n%202020\Informe%20de%20Funciones%20-%20DARH%20-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zofeifab\Documents\DASGRH\2021\Informe%20de%20Gesti&#243;n%202020\Informe%20de%20Funciones%20-%20DARH%20-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zofeifab\Documents\DASGRH\2021\Informe%20de%20Gesti&#243;n%202020\Informe%20de%20Funciones%20-%20DARH%20-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zofeifab\Documents\DASGRH\2021\Informe%20de%20Gesti&#243;n%202020\Informe%20de%20Funciones%20-%20DARH%20-%20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zofeifab\Documents\DASGRH\2021\Informe%20de%20Gesti&#243;n%202020\Informe%20de%20Funciones%20-%20DARH%20-%20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zofeifab\Documents\DASGRH\2021\Informe%20de%20Gesti&#243;n%202020\Informe%20de%20Funciones%20-%20DARH%20-%20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R"/>
              <a:t>Docentes nombrados a la I Q Febrero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tint val="98000"/>
                    <a:shade val="25000"/>
                    <a:satMod val="250000"/>
                  </a:schemeClr>
                </a:gs>
                <a:gs pos="68000">
                  <a:schemeClr val="accent2">
                    <a:tint val="86000"/>
                    <a:satMod val="115000"/>
                  </a:schemeClr>
                </a:gs>
                <a:gs pos="100000">
                  <a:schemeClr val="accent2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7150" dist="38100" dir="5400000" algn="ctr" rotWithShape="0">
                <a:scrgbClr r="0" g="0" b="0">
                  <a:shade val="9000"/>
                  <a:alpha val="48000"/>
                  <a:satMod val="105000"/>
                </a:sc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'Informe DARH'!$C$7:$H$7</c:f>
              <c:strCach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strCache>
            </c:strRef>
          </c:cat>
          <c:val>
            <c:numRef>
              <c:f>'Informe DARH'!$C$8:$H$8</c:f>
              <c:numCache>
                <c:formatCode>#,##0</c:formatCode>
                <c:ptCount val="6"/>
                <c:pt idx="0">
                  <c:v>74570</c:v>
                </c:pt>
                <c:pt idx="1">
                  <c:v>75066</c:v>
                </c:pt>
                <c:pt idx="2">
                  <c:v>78180</c:v>
                </c:pt>
                <c:pt idx="3">
                  <c:v>79383</c:v>
                </c:pt>
                <c:pt idx="4">
                  <c:v>80592</c:v>
                </c:pt>
                <c:pt idx="5">
                  <c:v>80619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84-4367-80B9-2D6CC1B566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427474016"/>
        <c:axId val="-426220016"/>
      </c:barChart>
      <c:catAx>
        <c:axId val="-42747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426220016"/>
        <c:crosses val="autoZero"/>
        <c:auto val="1"/>
        <c:lblAlgn val="ctr"/>
        <c:lblOffset val="100"/>
        <c:noMultiLvlLbl val="0"/>
      </c:catAx>
      <c:valAx>
        <c:axId val="-42622001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42747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R" dirty="0"/>
              <a:t>Detalle de </a:t>
            </a:r>
            <a:r>
              <a:rPr lang="es-CR" dirty="0" smtClean="0"/>
              <a:t>digitación durante el 2020</a:t>
            </a:r>
            <a:endParaRPr lang="es-C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tint val="98000"/>
                    <a:shade val="25000"/>
                    <a:satMod val="250000"/>
                  </a:schemeClr>
                </a:gs>
                <a:gs pos="68000">
                  <a:schemeClr val="accent2">
                    <a:tint val="86000"/>
                    <a:satMod val="115000"/>
                  </a:schemeClr>
                </a:gs>
                <a:gs pos="100000">
                  <a:schemeClr val="accent2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7150" dist="38100" dir="5400000" algn="ctr" rotWithShape="0">
                <a:scrgbClr r="0" g="0" b="0">
                  <a:shade val="9000"/>
                  <a:alpha val="48000"/>
                  <a:satMod val="105000"/>
                </a:sc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'Informe DARH'!$C$22:$F$22</c:f>
              <c:strCache>
                <c:ptCount val="4"/>
                <c:pt idx="0">
                  <c:v>Prorroga de Nombramiento Interino</c:v>
                </c:pt>
                <c:pt idx="1">
                  <c:v>Prórroga por Continuidad</c:v>
                </c:pt>
                <c:pt idx="2">
                  <c:v>Desestimas</c:v>
                </c:pt>
                <c:pt idx="3">
                  <c:v>Nombramientos Interinos</c:v>
                </c:pt>
              </c:strCache>
            </c:strRef>
          </c:cat>
          <c:val>
            <c:numRef>
              <c:f>'Informe DARH'!$C$29:$F$29</c:f>
              <c:numCache>
                <c:formatCode>General</c:formatCode>
                <c:ptCount val="4"/>
                <c:pt idx="0">
                  <c:v>63812</c:v>
                </c:pt>
                <c:pt idx="1">
                  <c:v>1771</c:v>
                </c:pt>
                <c:pt idx="2">
                  <c:v>2560</c:v>
                </c:pt>
                <c:pt idx="3">
                  <c:v>12391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54-4648-882C-794B4B28D7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426230352"/>
        <c:axId val="-426222192"/>
      </c:barChart>
      <c:catAx>
        <c:axId val="-426230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426222192"/>
        <c:crosses val="autoZero"/>
        <c:auto val="1"/>
        <c:lblAlgn val="ctr"/>
        <c:lblOffset val="100"/>
        <c:noMultiLvlLbl val="0"/>
      </c:catAx>
      <c:valAx>
        <c:axId val="-426222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42623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R"/>
              <a:t>Recepción de hojas de cálculo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'Informe DARH'!$C$79</c:f>
              <c:strCache>
                <c:ptCount val="1"/>
                <c:pt idx="0">
                  <c:v>Hojas Recibidas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'Informe DARH'!$B$80:$B$83</c:f>
              <c:strCache>
                <c:ptCount val="4"/>
                <c:pt idx="0">
                  <c:v>Secundaria Académica</c:v>
                </c:pt>
                <c:pt idx="1">
                  <c:v>Secundaria Técnica</c:v>
                </c:pt>
                <c:pt idx="2">
                  <c:v>Educación Indígena</c:v>
                </c:pt>
                <c:pt idx="3">
                  <c:v>Programas Especiales</c:v>
                </c:pt>
              </c:strCache>
            </c:strRef>
          </c:cat>
          <c:val>
            <c:numRef>
              <c:f>'Informe DARH'!$C$80:$C$83</c:f>
              <c:numCache>
                <c:formatCode>General</c:formatCode>
                <c:ptCount val="4"/>
                <c:pt idx="0">
                  <c:v>605</c:v>
                </c:pt>
                <c:pt idx="1">
                  <c:v>409</c:v>
                </c:pt>
                <c:pt idx="2">
                  <c:v>15</c:v>
                </c:pt>
                <c:pt idx="3">
                  <c:v>175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4E-4488-ADA2-C69614D82430}"/>
            </c:ext>
          </c:extLst>
        </c:ser>
        <c:ser>
          <c:idx val="1"/>
          <c:order val="1"/>
          <c:tx>
            <c:strRef>
              <c:f>'Informe DARH'!$D$79</c:f>
              <c:strCache>
                <c:ptCount val="1"/>
                <c:pt idx="0">
                  <c:v>Aprobadas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'Informe DARH'!$B$80:$B$83</c:f>
              <c:strCache>
                <c:ptCount val="4"/>
                <c:pt idx="0">
                  <c:v>Secundaria Académica</c:v>
                </c:pt>
                <c:pt idx="1">
                  <c:v>Secundaria Técnica</c:v>
                </c:pt>
                <c:pt idx="2">
                  <c:v>Educación Indígena</c:v>
                </c:pt>
                <c:pt idx="3">
                  <c:v>Programas Especiales</c:v>
                </c:pt>
              </c:strCache>
            </c:strRef>
          </c:cat>
          <c:val>
            <c:numRef>
              <c:f>'Informe DARH'!$D$80:$D$83</c:f>
              <c:numCache>
                <c:formatCode>General</c:formatCode>
                <c:ptCount val="4"/>
                <c:pt idx="0">
                  <c:v>605</c:v>
                </c:pt>
                <c:pt idx="1">
                  <c:v>409</c:v>
                </c:pt>
                <c:pt idx="2">
                  <c:v>15</c:v>
                </c:pt>
                <c:pt idx="3">
                  <c:v>175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D4E-4488-ADA2-C69614D8243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426217840"/>
        <c:axId val="-426229808"/>
      </c:barChart>
      <c:catAx>
        <c:axId val="-42621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426229808"/>
        <c:crosses val="autoZero"/>
        <c:auto val="1"/>
        <c:lblAlgn val="ctr"/>
        <c:lblOffset val="100"/>
        <c:noMultiLvlLbl val="0"/>
      </c:catAx>
      <c:valAx>
        <c:axId val="-426229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426217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R"/>
              <a:t>Movimientos de personal - UADM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'Informe DARH'!$D$93</c:f>
              <c:strCache>
                <c:ptCount val="1"/>
                <c:pt idx="0">
                  <c:v>Aprobadas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shade val="25000"/>
                    <a:satMod val="250000"/>
                  </a:schemeClr>
                </a:gs>
                <a:gs pos="68000">
                  <a:schemeClr val="accent2">
                    <a:tint val="86000"/>
                    <a:satMod val="115000"/>
                  </a:schemeClr>
                </a:gs>
                <a:gs pos="100000">
                  <a:schemeClr val="accent2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7150" dist="38100" dir="5400000" algn="ctr" rotWithShape="0">
                <a:scrgbClr r="0" g="0" b="0">
                  <a:shade val="9000"/>
                  <a:alpha val="48000"/>
                  <a:satMod val="105000"/>
                </a:sc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'Informe DARH'!$B$94:$B$97</c:f>
              <c:strCache>
                <c:ptCount val="4"/>
                <c:pt idx="0">
                  <c:v>Traslados en Propiedad</c:v>
                </c:pt>
                <c:pt idx="1">
                  <c:v>Ascensos en Propiedad</c:v>
                </c:pt>
                <c:pt idx="2">
                  <c:v>Descensos en Propiedad</c:v>
                </c:pt>
                <c:pt idx="3">
                  <c:v>Permutas en Propiedad</c:v>
                </c:pt>
              </c:strCache>
            </c:strRef>
          </c:cat>
          <c:val>
            <c:numRef>
              <c:f>'Informe DARH'!$D$94:$D$97</c:f>
              <c:numCache>
                <c:formatCode>General</c:formatCode>
                <c:ptCount val="4"/>
                <c:pt idx="0">
                  <c:v>140</c:v>
                </c:pt>
                <c:pt idx="1">
                  <c:v>309</c:v>
                </c:pt>
                <c:pt idx="2">
                  <c:v>22</c:v>
                </c:pt>
                <c:pt idx="3">
                  <c:v>139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17-4769-8DCA-9EEF1C1C5C7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426221648"/>
        <c:axId val="-426218928"/>
      </c:barChart>
      <c:catAx>
        <c:axId val="-42622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426218928"/>
        <c:crosses val="autoZero"/>
        <c:auto val="1"/>
        <c:lblAlgn val="ctr"/>
        <c:lblOffset val="100"/>
        <c:noMultiLvlLbl val="0"/>
      </c:catAx>
      <c:valAx>
        <c:axId val="-426218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426221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CR"/>
              <a:t>Artículos 83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C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'Informe DARH'!$D$107</c:f>
              <c:strCache>
                <c:ptCount val="1"/>
                <c:pt idx="0">
                  <c:v>Aprobadas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'Informe DARH'!$B$108:$B$111</c:f>
              <c:strCache>
                <c:ptCount val="2"/>
                <c:pt idx="0">
                  <c:v>Secundaria Académica</c:v>
                </c:pt>
                <c:pt idx="1">
                  <c:v>Secundaria Técnica</c:v>
                </c:pt>
              </c:strCache>
            </c:strRef>
          </c:cat>
          <c:val>
            <c:numRef>
              <c:f>'Informe DARH'!$D$108:$D$111</c:f>
              <c:numCache>
                <c:formatCode>General</c:formatCode>
                <c:ptCount val="2"/>
                <c:pt idx="0">
                  <c:v>617</c:v>
                </c:pt>
                <c:pt idx="1">
                  <c:v>243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64-4FEB-983D-DC7FBD3A54FA}"/>
            </c:ext>
          </c:extLst>
        </c:ser>
        <c:ser>
          <c:idx val="1"/>
          <c:order val="1"/>
          <c:tx>
            <c:strRef>
              <c:f>'Informe DARH'!$F$107</c:f>
              <c:strCache>
                <c:ptCount val="1"/>
                <c:pt idx="0">
                  <c:v>Denegadas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'Informe DARH'!$B$108:$B$111</c:f>
              <c:strCache>
                <c:ptCount val="2"/>
                <c:pt idx="0">
                  <c:v>Secundaria Académica</c:v>
                </c:pt>
                <c:pt idx="1">
                  <c:v>Secundaria Técnica</c:v>
                </c:pt>
              </c:strCache>
            </c:strRef>
          </c:cat>
          <c:val>
            <c:numRef>
              <c:f>'Informe DARH'!$F$108:$F$111</c:f>
              <c:numCache>
                <c:formatCode>General</c:formatCode>
                <c:ptCount val="2"/>
                <c:pt idx="0">
                  <c:v>206</c:v>
                </c:pt>
                <c:pt idx="1">
                  <c:v>380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64-4FEB-983D-DC7FBD3A54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426219472"/>
        <c:axId val="-426221104"/>
      </c:barChart>
      <c:catAx>
        <c:axId val="-426219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426221104"/>
        <c:crosses val="autoZero"/>
        <c:auto val="1"/>
        <c:lblAlgn val="ctr"/>
        <c:lblOffset val="100"/>
        <c:noMultiLvlLbl val="0"/>
      </c:catAx>
      <c:valAx>
        <c:axId val="-426221104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42621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R"/>
              <a:t>Traslados por Excepción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tint val="98000"/>
                    <a:shade val="25000"/>
                    <a:satMod val="250000"/>
                  </a:schemeClr>
                </a:gs>
                <a:gs pos="68000">
                  <a:schemeClr val="accent2">
                    <a:tint val="86000"/>
                    <a:satMod val="115000"/>
                  </a:schemeClr>
                </a:gs>
                <a:gs pos="100000">
                  <a:schemeClr val="accent2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7150" dist="38100" dir="5400000" algn="ctr" rotWithShape="0">
                <a:scrgbClr r="0" g="0" b="0">
                  <a:shade val="9000"/>
                  <a:alpha val="48000"/>
                  <a:satMod val="105000"/>
                </a:sc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'Informe DARH'!$B$123:$B$127</c:f>
              <c:strCache>
                <c:ptCount val="5"/>
                <c:pt idx="0">
                  <c:v>Secundaria Académica</c:v>
                </c:pt>
                <c:pt idx="1">
                  <c:v>Secundaria Técnica</c:v>
                </c:pt>
                <c:pt idx="2">
                  <c:v>Preescolar y Primaria</c:v>
                </c:pt>
                <c:pt idx="3">
                  <c:v>Educación Indígena</c:v>
                </c:pt>
                <c:pt idx="4">
                  <c:v>Programas Especiales</c:v>
                </c:pt>
              </c:strCache>
            </c:strRef>
          </c:cat>
          <c:val>
            <c:numRef>
              <c:f>'Informe DARH'!$D$123:$D$127</c:f>
              <c:numCache>
                <c:formatCode>General</c:formatCode>
                <c:ptCount val="5"/>
                <c:pt idx="0">
                  <c:v>149</c:v>
                </c:pt>
                <c:pt idx="1">
                  <c:v>48</c:v>
                </c:pt>
                <c:pt idx="2">
                  <c:v>1385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10-4330-A436-953FAD9BE5F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426229264"/>
        <c:axId val="-426222736"/>
      </c:barChart>
      <c:catAx>
        <c:axId val="-42622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426222736"/>
        <c:crosses val="autoZero"/>
        <c:auto val="1"/>
        <c:lblAlgn val="ctr"/>
        <c:lblOffset val="100"/>
        <c:noMultiLvlLbl val="0"/>
      </c:catAx>
      <c:valAx>
        <c:axId val="-426222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42622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R"/>
              <a:t>Causas judiciales atendidas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'Informe DARH'!$C$39</c:f>
              <c:strCache>
                <c:ptCount val="1"/>
                <c:pt idx="0">
                  <c:v>Causas Judiciales Atendidas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shade val="25000"/>
                    <a:satMod val="250000"/>
                  </a:schemeClr>
                </a:gs>
                <a:gs pos="68000">
                  <a:schemeClr val="accent2">
                    <a:tint val="86000"/>
                    <a:satMod val="115000"/>
                  </a:schemeClr>
                </a:gs>
                <a:gs pos="100000">
                  <a:schemeClr val="accent2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7150" dist="38100" dir="5400000" algn="ctr" rotWithShape="0">
                <a:scrgbClr r="0" g="0" b="0">
                  <a:shade val="9000"/>
                  <a:alpha val="48000"/>
                  <a:satMod val="105000"/>
                </a:sc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'Informe DARH'!$B$40:$B$45</c:f>
              <c:strCache>
                <c:ptCount val="6"/>
                <c:pt idx="0">
                  <c:v>Secundaria Académica</c:v>
                </c:pt>
                <c:pt idx="1">
                  <c:v>Secundaria Técnica</c:v>
                </c:pt>
                <c:pt idx="2">
                  <c:v>Preescolar y Primaria</c:v>
                </c:pt>
                <c:pt idx="3">
                  <c:v>Educación Indígena</c:v>
                </c:pt>
                <c:pt idx="4">
                  <c:v>Programas Especiales</c:v>
                </c:pt>
                <c:pt idx="5">
                  <c:v>Administrativa</c:v>
                </c:pt>
              </c:strCache>
            </c:strRef>
          </c:cat>
          <c:val>
            <c:numRef>
              <c:f>'Informe DARH'!$C$40:$C$45</c:f>
              <c:numCache>
                <c:formatCode>General</c:formatCode>
                <c:ptCount val="6"/>
                <c:pt idx="0">
                  <c:v>220</c:v>
                </c:pt>
                <c:pt idx="1">
                  <c:v>238</c:v>
                </c:pt>
                <c:pt idx="2">
                  <c:v>41</c:v>
                </c:pt>
                <c:pt idx="3">
                  <c:v>93</c:v>
                </c:pt>
                <c:pt idx="4">
                  <c:v>13</c:v>
                </c:pt>
                <c:pt idx="5">
                  <c:v>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E9-40DB-B4A0-F553F3B89D4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426226000"/>
        <c:axId val="-426220560"/>
      </c:barChart>
      <c:catAx>
        <c:axId val="-4262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426220560"/>
        <c:crosses val="autoZero"/>
        <c:auto val="1"/>
        <c:lblAlgn val="ctr"/>
        <c:lblOffset val="100"/>
        <c:noMultiLvlLbl val="0"/>
      </c:catAx>
      <c:valAx>
        <c:axId val="-426220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4262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4416EE8B-AFFE-46CC-A7E2-600E8A5A5E57}" type="datetimeFigureOut">
              <a:rPr lang="es-ES" smtClean="0"/>
              <a:pPr/>
              <a:t>28/04/2021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BD43EB7E-9C31-4E6D-8AB3-82204240B4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348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E8DF0198-4C94-44B1-8978-46F73354EBE8}" type="datetimeFigureOut">
              <a:rPr lang="es-ES" smtClean="0"/>
              <a:pPr/>
              <a:t>28/04/2021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3" tIns="45502" rIns="91003" bIns="45502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8024" y="4343401"/>
            <a:ext cx="5584190" cy="4114800"/>
          </a:xfrm>
          <a:prstGeom prst="rect">
            <a:avLst/>
          </a:prstGeom>
        </p:spPr>
        <p:txBody>
          <a:bodyPr vert="horz" lIns="91003" tIns="45502" rIns="91003" bIns="4550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E3CCFBC4-9DE3-4C91-811D-3C8D2A7DD1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080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90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278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3070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883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907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3185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05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4218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6070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252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59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1066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986A-A184-4909-9DD6-BF1D881F94F8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9179-CAD8-4ED7-B509-044297F837D2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Fecha de impresión: </a:t>
            </a:r>
            <a:fld id="{52AAA591-02E3-4C18-BDEF-FE9EE6941BBB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43473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04C8-7CBE-475B-8B80-B67C85252FD5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82466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24A6-9A0C-4177-B095-37F18F201903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674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2DFC-28B1-4EF0-8854-55635D3015EE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972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0B8-90A3-424D-A855-5FAB20831201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336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321C-05E6-4DF0-854C-845EF57E1A78}" type="datetime1">
              <a:rPr lang="es-ES" smtClean="0"/>
              <a:t>28/04/2021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070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D1F4-EDF3-4118-B9CA-4CE3412B8FA9}" type="datetime1">
              <a:rPr lang="es-ES" smtClean="0"/>
              <a:t>28/04/2021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806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972-A517-4560-A0F3-AE6EBCD890E6}" type="datetime1">
              <a:rPr lang="es-ES" smtClean="0"/>
              <a:t>28/04/2021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57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63AA-3D0C-4BAE-B551-9239BA18950D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66E-B054-4921-831F-890153A2E715}" type="datetime1">
              <a:rPr lang="es-ES" smtClean="0"/>
              <a:t>28/04/2021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956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B1B4-D806-4849-B1A1-E1D28F0DBC83}" type="datetime1">
              <a:rPr lang="es-ES" smtClean="0"/>
              <a:t>28/04/2021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495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2F1B-9825-48C0-85C8-C4C2EB519618}" type="datetime1">
              <a:rPr lang="es-ES" smtClean="0"/>
              <a:t>28/04/2021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574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633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81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C14D-5E2D-40D6-BEC7-7E7FED11E778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651E-989F-416E-B5CC-A4851CE8C8BD}" type="datetime1">
              <a:rPr lang="es-ES" smtClean="0"/>
              <a:t>28/04/2021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D715-C23E-456B-AA07-4D7CF518A839}" type="datetime1">
              <a:rPr lang="es-ES" smtClean="0"/>
              <a:t>28/04/2021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1ABCE90B-3C5E-4D3E-92BD-9F3D9180B9EA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35896" y="6356350"/>
            <a:ext cx="2383904" cy="365125"/>
          </a:xfrm>
        </p:spPr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BFD-60D0-4D20-81A2-2481AE254581}" type="datetime1">
              <a:rPr lang="es-ES" smtClean="0"/>
              <a:t>28/04/2021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7122-12F5-4F86-9E7F-C6F9AB9AEF30}" type="datetime1">
              <a:rPr lang="es-ES" smtClean="0"/>
              <a:t>28/04/2021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39FA-7982-4179-B8C4-59DEA1A564C7}" type="datetime1">
              <a:rPr lang="es-ES" smtClean="0"/>
              <a:t>28/04/2021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ABB6C35B-15C9-4ADA-A31E-8BD1B9945545}" type="datetime1">
              <a:rPr lang="es-ES" smtClean="0"/>
              <a:t>28/04/2021</a:t>
            </a:fld>
            <a:r>
              <a:rPr lang="es-ES" smtClean="0"/>
              <a:t> </a:t>
            </a:r>
            <a:endParaRPr lang="es-E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851920" y="6356350"/>
            <a:ext cx="216788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  <p:sldLayoutId id="2147484416" r:id="rId12"/>
    <p:sldLayoutId id="2147484417" r:id="rId13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8789-FB1D-48F1-B279-8EB59489E36B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40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179512" y="5589240"/>
            <a:ext cx="9073008" cy="587905"/>
            <a:chOff x="-71470" y="6286520"/>
            <a:chExt cx="9572692" cy="587905"/>
          </a:xfrm>
        </p:grpSpPr>
        <p:sp>
          <p:nvSpPr>
            <p:cNvPr id="5" name="4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" name="6 Título"/>
          <p:cNvSpPr txBox="1">
            <a:spLocks/>
          </p:cNvSpPr>
          <p:nvPr/>
        </p:nvSpPr>
        <p:spPr>
          <a:xfrm>
            <a:off x="6012160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803201" y="2735708"/>
            <a:ext cx="7636271" cy="15081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R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Departamento Asignación del Recurso Humano</a:t>
            </a:r>
          </a:p>
          <a:p>
            <a:pPr algn="ctr"/>
            <a:r>
              <a:rPr lang="es-CR" sz="2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Informe de Gestión 2020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58472" y="6356350"/>
            <a:ext cx="7620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718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36549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764022"/>
              </p:ext>
            </p:extLst>
          </p:nvPr>
        </p:nvGraphicFramePr>
        <p:xfrm>
          <a:off x="1115616" y="2056738"/>
          <a:ext cx="7128792" cy="4036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0455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408357"/>
              </p:ext>
            </p:extLst>
          </p:nvPr>
        </p:nvGraphicFramePr>
        <p:xfrm>
          <a:off x="899592" y="2055018"/>
          <a:ext cx="7632848" cy="4110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0645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477888" y="1093371"/>
            <a:ext cx="8208912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obstáculos por superar</a:t>
            </a:r>
            <a:endParaRPr lang="es-ES" sz="28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Incrementar la implementación de diferentes herramientas informáticas que nos permitan ejecutar una administración más pragmática y disminuyendo el uso del papel.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Ejecutar y llevar los controles necesarios para concluir el ejercicio económico 2020 apegados a la Ley 9879, Norma 12.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Ejecutar una correcta eliminación de documentación de años anteriores, en apego a las tablas de plazos y al Archivo Central.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Apoyar y fomentar las funciones </a:t>
            </a:r>
            <a:r>
              <a:rPr 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teletrabajables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para evitar desplazamientos innecesarios hasta el edificio, con esto colaboramos con la exposición de nuestros funcionarios al virus Covid-19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 ahorro a nivel de servicios generales.</a:t>
            </a:r>
            <a:endParaRPr lang="es-CR" dirty="0"/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94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1905" y="640512"/>
            <a:ext cx="83058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b="1" dirty="0" smtClean="0"/>
              <a:t>	</a:t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Labor sustantiva:</a:t>
            </a:r>
            <a:endParaRPr lang="es-ES" sz="3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6 Título"/>
          <p:cNvSpPr txBox="1">
            <a:spLocks/>
          </p:cNvSpPr>
          <p:nvPr/>
        </p:nvSpPr>
        <p:spPr>
          <a:xfrm>
            <a:off x="5950496" y="6443362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6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23528" y="1514378"/>
            <a:ext cx="8208912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Encargados de garantizar una correcta asignación de recurso humano en las diferentes modalidades e instancias educativas publicas del país , así como sus sobresueldos relacionados.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Departamento segmenta la atención de las poblaciones en las siguientes unidades: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Secundaria Académica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Secundaria Técnica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de Preescolar y Primaria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de Educación Indígena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de Programas Especiales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Administrativa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242522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538631" y="1117511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57200" y="712141"/>
            <a:ext cx="82296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Objetivos y resultados</a:t>
            </a:r>
          </a:p>
          <a:p>
            <a:pPr algn="ctr">
              <a:lnSpc>
                <a:spcPct val="150000"/>
              </a:lnSpc>
            </a:pPr>
            <a:endParaRPr lang="es-ES" sz="14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Aumentar la cantidad de docentes nombrados para inicio de curso lectivo, específicamente para la I Q de Febrero 2020.</a:t>
            </a:r>
          </a:p>
          <a:p>
            <a:pPr>
              <a:lnSpc>
                <a:spcPct val="150000"/>
              </a:lnSpc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Incremento en docentes nombrados.</a:t>
            </a:r>
          </a:p>
          <a:p>
            <a:pPr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Garantizar un efectivo inicio de curso lectivo aumentando la digitación de acciones de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personal, así como los sobresueldos.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Resultado: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Curso lectivo iniciado de manera satisfactoria gracias a la digitación oportuna en de nombramientos y prorrogas.</a:t>
            </a:r>
          </a:p>
          <a:p>
            <a:pPr>
              <a:lnSpc>
                <a:spcPct val="150000"/>
              </a:lnSpc>
            </a:pPr>
            <a:endParaRPr lang="es-E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CR" sz="1400" dirty="0" smtClean="0"/>
          </a:p>
        </p:txBody>
      </p:sp>
    </p:spTree>
    <p:extLst>
      <p:ext uri="{BB962C8B-B14F-4D97-AF65-F5344CB8AC3E}">
        <p14:creationId xmlns:p14="http://schemas.microsoft.com/office/powerpoint/2010/main" val="3195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538631" y="1117511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72486" y="712141"/>
            <a:ext cx="82296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Objetivos y resultados</a:t>
            </a:r>
          </a:p>
          <a:p>
            <a:pPr algn="ctr">
              <a:lnSpc>
                <a:spcPct val="150000"/>
              </a:lnSpc>
            </a:pPr>
            <a:endParaRPr lang="es-ES" sz="28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ES" sz="14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Implementar mejoras sustanciales en la gestión con la aplicación de tecnologías de información.</a:t>
            </a:r>
          </a:p>
          <a:p>
            <a:pPr>
              <a:lnSpc>
                <a:spcPct val="150000"/>
              </a:lnSpc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Formularios digitales para ser nombrado, lo que disminuye la interacción y traslado hasta el edificio para formalizar el nombramiento</a:t>
            </a:r>
          </a:p>
          <a:p>
            <a:pPr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CR" sz="1400" dirty="0" smtClean="0"/>
          </a:p>
        </p:txBody>
      </p:sp>
    </p:spTree>
    <p:extLst>
      <p:ext uri="{BB962C8B-B14F-4D97-AF65-F5344CB8AC3E}">
        <p14:creationId xmlns:p14="http://schemas.microsoft.com/office/powerpoint/2010/main" val="120704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736553"/>
              </p:ext>
            </p:extLst>
          </p:nvPr>
        </p:nvGraphicFramePr>
        <p:xfrm>
          <a:off x="1115616" y="2056738"/>
          <a:ext cx="6912768" cy="4108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5117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419152"/>
              </p:ext>
            </p:extLst>
          </p:nvPr>
        </p:nvGraphicFramePr>
        <p:xfrm>
          <a:off x="539552" y="1924592"/>
          <a:ext cx="8064895" cy="4184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0215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6949958"/>
              </p:ext>
            </p:extLst>
          </p:nvPr>
        </p:nvGraphicFramePr>
        <p:xfrm>
          <a:off x="1115616" y="2282428"/>
          <a:ext cx="7128792" cy="3666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7899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427798"/>
              </p:ext>
            </p:extLst>
          </p:nvPr>
        </p:nvGraphicFramePr>
        <p:xfrm>
          <a:off x="899592" y="2151459"/>
          <a:ext cx="7776864" cy="3797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1646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8902468"/>
              </p:ext>
            </p:extLst>
          </p:nvPr>
        </p:nvGraphicFramePr>
        <p:xfrm>
          <a:off x="819335" y="2109560"/>
          <a:ext cx="7128792" cy="3839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538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23466</TotalTime>
  <Words>443</Words>
  <Application>Microsoft Office PowerPoint</Application>
  <PresentationFormat>Presentación en pantalla (4:3)</PresentationFormat>
  <Paragraphs>104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Flujo</vt:lpstr>
      <vt:lpstr>Diseño personalizado</vt:lpstr>
      <vt:lpstr>Presentación de PowerPoint</vt:lpstr>
      <vt:lpstr>     Labor sustantiva: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amurilloj</dc:creator>
  <cp:lastModifiedBy>Jesus Mora Rodriguez</cp:lastModifiedBy>
  <cp:revision>848</cp:revision>
  <cp:lastPrinted>2014-11-26T16:11:40Z</cp:lastPrinted>
  <dcterms:created xsi:type="dcterms:W3CDTF">2011-07-08T13:19:55Z</dcterms:created>
  <dcterms:modified xsi:type="dcterms:W3CDTF">2021-04-28T13:53:24Z</dcterms:modified>
</cp:coreProperties>
</file>