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13"/>
  </p:notesMasterIdLst>
  <p:handoutMasterIdLst>
    <p:handoutMasterId r:id="rId14"/>
  </p:handoutMasterIdLst>
  <p:sldIdLst>
    <p:sldId id="272" r:id="rId3"/>
    <p:sldId id="319" r:id="rId4"/>
    <p:sldId id="257" r:id="rId5"/>
    <p:sldId id="320" r:id="rId6"/>
    <p:sldId id="321" r:id="rId7"/>
    <p:sldId id="322" r:id="rId8"/>
    <p:sldId id="324" r:id="rId9"/>
    <p:sldId id="325" r:id="rId10"/>
    <p:sldId id="287" r:id="rId11"/>
    <p:sldId id="312" r:id="rId12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Grafico 1. MOGRH-DRH </a:t>
            </a:r>
          </a:p>
          <a:p>
            <a:pPr>
              <a:defRPr/>
            </a:pPr>
            <a:r>
              <a:rPr lang="en-US"/>
              <a:t>(manuales de procedimiento)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Manuales de procedimiento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9B-4B18-88F6-845EE8365F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9B-4B18-88F6-845EE8365F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9B-4B18-88F6-845EE8365F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9B-4B18-88F6-845EE8365F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9B-4B18-88F6-845EE8365F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Documentados y comunicados</c:v>
                </c:pt>
                <c:pt idx="1">
                  <c:v>En firmas</c:v>
                </c:pt>
                <c:pt idx="2">
                  <c:v>Revisión técnica</c:v>
                </c:pt>
                <c:pt idx="3">
                  <c:v>Pendientes</c:v>
                </c:pt>
                <c:pt idx="4">
                  <c:v>Ajustes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111</c:v>
                </c:pt>
                <c:pt idx="1">
                  <c:v>2</c:v>
                </c:pt>
                <c:pt idx="2">
                  <c:v>4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4E-49F6-BC64-116F9B0DE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5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32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609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758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940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173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18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03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21/01/2020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21/01/2020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21/01/2020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21/01/2020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21/01/2020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21/01/2020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21/01/2020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21/01/2020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21/01/2020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21/01/2020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21/01/2020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21/01/2020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21/01/2020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21/01/2020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21/01/2020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21/01/2020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21/01/2020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21/01/2020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21/01/2020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21/01/2020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21/01/2020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21/01/2020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21/01/2020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Unidad de Gestión de la Calidad</a:t>
            </a:r>
          </a:p>
          <a:p>
            <a:pPr algn="ctr"/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2019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611560" y="933698"/>
            <a:ext cx="820891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R" dirty="0" smtClean="0"/>
              <a:t>Equilibrar la carga </a:t>
            </a:r>
            <a:r>
              <a:rPr lang="es-CR" dirty="0"/>
              <a:t>laboral </a:t>
            </a:r>
            <a:r>
              <a:rPr lang="es-CR" dirty="0" smtClean="0"/>
              <a:t>interna, un pequeño equipo y una agenda ambiciosa para el </a:t>
            </a:r>
            <a:r>
              <a:rPr lang="es-CR" dirty="0"/>
              <a:t>avance de las acciones operativas </a:t>
            </a:r>
            <a:r>
              <a:rPr lang="es-CR" dirty="0" smtClean="0"/>
              <a:t>.</a:t>
            </a:r>
            <a:endParaRPr lang="es-CR" dirty="0"/>
          </a:p>
          <a:p>
            <a:pPr marL="342900" indent="-342900" algn="just">
              <a:buFont typeface="+mj-lt"/>
              <a:buAutoNum type="arabicPeriod"/>
            </a:pPr>
            <a:r>
              <a:rPr lang="es-CR" dirty="0" smtClean="0"/>
              <a:t>Considerar la dependencia de otras instancias en los cronogramas de trabajo, tiempos de respuesta, validaciones, clarificaciones y designaciones, que comprenden acciones ajenas al control de la Unidad.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R" dirty="0" smtClean="0"/>
              <a:t>Los esfuerzos realizados por el equipo en actividades y proyectos adicionales a las del plan de trabajo, han implicado ajustes y priorizaciones a nivel interno para darle continuidad a los compromisos adquiridos, siendo conscientes de la relevancia y flexibilidad para aportar a los objetivos de la DRH.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89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1247406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95536" y="2420888"/>
            <a:ext cx="8291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Incidir en la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eficacia,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eficiencia, efectividad, economía y éxito de la DRH mediante la implementación y actualización de su Sistema de Gestión Integral (SGI), la investigación, coordinación, evaluación y acompañamiento, través de proyectos relacionados con la investigación y desarrollo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gestión de la DRH, generando conocimiento e inteligencia institucional como insumo para la mejora de los procesos.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81905" y="3090168"/>
            <a:ext cx="8050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39755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4293" y="548680"/>
            <a:ext cx="811431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Boletines informativos </a:t>
            </a:r>
            <a:r>
              <a:rPr lang="es-CR" dirty="0" smtClean="0"/>
              <a:t>SGI-MOGRH.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Actualización </a:t>
            </a:r>
            <a:r>
              <a:rPr lang="es-CR" dirty="0"/>
              <a:t>de la Biblioteca SGI-DRH.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Continuidad del </a:t>
            </a:r>
            <a:r>
              <a:rPr lang="es-CR" dirty="0"/>
              <a:t>Modelo Operacional de Gestión de la DRH (MOGRH). El </a:t>
            </a:r>
            <a:r>
              <a:rPr lang="es-CR" dirty="0" smtClean="0"/>
              <a:t>corte a </a:t>
            </a:r>
            <a:r>
              <a:rPr lang="es-CR" dirty="0"/>
              <a:t>dic 2019: 111 procedimientos documentados y comunicados, 2 en </a:t>
            </a:r>
            <a:r>
              <a:rPr lang="es-CR" dirty="0" smtClean="0"/>
              <a:t>proceso de </a:t>
            </a:r>
            <a:r>
              <a:rPr lang="es-CR" dirty="0"/>
              <a:t>firmas, 4 en revisión técnica, 2 en ajustes por parte de las </a:t>
            </a:r>
            <a:r>
              <a:rPr lang="es-CR" dirty="0" smtClean="0"/>
              <a:t>unidades respectivas </a:t>
            </a:r>
            <a:r>
              <a:rPr lang="es-CR" dirty="0"/>
              <a:t>y 9 pendientes por documentarse. </a:t>
            </a:r>
            <a:endParaRPr lang="es-C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Fortalecimiento </a:t>
            </a:r>
            <a:r>
              <a:rPr lang="es-CR" dirty="0"/>
              <a:t>integral del proceso de gestión de cobros </a:t>
            </a:r>
            <a:r>
              <a:rPr lang="es-CR" dirty="0" smtClean="0"/>
              <a:t>administrativos.</a:t>
            </a:r>
            <a:endParaRPr lang="es-C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Implementación </a:t>
            </a:r>
            <a:r>
              <a:rPr lang="es-CR" dirty="0"/>
              <a:t>de formulario web como canal para escuchar la voz de </a:t>
            </a:r>
            <a:r>
              <a:rPr lang="es-CR" dirty="0" smtClean="0"/>
              <a:t>los usuarios</a:t>
            </a:r>
            <a:r>
              <a:rPr lang="es-CR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Impulso </a:t>
            </a:r>
            <a:r>
              <a:rPr lang="es-CR" dirty="0"/>
              <a:t>a la implementación de un </a:t>
            </a:r>
            <a:r>
              <a:rPr lang="es-CR" dirty="0" smtClean="0"/>
              <a:t>Chatbot </a:t>
            </a:r>
            <a:r>
              <a:rPr lang="es-CR" dirty="0"/>
              <a:t>en la DRH. </a:t>
            </a:r>
            <a:endParaRPr lang="es-C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Modernización y actualización continua del sitio web </a:t>
            </a:r>
            <a:r>
              <a:rPr lang="es-CR" dirty="0"/>
              <a:t>de la </a:t>
            </a:r>
            <a:r>
              <a:rPr lang="es-CR" dirty="0" smtClean="0"/>
              <a:t>DRH.</a:t>
            </a:r>
            <a:endParaRPr lang="es-C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8631" y="617088"/>
            <a:ext cx="82296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Impulso hacia la </a:t>
            </a:r>
            <a:r>
              <a:rPr lang="es-CR" dirty="0"/>
              <a:t>modernización de la plataforma </a:t>
            </a:r>
            <a:r>
              <a:rPr lang="es-CR" dirty="0" smtClean="0"/>
              <a:t>“</a:t>
            </a:r>
            <a:r>
              <a:rPr lang="es-CR" dirty="0"/>
              <a:t>DRH en Línea</a:t>
            </a:r>
            <a:r>
              <a:rPr lang="es-CR" dirty="0" smtClean="0"/>
              <a:t>”.</a:t>
            </a:r>
            <a:endParaRPr lang="es-C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Incidencia </a:t>
            </a:r>
            <a:r>
              <a:rPr lang="es-CR" dirty="0"/>
              <a:t>en la optimización del proceso relativo a los movimientos </a:t>
            </a:r>
            <a:r>
              <a:rPr lang="es-CR" dirty="0" smtClean="0"/>
              <a:t>interinos de </a:t>
            </a:r>
            <a:r>
              <a:rPr lang="es-CR" dirty="0"/>
              <a:t>la Unidad Administrativa, mediante la divulgación continua en la web </a:t>
            </a:r>
            <a:r>
              <a:rPr lang="es-CR" dirty="0" smtClean="0"/>
              <a:t>DRH de </a:t>
            </a:r>
            <a:r>
              <a:rPr lang="es-CR" dirty="0"/>
              <a:t>las plazas </a:t>
            </a:r>
            <a:r>
              <a:rPr lang="es-CR" dirty="0" smtClean="0"/>
              <a:t>disponibles.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Impulso </a:t>
            </a:r>
            <a:r>
              <a:rPr lang="es-CR" dirty="0"/>
              <a:t>a la </a:t>
            </a:r>
            <a:r>
              <a:rPr lang="es-CR" dirty="0" err="1"/>
              <a:t>facultación</a:t>
            </a:r>
            <a:r>
              <a:rPr lang="es-CR" dirty="0"/>
              <a:t> de jefaturas DRH para la delegación de trámites y </a:t>
            </a:r>
            <a:r>
              <a:rPr lang="es-CR" dirty="0" smtClean="0"/>
              <a:t>actos administrativos </a:t>
            </a:r>
            <a:r>
              <a:rPr lang="es-CR" dirty="0"/>
              <a:t>ejecutados por el titular de la DRH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Coordinación </a:t>
            </a:r>
            <a:r>
              <a:rPr lang="es-CR" dirty="0"/>
              <a:t>para la formalización del correo institucional como canal oficial </a:t>
            </a:r>
            <a:r>
              <a:rPr lang="es-CR" dirty="0" smtClean="0"/>
              <a:t>de comunicaciones </a:t>
            </a:r>
            <a:r>
              <a:rPr lang="es-CR" dirty="0"/>
              <a:t>del MEP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Participación activa en el Equipo de Transparencia Institucional (EIDA) en representación de la DRH.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Participación en la actualización del Reglamento Autónomo del MEP (en proceso).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1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8631" y="420915"/>
            <a:ext cx="8229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Coordinación del proyecto de mejora en la gestión de los </a:t>
            </a:r>
            <a:r>
              <a:rPr lang="es-CR" dirty="0" smtClean="0"/>
              <a:t>reclamos administrativos </a:t>
            </a:r>
            <a:r>
              <a:rPr lang="es-CR" dirty="0"/>
              <a:t>y optimización de la actualización de los expedientes de </a:t>
            </a:r>
            <a:r>
              <a:rPr lang="es-CR" dirty="0" smtClean="0"/>
              <a:t>carrera profesional </a:t>
            </a:r>
            <a:r>
              <a:rPr lang="es-CR" dirty="0"/>
              <a:t>de los funcionarios del MEP. Análisis y mejoras del </a:t>
            </a:r>
            <a:r>
              <a:rPr lang="es-CR" dirty="0" smtClean="0"/>
              <a:t>proceso, Definición </a:t>
            </a:r>
            <a:r>
              <a:rPr lang="es-CR" dirty="0"/>
              <a:t>de requerimientos, proceso de licitación de un Sistema </a:t>
            </a:r>
            <a:r>
              <a:rPr lang="es-CR" dirty="0" smtClean="0"/>
              <a:t>de Trazabilidad</a:t>
            </a:r>
            <a:r>
              <a:rPr lang="es-CR" dirty="0"/>
              <a:t>, coordinación del desarrollo e implementación de </a:t>
            </a:r>
            <a:r>
              <a:rPr lang="es-CR" dirty="0" smtClean="0"/>
              <a:t>tres herramientas </a:t>
            </a:r>
            <a:r>
              <a:rPr lang="es-CR" dirty="0"/>
              <a:t>informáticas (definición de requerimientos, pruebas </a:t>
            </a:r>
            <a:r>
              <a:rPr lang="es-CR" dirty="0" smtClean="0"/>
              <a:t>e implementación</a:t>
            </a:r>
            <a:r>
              <a:rPr lang="es-CR" dirty="0"/>
              <a:t>), actividades de divulgación y socialización con actores claves.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Coordinación </a:t>
            </a:r>
            <a:r>
              <a:rPr lang="es-CR" dirty="0"/>
              <a:t>de la implementación de un Sistema de Trazabilidad para </a:t>
            </a:r>
            <a:r>
              <a:rPr lang="es-CR" dirty="0" smtClean="0"/>
              <a:t>la correspondencia </a:t>
            </a:r>
            <a:r>
              <a:rPr lang="es-CR" dirty="0"/>
              <a:t>de la DRH, servicios digitales DRH y procesos legales </a:t>
            </a:r>
            <a:r>
              <a:rPr lang="es-CR" dirty="0" smtClean="0"/>
              <a:t>propios del </a:t>
            </a:r>
            <a:r>
              <a:rPr lang="es-CR" dirty="0"/>
              <a:t>DGTS en conjunto con DAJ. </a:t>
            </a:r>
            <a:endParaRPr lang="es-CR" dirty="0" smtClean="0"/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72486" y="302359"/>
            <a:ext cx="82296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28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Desarrollo </a:t>
            </a:r>
            <a:r>
              <a:rPr lang="es-CR" dirty="0"/>
              <a:t>de las bases para la implementación de un Plan de Prejubilación </a:t>
            </a:r>
            <a:r>
              <a:rPr lang="es-CR" dirty="0" smtClean="0"/>
              <a:t>del MEP</a:t>
            </a:r>
            <a:r>
              <a:rPr lang="es-CR" dirty="0"/>
              <a:t>. </a:t>
            </a:r>
            <a:endParaRPr lang="es-C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Videos informativos </a:t>
            </a:r>
            <a:r>
              <a:rPr lang="es-CR" dirty="0"/>
              <a:t>de servicios y </a:t>
            </a:r>
            <a:r>
              <a:rPr lang="es-CR" dirty="0" smtClean="0"/>
              <a:t>procesos </a:t>
            </a:r>
            <a:r>
              <a:rPr lang="es-CR" dirty="0"/>
              <a:t>divulgados mediante </a:t>
            </a:r>
            <a:r>
              <a:rPr lang="es-CR" dirty="0" smtClean="0"/>
              <a:t>el sitio web.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Aportes </a:t>
            </a:r>
            <a:r>
              <a:rPr lang="es-CR" dirty="0"/>
              <a:t>en atenciones varias a consultas de Auditoría Interna, Contraloría </a:t>
            </a:r>
            <a:r>
              <a:rPr lang="es-CR" dirty="0" smtClean="0"/>
              <a:t>de Servicios </a:t>
            </a:r>
            <a:r>
              <a:rPr lang="es-CR" dirty="0"/>
              <a:t>y Contraloría General de la </a:t>
            </a:r>
            <a:r>
              <a:rPr lang="es-CR" dirty="0" smtClean="0"/>
              <a:t>República.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Apoyos </a:t>
            </a:r>
            <a:r>
              <a:rPr lang="es-CR" dirty="0"/>
              <a:t>varios: soporte en la administración del sistema de marcas, </a:t>
            </a:r>
            <a:r>
              <a:rPr lang="es-CR" dirty="0" smtClean="0"/>
              <a:t>estudios de </a:t>
            </a:r>
            <a:r>
              <a:rPr lang="es-CR" dirty="0"/>
              <a:t>actualización de expedientes de carrera profesional (plan de </a:t>
            </a:r>
            <a:r>
              <a:rPr lang="es-CR" dirty="0" smtClean="0"/>
              <a:t>Contingencia del </a:t>
            </a:r>
            <a:r>
              <a:rPr lang="es-CR" dirty="0"/>
              <a:t>Departamento de Gestión de Trámites y Servicios), elaboración </a:t>
            </a:r>
            <a:r>
              <a:rPr lang="es-CR" dirty="0" smtClean="0"/>
              <a:t>de documentos </a:t>
            </a:r>
            <a:r>
              <a:rPr lang="es-CR" dirty="0"/>
              <a:t>de funciones de Sub-Director DRH y jefatura </a:t>
            </a:r>
            <a:r>
              <a:rPr lang="es-CR" dirty="0" smtClean="0"/>
              <a:t>UGC/UGAL. formulación </a:t>
            </a:r>
            <a:r>
              <a:rPr lang="es-CR" dirty="0"/>
              <a:t>de respuestas DRH al Índice de Gestión Institucional (IGI</a:t>
            </a:r>
            <a:r>
              <a:rPr lang="es-CR" dirty="0" smtClean="0"/>
              <a:t>), formaciones </a:t>
            </a:r>
            <a:r>
              <a:rPr lang="es-CR" dirty="0"/>
              <a:t>y entrega de sesiones de círculos de paz, aplicación y análisis </a:t>
            </a:r>
            <a:r>
              <a:rPr lang="es-CR" dirty="0" smtClean="0"/>
              <a:t>de evaluación </a:t>
            </a:r>
            <a:r>
              <a:rPr lang="es-CR" dirty="0"/>
              <a:t>de clima y cultura organizacional (grupos focales e informes</a:t>
            </a:r>
            <a:r>
              <a:rPr lang="es-CR" dirty="0" smtClean="0"/>
              <a:t>), proceso </a:t>
            </a:r>
            <a:r>
              <a:rPr lang="es-CR" dirty="0"/>
              <a:t>de nombramiento p</a:t>
            </a:r>
            <a:r>
              <a:rPr lang="es-CR" dirty="0" smtClean="0"/>
              <a:t>or </a:t>
            </a:r>
            <a:r>
              <a:rPr lang="es-CR" dirty="0"/>
              <a:t>canal telefónico (</a:t>
            </a:r>
            <a:r>
              <a:rPr lang="es-CR" dirty="0" smtClean="0"/>
              <a:t>Unidad Administrativa).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9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87624" y="90872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6042699"/>
              </p:ext>
            </p:extLst>
          </p:nvPr>
        </p:nvGraphicFramePr>
        <p:xfrm>
          <a:off x="1524000" y="1770750"/>
          <a:ext cx="6504384" cy="449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6783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2996952"/>
            <a:ext cx="4316438" cy="261452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977691" y="254059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Gráfico 2. Estado </a:t>
            </a:r>
            <a:r>
              <a:rPr lang="es-ES" dirty="0"/>
              <a:t>actual de las acciones operativas UGC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7772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934908"/>
            <a:ext cx="8475109" cy="282503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977691" y="254059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Gráfico 3. </a:t>
            </a:r>
            <a:r>
              <a:rPr lang="es-CR" i="1" dirty="0"/>
              <a:t>Avance general de las acciones </a:t>
            </a:r>
            <a:r>
              <a:rPr lang="es-CR" i="1" dirty="0" smtClean="0"/>
              <a:t>operativas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039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23533</TotalTime>
  <Words>759</Words>
  <Application>Microsoft Office PowerPoint</Application>
  <PresentationFormat>Presentación en pantalla (4:3)</PresentationFormat>
  <Paragraphs>88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Maria Ramirez Calderon</cp:lastModifiedBy>
  <cp:revision>840</cp:revision>
  <cp:lastPrinted>2014-11-26T16:11:40Z</cp:lastPrinted>
  <dcterms:created xsi:type="dcterms:W3CDTF">2011-07-08T13:19:55Z</dcterms:created>
  <dcterms:modified xsi:type="dcterms:W3CDTF">2020-01-21T18:22:54Z</dcterms:modified>
</cp:coreProperties>
</file>