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04" r:id="rId1"/>
    <p:sldMasterId id="2147484418" r:id="rId2"/>
  </p:sldMasterIdLst>
  <p:notesMasterIdLst>
    <p:notesMasterId r:id="rId9"/>
  </p:notesMasterIdLst>
  <p:handoutMasterIdLst>
    <p:handoutMasterId r:id="rId10"/>
  </p:handoutMasterIdLst>
  <p:sldIdLst>
    <p:sldId id="272" r:id="rId3"/>
    <p:sldId id="318" r:id="rId4"/>
    <p:sldId id="257" r:id="rId5"/>
    <p:sldId id="319" r:id="rId6"/>
    <p:sldId id="287" r:id="rId7"/>
    <p:sldId id="312" r:id="rId8"/>
  </p:sldIdLst>
  <p:sldSz cx="9144000" cy="6858000" type="screen4x3"/>
  <p:notesSz cx="6980238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9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morar" initials="j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A50021"/>
    <a:srgbClr val="FFFF99"/>
    <a:srgbClr val="564334"/>
    <a:srgbClr val="87A846"/>
    <a:srgbClr val="6D8838"/>
    <a:srgbClr val="F2F2F2"/>
    <a:srgbClr val="DDDDDD"/>
    <a:srgbClr val="EAEAEA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81" autoAdjust="0"/>
    <p:restoredTop sz="93813" autoAdjust="0"/>
  </p:normalViewPr>
  <p:slideViewPr>
    <p:cSldViewPr snapToObjects="1">
      <p:cViewPr varScale="1">
        <p:scale>
          <a:sx n="92" d="100"/>
          <a:sy n="92" d="100"/>
        </p:scale>
        <p:origin x="19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2346"/>
    </p:cViewPr>
  </p:sorterViewPr>
  <p:notesViewPr>
    <p:cSldViewPr snapToObjects="1" showGuides="1">
      <p:cViewPr varScale="1">
        <p:scale>
          <a:sx n="38" d="100"/>
          <a:sy n="38" d="100"/>
        </p:scale>
        <p:origin x="-2328" y="-77"/>
      </p:cViewPr>
      <p:guideLst>
        <p:guide orient="horz" pos="2880"/>
        <p:guide pos="21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4416EE8B-AFFE-46CC-A7E2-600E8A5A5E57}" type="datetimeFigureOut">
              <a:rPr lang="es-ES" smtClean="0"/>
              <a:pPr/>
              <a:t>08/01/2020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BD43EB7E-9C31-4E6D-8AB3-82204240B4B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334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53853" y="0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/>
          <a:lstStyle>
            <a:lvl1pPr algn="r">
              <a:defRPr sz="1200"/>
            </a:lvl1pPr>
          </a:lstStyle>
          <a:p>
            <a:fld id="{E8DF0198-4C94-44B1-8978-46F73354EBE8}" type="datetimeFigureOut">
              <a:rPr lang="es-ES" smtClean="0"/>
              <a:pPr/>
              <a:t>08/01/2020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685800"/>
            <a:ext cx="4573588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3" tIns="45502" rIns="91003" bIns="45502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8024" y="4343401"/>
            <a:ext cx="5584190" cy="4114800"/>
          </a:xfrm>
          <a:prstGeom prst="rect">
            <a:avLst/>
          </a:prstGeom>
        </p:spPr>
        <p:txBody>
          <a:bodyPr vert="horz" lIns="91003" tIns="45502" rIns="91003" bIns="45502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53853" y="8685213"/>
            <a:ext cx="3024770" cy="457200"/>
          </a:xfrm>
          <a:prstGeom prst="rect">
            <a:avLst/>
          </a:prstGeom>
        </p:spPr>
        <p:txBody>
          <a:bodyPr vert="horz" lIns="91003" tIns="45502" rIns="91003" bIns="45502" rtlCol="0" anchor="b"/>
          <a:lstStyle>
            <a:lvl1pPr algn="r">
              <a:defRPr sz="1200"/>
            </a:lvl1pPr>
          </a:lstStyle>
          <a:p>
            <a:fld id="{E3CCFBC4-9DE3-4C91-811D-3C8D2A7DD1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0800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99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356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173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550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3030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CCFBC4-9DE3-4C91-811D-3C8D2A7DD187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165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8986A-A184-4909-9DD6-BF1D881F94F8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C9179-CAD8-4ED7-B509-044297F837D2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Fecha de impresión: </a:t>
            </a:r>
            <a:fld id="{52AAA591-02E3-4C18-BDEF-FE9EE6941BBB}" type="datetime1">
              <a:rPr lang="es-ES" smtClean="0"/>
              <a:t>08/01/2020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0434737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104C8-7CBE-475B-8B80-B67C85252FD5}" type="datetime1">
              <a:rPr lang="es-ES" smtClean="0"/>
              <a:t>08/01/2020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482466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24A6-9A0C-4177-B095-37F18F201903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3674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2DFC-28B1-4EF0-8854-55635D3015EE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972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0B8-90A3-424D-A855-5FAB20831201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5336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8321C-05E6-4DF0-854C-845EF57E1A78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70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D1F4-EDF3-4118-B9CA-4CE3412B8FA9}" type="datetime1">
              <a:rPr lang="es-ES" smtClean="0"/>
              <a:t>08/01/2020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18067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C972-A517-4560-A0F3-AE6EBCD890E6}" type="datetime1">
              <a:rPr lang="es-ES" smtClean="0"/>
              <a:t>08/01/2020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578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463AA-3D0C-4BAE-B551-9239BA18950D}" type="datetime1">
              <a:rPr lang="es-ES" smtClean="0"/>
              <a:t>08/01/2020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66E-B054-4921-831F-890153A2E715}" type="datetime1">
              <a:rPr lang="es-ES" smtClean="0"/>
              <a:t>08/01/2020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9563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B1B4-D806-4849-B1A1-E1D28F0DBC83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495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22F1B-9825-48C0-85C8-C4C2EB519618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85741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76334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12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14D-5E2D-40D6-BEC7-7E7FED11E778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651E-989F-416E-B5CC-A4851CE8C8BD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1D715-C23E-456B-AA07-4D7CF518A839}" type="datetime1">
              <a:rPr lang="es-ES" smtClean="0"/>
              <a:t>08/01/2020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1ABCE90B-3C5E-4D3E-92BD-9F3D9180B9EA}" type="datetime1">
              <a:rPr lang="es-ES" smtClean="0"/>
              <a:t>08/01/2020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35896" y="6356350"/>
            <a:ext cx="2383904" cy="365125"/>
          </a:xfrm>
        </p:spPr>
        <p:txBody>
          <a:bodyPr/>
          <a:lstStyle/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D5BFD-60D0-4D20-81A2-2481AE254581}" type="datetime1">
              <a:rPr lang="es-ES" smtClean="0"/>
              <a:t>08/01/2020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7122-12F5-4F86-9E7F-C6F9AB9AEF30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39FA-7982-4179-B8C4-59DEA1A564C7}" type="datetime1">
              <a:rPr lang="es-ES" smtClean="0"/>
              <a:t>08/01/2020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dirty="0" smtClean="0"/>
              <a:t>Fecha de impresión</a:t>
            </a:r>
            <a:r>
              <a:rPr lang="es-ES" smtClean="0"/>
              <a:t>: </a:t>
            </a:r>
            <a:fld id="{ABB6C35B-15C9-4ADA-A31E-8BD1B9945545}" type="datetime1">
              <a:rPr lang="es-ES" smtClean="0"/>
              <a:t>08/01/2020</a:t>
            </a:fld>
            <a:r>
              <a:rPr lang="es-ES" smtClean="0"/>
              <a:t> </a:t>
            </a:r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851920" y="6356350"/>
            <a:ext cx="21678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7E2933-750B-4D76-BF9B-1A9D34EBAF29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5" r:id="rId1"/>
    <p:sldLayoutId id="2147484406" r:id="rId2"/>
    <p:sldLayoutId id="2147484407" r:id="rId3"/>
    <p:sldLayoutId id="2147484408" r:id="rId4"/>
    <p:sldLayoutId id="2147484409" r:id="rId5"/>
    <p:sldLayoutId id="2147484410" r:id="rId6"/>
    <p:sldLayoutId id="2147484411" r:id="rId7"/>
    <p:sldLayoutId id="2147484412" r:id="rId8"/>
    <p:sldLayoutId id="2147484413" r:id="rId9"/>
    <p:sldLayoutId id="2147484414" r:id="rId10"/>
    <p:sldLayoutId id="2147484415" r:id="rId11"/>
    <p:sldLayoutId id="2147484416" r:id="rId12"/>
    <p:sldLayoutId id="2147484417" r:id="rId13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28789-FB1D-48F1-B279-8EB59489E36B}" type="datetime1">
              <a:rPr lang="es-ES" smtClean="0"/>
              <a:t>08/01/2020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Versión: R6 - 14/11/2014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55DB-2C2B-4058-962C-E88281323B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40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9" r:id="rId1"/>
    <p:sldLayoutId id="2147484420" r:id="rId2"/>
    <p:sldLayoutId id="2147484421" r:id="rId3"/>
    <p:sldLayoutId id="2147484422" r:id="rId4"/>
    <p:sldLayoutId id="2147484423" r:id="rId5"/>
    <p:sldLayoutId id="2147484424" r:id="rId6"/>
    <p:sldLayoutId id="2147484425" r:id="rId7"/>
    <p:sldLayoutId id="2147484426" r:id="rId8"/>
    <p:sldLayoutId id="2147484427" r:id="rId9"/>
    <p:sldLayoutId id="2147484428" r:id="rId10"/>
    <p:sldLayoutId id="214748442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12 Grupo"/>
          <p:cNvGrpSpPr/>
          <p:nvPr/>
        </p:nvGrpSpPr>
        <p:grpSpPr>
          <a:xfrm>
            <a:off x="179512" y="5589240"/>
            <a:ext cx="9073008" cy="587905"/>
            <a:chOff x="-71470" y="6286520"/>
            <a:chExt cx="9572692" cy="587905"/>
          </a:xfrm>
        </p:grpSpPr>
        <p:sp>
          <p:nvSpPr>
            <p:cNvPr id="5" name="4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0" name="9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8" name="6 Título"/>
          <p:cNvSpPr txBox="1">
            <a:spLocks/>
          </p:cNvSpPr>
          <p:nvPr/>
        </p:nvSpPr>
        <p:spPr>
          <a:xfrm>
            <a:off x="6012160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  <p:sp>
        <p:nvSpPr>
          <p:cNvPr id="15" name="14 CuadroTexto"/>
          <p:cNvSpPr txBox="1"/>
          <p:nvPr/>
        </p:nvSpPr>
        <p:spPr>
          <a:xfrm>
            <a:off x="803201" y="2735708"/>
            <a:ext cx="76362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R" sz="3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Departamento de Servicios Médicos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58472" y="6356350"/>
            <a:ext cx="762000" cy="365125"/>
          </a:xfrm>
        </p:spPr>
        <p:txBody>
          <a:bodyPr/>
          <a:lstStyle/>
          <a:p>
            <a:fld id="{577E2933-750B-4D76-BF9B-1A9D34EBAF29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6718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 smtClean="0"/>
              <a:t>	</a:t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/>
              <a:t/>
            </a:r>
            <a:br>
              <a:rPr lang="es-ES" sz="3200" b="1" dirty="0"/>
            </a:br>
            <a:r>
              <a:rPr lang="es-ES" sz="31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Labor sustantiva:</a:t>
            </a:r>
            <a:endParaRPr lang="es-ES" sz="31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R" dirty="0" smtClean="0"/>
          </a:p>
          <a:p>
            <a:pPr algn="just"/>
            <a:r>
              <a:rPr lang="es-CR" sz="2000" dirty="0" smtClean="0"/>
              <a:t>Brindar una atención </a:t>
            </a:r>
            <a:r>
              <a:rPr lang="es-CR" sz="2000" dirty="0"/>
              <a:t>integral a los funcionarios de oficinas centrales del MEP a través de los diferentes servicios de </a:t>
            </a:r>
            <a:r>
              <a:rPr lang="es-CR" sz="2000" dirty="0" smtClean="0"/>
              <a:t>salud que en la actualidad está compuestos por una Fisioterapeuta, una Psicóloga, una Médico Internista, una Enfermera y un Médico General  </a:t>
            </a: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7" name="6 Título"/>
          <p:cNvSpPr txBox="1">
            <a:spLocks/>
          </p:cNvSpPr>
          <p:nvPr/>
        </p:nvSpPr>
        <p:spPr>
          <a:xfrm>
            <a:off x="5950496" y="6443362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pic>
        <p:nvPicPr>
          <p:cNvPr id="6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3024" y="1484784"/>
            <a:ext cx="82296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atención de los funcionarios en las diferentes especialidades del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Departamento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un sistema de citas en línea 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 smtClean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6 Título"/>
          <p:cNvSpPr txBox="1">
            <a:spLocks/>
          </p:cNvSpPr>
          <p:nvPr/>
        </p:nvSpPr>
        <p:spPr>
          <a:xfrm>
            <a:off x="5724128" y="6453336"/>
            <a:ext cx="2736304" cy="298575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grpSp>
        <p:nvGrpSpPr>
          <p:cNvPr id="11" name="10 Grupo"/>
          <p:cNvGrpSpPr/>
          <p:nvPr/>
        </p:nvGrpSpPr>
        <p:grpSpPr>
          <a:xfrm>
            <a:off x="150782" y="5461953"/>
            <a:ext cx="9073008" cy="587905"/>
            <a:chOff x="-71470" y="6286520"/>
            <a:chExt cx="9572692" cy="587905"/>
          </a:xfrm>
        </p:grpSpPr>
        <p:sp>
          <p:nvSpPr>
            <p:cNvPr id="12" name="11 Forma libre"/>
            <p:cNvSpPr/>
            <p:nvPr/>
          </p:nvSpPr>
          <p:spPr>
            <a:xfrm>
              <a:off x="-32" y="6357958"/>
              <a:ext cx="9358378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14" name="13 Forma libre"/>
            <p:cNvSpPr/>
            <p:nvPr/>
          </p:nvSpPr>
          <p:spPr>
            <a:xfrm>
              <a:off x="-71470" y="6286520"/>
              <a:ext cx="9572692" cy="516467"/>
            </a:xfrm>
            <a:custGeom>
              <a:avLst/>
              <a:gdLst>
                <a:gd name="connsiteX0" fmla="*/ 0 w 9681633"/>
                <a:gd name="connsiteY0" fmla="*/ 516467 h 516467"/>
                <a:gd name="connsiteX1" fmla="*/ 2451100 w 9681633"/>
                <a:gd name="connsiteY1" fmla="*/ 84667 h 516467"/>
                <a:gd name="connsiteX2" fmla="*/ 5994400 w 9681633"/>
                <a:gd name="connsiteY2" fmla="*/ 402167 h 516467"/>
                <a:gd name="connsiteX3" fmla="*/ 9156700 w 9681633"/>
                <a:gd name="connsiteY3" fmla="*/ 59267 h 516467"/>
                <a:gd name="connsiteX4" fmla="*/ 9144000 w 9681633"/>
                <a:gd name="connsiteY4" fmla="*/ 46567 h 516467"/>
                <a:gd name="connsiteX0" fmla="*/ 0 w 10311793"/>
                <a:gd name="connsiteY0" fmla="*/ 516467 h 516467"/>
                <a:gd name="connsiteX1" fmla="*/ 2451100 w 10311793"/>
                <a:gd name="connsiteY1" fmla="*/ 84667 h 516467"/>
                <a:gd name="connsiteX2" fmla="*/ 5994400 w 10311793"/>
                <a:gd name="connsiteY2" fmla="*/ 402167 h 516467"/>
                <a:gd name="connsiteX3" fmla="*/ 9156700 w 10311793"/>
                <a:gd name="connsiteY3" fmla="*/ 59267 h 516467"/>
                <a:gd name="connsiteX4" fmla="*/ 10042977 w 10311793"/>
                <a:gd name="connsiteY4" fmla="*/ 46567 h 51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311793" h="516467">
                  <a:moveTo>
                    <a:pt x="0" y="516467"/>
                  </a:moveTo>
                  <a:cubicBezTo>
                    <a:pt x="726016" y="310092"/>
                    <a:pt x="1452033" y="103717"/>
                    <a:pt x="2451100" y="84667"/>
                  </a:cubicBezTo>
                  <a:cubicBezTo>
                    <a:pt x="3450167" y="65617"/>
                    <a:pt x="4876800" y="406400"/>
                    <a:pt x="5994400" y="402167"/>
                  </a:cubicBezTo>
                  <a:cubicBezTo>
                    <a:pt x="7112000" y="397934"/>
                    <a:pt x="8481937" y="118534"/>
                    <a:pt x="9156700" y="59267"/>
                  </a:cubicBezTo>
                  <a:cubicBezTo>
                    <a:pt x="9831463" y="0"/>
                    <a:pt x="10311793" y="23283"/>
                    <a:pt x="10042977" y="46567"/>
                  </a:cubicBezTo>
                </a:path>
              </a:pathLst>
            </a:cu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</p:grp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457199" y="1238937"/>
            <a:ext cx="800323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C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493024" y="1484784"/>
            <a:ext cx="82296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</a:rPr>
              <a:t>Objetivos y resultados</a:t>
            </a:r>
          </a:p>
          <a:p>
            <a:pPr>
              <a:lnSpc>
                <a:spcPct val="150000"/>
              </a:lnSpc>
            </a:pPr>
            <a:r>
              <a:rPr lang="es-ES" sz="1400" b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Resutados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Los funcionarios lograron aprovechar el 100% de los servicios brindados en el Departamento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Hay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gran avance en el sistema de citas en línea y se espera que para el año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entre en funcionamiento. </a:t>
            </a: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CR" sz="1400" dirty="0" smtClean="0"/>
              <a:t> </a:t>
            </a:r>
          </a:p>
        </p:txBody>
      </p:sp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76672"/>
            <a:ext cx="1296144" cy="87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88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dirty="0" smtClean="0"/>
              <a:t/>
            </a:r>
            <a:br>
              <a:rPr lang="es-CR" dirty="0" smtClean="0"/>
            </a:br>
            <a:r>
              <a:rPr lang="es-CR" dirty="0"/>
              <a:t/>
            </a:r>
            <a:br>
              <a:rPr lang="es-CR" dirty="0"/>
            </a:br>
            <a:r>
              <a:rPr lang="es-CR" sz="4000" dirty="0" smtClean="0"/>
              <a:t>Indicadores y estadística de la gestión</a:t>
            </a:r>
            <a:endParaRPr lang="es-CR" sz="4000" dirty="0"/>
          </a:p>
        </p:txBody>
      </p:sp>
      <p:sp>
        <p:nvSpPr>
          <p:cNvPr id="12" name="Marcador de contenido 11"/>
          <p:cNvSpPr>
            <a:spLocks noGrp="1"/>
          </p:cNvSpPr>
          <p:nvPr>
            <p:ph idx="1"/>
          </p:nvPr>
        </p:nvSpPr>
        <p:spPr>
          <a:xfrm>
            <a:off x="384511" y="2012796"/>
            <a:ext cx="8229600" cy="4389120"/>
          </a:xfrm>
        </p:spPr>
        <p:txBody>
          <a:bodyPr>
            <a:normAutofit/>
          </a:bodyPr>
          <a:lstStyle/>
          <a:p>
            <a:pPr algn="just"/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Indicador: Número de funcionarios atendidos </a:t>
            </a:r>
          </a:p>
          <a:p>
            <a:pPr marL="0" indent="0" algn="just">
              <a:buNone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los registros estadísticos se atienden un promedio anual aproximado de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7000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funcionarios entre las diferentes especialidades que hay en el Departamento </a:t>
            </a:r>
          </a:p>
          <a:p>
            <a:pPr marL="0" indent="0" algn="just">
              <a:buNone/>
            </a:pPr>
            <a:endParaRPr lang="es-C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los funcionarios atendidos el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76%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corresponde a mujeres y el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24% </a:t>
            </a:r>
            <a:r>
              <a:rPr lang="es-C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hombres</a:t>
            </a:r>
            <a:endParaRPr lang="es-C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39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8 Imagen" descr="MEP trasparen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16632"/>
            <a:ext cx="1175624" cy="792088"/>
          </a:xfrm>
          <a:prstGeom prst="rect">
            <a:avLst/>
          </a:prstGeom>
        </p:spPr>
      </p:pic>
      <p:sp>
        <p:nvSpPr>
          <p:cNvPr id="11" name="6 Título"/>
          <p:cNvSpPr txBox="1">
            <a:spLocks/>
          </p:cNvSpPr>
          <p:nvPr/>
        </p:nvSpPr>
        <p:spPr>
          <a:xfrm>
            <a:off x="5940152" y="6381328"/>
            <a:ext cx="2736304" cy="370013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R" sz="1400" b="1" dirty="0" smtClean="0">
                <a:latin typeface="+mj-lt"/>
                <a:ea typeface="+mj-ea"/>
                <a:cs typeface="+mj-cs"/>
              </a:rPr>
              <a:t>Dirección de Recursos Humanos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E2933-750B-4D76-BF9B-1A9D34EBAF29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CuadroTexto 4"/>
          <p:cNvSpPr txBox="1"/>
          <p:nvPr/>
        </p:nvSpPr>
        <p:spPr>
          <a:xfrm>
            <a:off x="96888" y="933698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Principales obstáculos por superar</a:t>
            </a:r>
            <a:endParaRPr lang="es-ES" sz="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La falta de recurso humano versus la población atendida</a:t>
            </a:r>
          </a:p>
          <a:p>
            <a:pPr algn="just">
              <a:lnSpc>
                <a:spcPct val="150000"/>
              </a:lnSpc>
            </a:pPr>
            <a:endParaRPr lang="es-ES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892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45863</TotalTime>
  <Words>213</Words>
  <Application>Microsoft Office PowerPoint</Application>
  <PresentationFormat>Presentación en pantalla (4:3)</PresentationFormat>
  <Paragraphs>60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Flujo</vt:lpstr>
      <vt:lpstr>Diseño personalizado</vt:lpstr>
      <vt:lpstr>Presentación de PowerPoint</vt:lpstr>
      <vt:lpstr>     Labor sustantiva:</vt:lpstr>
      <vt:lpstr>Presentación de PowerPoint</vt:lpstr>
      <vt:lpstr>Presentación de PowerPoint</vt:lpstr>
      <vt:lpstr>  Indicadores y estadística de la gestión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amurilloj</dc:creator>
  <cp:lastModifiedBy>Manrique Garcia Saenz</cp:lastModifiedBy>
  <cp:revision>849</cp:revision>
  <cp:lastPrinted>2014-11-26T16:11:40Z</cp:lastPrinted>
  <dcterms:created xsi:type="dcterms:W3CDTF">2011-07-08T13:19:55Z</dcterms:created>
  <dcterms:modified xsi:type="dcterms:W3CDTF">2020-01-20T13:14:27Z</dcterms:modified>
</cp:coreProperties>
</file>