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 id="2147484418" r:id="rId2"/>
  </p:sldMasterIdLst>
  <p:notesMasterIdLst>
    <p:notesMasterId r:id="rId74"/>
  </p:notesMasterIdLst>
  <p:handoutMasterIdLst>
    <p:handoutMasterId r:id="rId75"/>
  </p:handoutMasterIdLst>
  <p:sldIdLst>
    <p:sldId id="388" r:id="rId3"/>
    <p:sldId id="390" r:id="rId4"/>
    <p:sldId id="403" r:id="rId5"/>
    <p:sldId id="392" r:id="rId6"/>
    <p:sldId id="393" r:id="rId7"/>
    <p:sldId id="394" r:id="rId8"/>
    <p:sldId id="395" r:id="rId9"/>
    <p:sldId id="396" r:id="rId10"/>
    <p:sldId id="397" r:id="rId11"/>
    <p:sldId id="398" r:id="rId12"/>
    <p:sldId id="399" r:id="rId13"/>
    <p:sldId id="400" r:id="rId14"/>
    <p:sldId id="401" r:id="rId15"/>
    <p:sldId id="402" r:id="rId16"/>
    <p:sldId id="405" r:id="rId17"/>
    <p:sldId id="406" r:id="rId18"/>
    <p:sldId id="407" r:id="rId19"/>
    <p:sldId id="408" r:id="rId20"/>
    <p:sldId id="409" r:id="rId21"/>
    <p:sldId id="410" r:id="rId22"/>
    <p:sldId id="411" r:id="rId23"/>
    <p:sldId id="412" r:id="rId24"/>
    <p:sldId id="413" r:id="rId25"/>
    <p:sldId id="414" r:id="rId26"/>
    <p:sldId id="415" r:id="rId27"/>
    <p:sldId id="416" r:id="rId28"/>
    <p:sldId id="417" r:id="rId29"/>
    <p:sldId id="418" r:id="rId30"/>
    <p:sldId id="419" r:id="rId31"/>
    <p:sldId id="420" r:id="rId32"/>
    <p:sldId id="421" r:id="rId33"/>
    <p:sldId id="422" r:id="rId34"/>
    <p:sldId id="423" r:id="rId35"/>
    <p:sldId id="424" r:id="rId36"/>
    <p:sldId id="425" r:id="rId37"/>
    <p:sldId id="426" r:id="rId38"/>
    <p:sldId id="427" r:id="rId39"/>
    <p:sldId id="428" r:id="rId40"/>
    <p:sldId id="429" r:id="rId41"/>
    <p:sldId id="430" r:id="rId42"/>
    <p:sldId id="431" r:id="rId43"/>
    <p:sldId id="432" r:id="rId44"/>
    <p:sldId id="433" r:id="rId45"/>
    <p:sldId id="434" r:id="rId46"/>
    <p:sldId id="435" r:id="rId47"/>
    <p:sldId id="436" r:id="rId48"/>
    <p:sldId id="437" r:id="rId49"/>
    <p:sldId id="438" r:id="rId50"/>
    <p:sldId id="439" r:id="rId51"/>
    <p:sldId id="440" r:id="rId52"/>
    <p:sldId id="441" r:id="rId53"/>
    <p:sldId id="442" r:id="rId54"/>
    <p:sldId id="443" r:id="rId55"/>
    <p:sldId id="445" r:id="rId56"/>
    <p:sldId id="446" r:id="rId57"/>
    <p:sldId id="447" r:id="rId58"/>
    <p:sldId id="448" r:id="rId59"/>
    <p:sldId id="449" r:id="rId60"/>
    <p:sldId id="450" r:id="rId61"/>
    <p:sldId id="451" r:id="rId62"/>
    <p:sldId id="452" r:id="rId63"/>
    <p:sldId id="453" r:id="rId64"/>
    <p:sldId id="454" r:id="rId65"/>
    <p:sldId id="455" r:id="rId66"/>
    <p:sldId id="456" r:id="rId67"/>
    <p:sldId id="457" r:id="rId68"/>
    <p:sldId id="458" r:id="rId69"/>
    <p:sldId id="459" r:id="rId70"/>
    <p:sldId id="460" r:id="rId71"/>
    <p:sldId id="461" r:id="rId72"/>
    <p:sldId id="462" r:id="rId73"/>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rar" initials="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8838"/>
    <a:srgbClr val="993300"/>
    <a:srgbClr val="A50021"/>
    <a:srgbClr val="FFFF99"/>
    <a:srgbClr val="564334"/>
    <a:srgbClr val="87A846"/>
    <a:srgbClr val="F2F2F2"/>
    <a:srgbClr val="DDDDDD"/>
    <a:srgbClr val="EAEAEA"/>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22" autoAdjust="0"/>
    <p:restoredTop sz="93813" autoAdjust="0"/>
  </p:normalViewPr>
  <p:slideViewPr>
    <p:cSldViewPr snapToObjects="1">
      <p:cViewPr varScale="1">
        <p:scale>
          <a:sx n="88" d="100"/>
          <a:sy n="88" d="100"/>
        </p:scale>
        <p:origin x="1692"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346"/>
    </p:cViewPr>
  </p:sorterViewPr>
  <p:notesViewPr>
    <p:cSldViewPr snapToObjects="1" showGuides="1">
      <p:cViewPr varScale="1">
        <p:scale>
          <a:sx n="38" d="100"/>
          <a:sy n="38" d="100"/>
        </p:scale>
        <p:origin x="-2328" y="-77"/>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commentAuthors" Target="commentAuthor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2031" tIns="46016" rIns="92031" bIns="46016" rtlCol="0"/>
          <a:lstStyle>
            <a:lvl1pPr algn="l">
              <a:defRPr sz="1200"/>
            </a:lvl1pPr>
          </a:lstStyle>
          <a:p>
            <a:endParaRPr lang="es-ES"/>
          </a:p>
        </p:txBody>
      </p:sp>
      <p:sp>
        <p:nvSpPr>
          <p:cNvPr id="3" name="2 Marcador de fecha"/>
          <p:cNvSpPr>
            <a:spLocks noGrp="1"/>
          </p:cNvSpPr>
          <p:nvPr>
            <p:ph type="dt" sz="quarter" idx="1"/>
          </p:nvPr>
        </p:nvSpPr>
        <p:spPr>
          <a:xfrm>
            <a:off x="3970938" y="0"/>
            <a:ext cx="3037840" cy="464820"/>
          </a:xfrm>
          <a:prstGeom prst="rect">
            <a:avLst/>
          </a:prstGeom>
        </p:spPr>
        <p:txBody>
          <a:bodyPr vert="horz" lIns="92031" tIns="46016" rIns="92031" bIns="46016" rtlCol="0"/>
          <a:lstStyle>
            <a:lvl1pPr algn="r">
              <a:defRPr sz="1200"/>
            </a:lvl1pPr>
          </a:lstStyle>
          <a:p>
            <a:fld id="{4416EE8B-AFFE-46CC-A7E2-600E8A5A5E57}" type="datetimeFigureOut">
              <a:rPr lang="es-ES" smtClean="0"/>
              <a:pPr/>
              <a:t>14/01/2020</a:t>
            </a:fld>
            <a:endParaRPr lang="es-ES"/>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2031" tIns="46016" rIns="92031" bIns="46016"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2031" tIns="46016" rIns="92031" bIns="46016" rtlCol="0" anchor="b"/>
          <a:lstStyle>
            <a:lvl1pPr algn="r">
              <a:defRPr sz="1200"/>
            </a:lvl1pPr>
          </a:lstStyle>
          <a:p>
            <a:fld id="{BD43EB7E-9C31-4E6D-8AB3-82204240B4BF}" type="slidenum">
              <a:rPr lang="es-ES" smtClean="0"/>
              <a:pPr/>
              <a:t>‹Nº›</a:t>
            </a:fld>
            <a:endParaRPr lang="es-ES"/>
          </a:p>
        </p:txBody>
      </p:sp>
    </p:spTree>
    <p:extLst>
      <p:ext uri="{BB962C8B-B14F-4D97-AF65-F5344CB8AC3E}">
        <p14:creationId xmlns:p14="http://schemas.microsoft.com/office/powerpoint/2010/main" val="3543348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2031" tIns="46016" rIns="92031" bIns="46016" rtlCol="0"/>
          <a:lstStyle>
            <a:lvl1pPr algn="l">
              <a:defRPr sz="1200"/>
            </a:lvl1pPr>
          </a:lstStyle>
          <a:p>
            <a:endParaRPr lang="es-ES"/>
          </a:p>
        </p:txBody>
      </p:sp>
      <p:sp>
        <p:nvSpPr>
          <p:cNvPr id="3" name="2 Marcador de fecha"/>
          <p:cNvSpPr>
            <a:spLocks noGrp="1"/>
          </p:cNvSpPr>
          <p:nvPr>
            <p:ph type="dt" idx="1"/>
          </p:nvPr>
        </p:nvSpPr>
        <p:spPr>
          <a:xfrm>
            <a:off x="3970938" y="0"/>
            <a:ext cx="3037840" cy="464820"/>
          </a:xfrm>
          <a:prstGeom prst="rect">
            <a:avLst/>
          </a:prstGeom>
        </p:spPr>
        <p:txBody>
          <a:bodyPr vert="horz" lIns="92031" tIns="46016" rIns="92031" bIns="46016" rtlCol="0"/>
          <a:lstStyle>
            <a:lvl1pPr algn="r">
              <a:defRPr sz="1200"/>
            </a:lvl1pPr>
          </a:lstStyle>
          <a:p>
            <a:fld id="{E8DF0198-4C94-44B1-8978-46F73354EBE8}" type="datetimeFigureOut">
              <a:rPr lang="es-ES" smtClean="0"/>
              <a:pPr/>
              <a:t>14/01/2020</a:t>
            </a:fld>
            <a:endParaRPr lang="es-ES"/>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031" tIns="46016" rIns="92031" bIns="46016" rtlCol="0" anchor="ctr"/>
          <a:lstStyle/>
          <a:p>
            <a:endParaRPr lang="es-ES"/>
          </a:p>
        </p:txBody>
      </p:sp>
      <p:sp>
        <p:nvSpPr>
          <p:cNvPr id="5" name="4 Marcador de notas"/>
          <p:cNvSpPr>
            <a:spLocks noGrp="1"/>
          </p:cNvSpPr>
          <p:nvPr>
            <p:ph type="body" sz="quarter" idx="3"/>
          </p:nvPr>
        </p:nvSpPr>
        <p:spPr>
          <a:xfrm>
            <a:off x="701040" y="4415791"/>
            <a:ext cx="5608320" cy="4183380"/>
          </a:xfrm>
          <a:prstGeom prst="rect">
            <a:avLst/>
          </a:prstGeom>
        </p:spPr>
        <p:txBody>
          <a:bodyPr vert="horz" lIns="92031" tIns="46016" rIns="92031" bIns="46016"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2031" tIns="46016" rIns="92031" bIns="46016"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2031" tIns="46016" rIns="92031" bIns="46016" rtlCol="0" anchor="b"/>
          <a:lstStyle>
            <a:lvl1pPr algn="r">
              <a:defRPr sz="1200"/>
            </a:lvl1pPr>
          </a:lstStyle>
          <a:p>
            <a:fld id="{E3CCFBC4-9DE3-4C91-811D-3C8D2A7DD187}" type="slidenum">
              <a:rPr lang="es-ES" smtClean="0"/>
              <a:pPr/>
              <a:t>‹Nº›</a:t>
            </a:fld>
            <a:endParaRPr lang="es-ES"/>
          </a:p>
        </p:txBody>
      </p:sp>
    </p:spTree>
    <p:extLst>
      <p:ext uri="{BB962C8B-B14F-4D97-AF65-F5344CB8AC3E}">
        <p14:creationId xmlns:p14="http://schemas.microsoft.com/office/powerpoint/2010/main" val="16570800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a:t>
            </a:fld>
            <a:endParaRPr lang="es-ES"/>
          </a:p>
        </p:txBody>
      </p:sp>
    </p:spTree>
    <p:extLst>
      <p:ext uri="{BB962C8B-B14F-4D97-AF65-F5344CB8AC3E}">
        <p14:creationId xmlns:p14="http://schemas.microsoft.com/office/powerpoint/2010/main" val="3491697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13</a:t>
            </a:fld>
            <a:endParaRPr lang="es-ES"/>
          </a:p>
        </p:txBody>
      </p:sp>
    </p:spTree>
    <p:extLst>
      <p:ext uri="{BB962C8B-B14F-4D97-AF65-F5344CB8AC3E}">
        <p14:creationId xmlns:p14="http://schemas.microsoft.com/office/powerpoint/2010/main" val="1136968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14</a:t>
            </a:fld>
            <a:endParaRPr lang="es-ES"/>
          </a:p>
        </p:txBody>
      </p:sp>
    </p:spTree>
    <p:extLst>
      <p:ext uri="{BB962C8B-B14F-4D97-AF65-F5344CB8AC3E}">
        <p14:creationId xmlns:p14="http://schemas.microsoft.com/office/powerpoint/2010/main" val="3422174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15</a:t>
            </a:fld>
            <a:endParaRPr lang="es-ES"/>
          </a:p>
        </p:txBody>
      </p:sp>
    </p:spTree>
    <p:extLst>
      <p:ext uri="{BB962C8B-B14F-4D97-AF65-F5344CB8AC3E}">
        <p14:creationId xmlns:p14="http://schemas.microsoft.com/office/powerpoint/2010/main" val="178976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16</a:t>
            </a:fld>
            <a:endParaRPr lang="es-ES"/>
          </a:p>
        </p:txBody>
      </p:sp>
    </p:spTree>
    <p:extLst>
      <p:ext uri="{BB962C8B-B14F-4D97-AF65-F5344CB8AC3E}">
        <p14:creationId xmlns:p14="http://schemas.microsoft.com/office/powerpoint/2010/main" val="4094347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18</a:t>
            </a:fld>
            <a:endParaRPr lang="es-ES"/>
          </a:p>
        </p:txBody>
      </p:sp>
    </p:spTree>
    <p:extLst>
      <p:ext uri="{BB962C8B-B14F-4D97-AF65-F5344CB8AC3E}">
        <p14:creationId xmlns:p14="http://schemas.microsoft.com/office/powerpoint/2010/main" val="4293071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19</a:t>
            </a:fld>
            <a:endParaRPr lang="es-ES"/>
          </a:p>
        </p:txBody>
      </p:sp>
    </p:spTree>
    <p:extLst>
      <p:ext uri="{BB962C8B-B14F-4D97-AF65-F5344CB8AC3E}">
        <p14:creationId xmlns:p14="http://schemas.microsoft.com/office/powerpoint/2010/main" val="34730179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28</a:t>
            </a:fld>
            <a:endParaRPr lang="es-ES"/>
          </a:p>
        </p:txBody>
      </p:sp>
    </p:spTree>
    <p:extLst>
      <p:ext uri="{BB962C8B-B14F-4D97-AF65-F5344CB8AC3E}">
        <p14:creationId xmlns:p14="http://schemas.microsoft.com/office/powerpoint/2010/main" val="13036744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29</a:t>
            </a:fld>
            <a:endParaRPr lang="es-ES"/>
          </a:p>
        </p:txBody>
      </p:sp>
    </p:spTree>
    <p:extLst>
      <p:ext uri="{BB962C8B-B14F-4D97-AF65-F5344CB8AC3E}">
        <p14:creationId xmlns:p14="http://schemas.microsoft.com/office/powerpoint/2010/main" val="3553998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30</a:t>
            </a:fld>
            <a:endParaRPr lang="es-ES"/>
          </a:p>
        </p:txBody>
      </p:sp>
    </p:spTree>
    <p:extLst>
      <p:ext uri="{BB962C8B-B14F-4D97-AF65-F5344CB8AC3E}">
        <p14:creationId xmlns:p14="http://schemas.microsoft.com/office/powerpoint/2010/main" val="15543406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31</a:t>
            </a:fld>
            <a:endParaRPr lang="es-ES"/>
          </a:p>
        </p:txBody>
      </p:sp>
    </p:spTree>
    <p:extLst>
      <p:ext uri="{BB962C8B-B14F-4D97-AF65-F5344CB8AC3E}">
        <p14:creationId xmlns:p14="http://schemas.microsoft.com/office/powerpoint/2010/main" val="1408919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a:t>
            </a:fld>
            <a:endParaRPr lang="es-ES"/>
          </a:p>
        </p:txBody>
      </p:sp>
    </p:spTree>
    <p:extLst>
      <p:ext uri="{BB962C8B-B14F-4D97-AF65-F5344CB8AC3E}">
        <p14:creationId xmlns:p14="http://schemas.microsoft.com/office/powerpoint/2010/main" val="2043631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44</a:t>
            </a:fld>
            <a:endParaRPr lang="es-ES"/>
          </a:p>
        </p:txBody>
      </p:sp>
    </p:spTree>
    <p:extLst>
      <p:ext uri="{BB962C8B-B14F-4D97-AF65-F5344CB8AC3E}">
        <p14:creationId xmlns:p14="http://schemas.microsoft.com/office/powerpoint/2010/main" val="8547369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47</a:t>
            </a:fld>
            <a:endParaRPr lang="es-ES"/>
          </a:p>
        </p:txBody>
      </p:sp>
    </p:spTree>
    <p:extLst>
      <p:ext uri="{BB962C8B-B14F-4D97-AF65-F5344CB8AC3E}">
        <p14:creationId xmlns:p14="http://schemas.microsoft.com/office/powerpoint/2010/main" val="10337849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48</a:t>
            </a:fld>
            <a:endParaRPr lang="es-ES"/>
          </a:p>
        </p:txBody>
      </p:sp>
    </p:spTree>
    <p:extLst>
      <p:ext uri="{BB962C8B-B14F-4D97-AF65-F5344CB8AC3E}">
        <p14:creationId xmlns:p14="http://schemas.microsoft.com/office/powerpoint/2010/main" val="38101766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50</a:t>
            </a:fld>
            <a:endParaRPr lang="es-ES"/>
          </a:p>
        </p:txBody>
      </p:sp>
    </p:spTree>
    <p:extLst>
      <p:ext uri="{BB962C8B-B14F-4D97-AF65-F5344CB8AC3E}">
        <p14:creationId xmlns:p14="http://schemas.microsoft.com/office/powerpoint/2010/main" val="14307451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53</a:t>
            </a:fld>
            <a:endParaRPr lang="es-ES"/>
          </a:p>
        </p:txBody>
      </p:sp>
    </p:spTree>
    <p:extLst>
      <p:ext uri="{BB962C8B-B14F-4D97-AF65-F5344CB8AC3E}">
        <p14:creationId xmlns:p14="http://schemas.microsoft.com/office/powerpoint/2010/main" val="1975779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54</a:t>
            </a:fld>
            <a:endParaRPr lang="es-ES"/>
          </a:p>
        </p:txBody>
      </p:sp>
    </p:spTree>
    <p:extLst>
      <p:ext uri="{BB962C8B-B14F-4D97-AF65-F5344CB8AC3E}">
        <p14:creationId xmlns:p14="http://schemas.microsoft.com/office/powerpoint/2010/main" val="6457149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55</a:t>
            </a:fld>
            <a:endParaRPr lang="es-ES"/>
          </a:p>
        </p:txBody>
      </p:sp>
    </p:spTree>
    <p:extLst>
      <p:ext uri="{BB962C8B-B14F-4D97-AF65-F5344CB8AC3E}">
        <p14:creationId xmlns:p14="http://schemas.microsoft.com/office/powerpoint/2010/main" val="408945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56</a:t>
            </a:fld>
            <a:endParaRPr lang="es-ES"/>
          </a:p>
        </p:txBody>
      </p:sp>
    </p:spTree>
    <p:extLst>
      <p:ext uri="{BB962C8B-B14F-4D97-AF65-F5344CB8AC3E}">
        <p14:creationId xmlns:p14="http://schemas.microsoft.com/office/powerpoint/2010/main" val="15255799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57</a:t>
            </a:fld>
            <a:endParaRPr lang="es-ES"/>
          </a:p>
        </p:txBody>
      </p:sp>
    </p:spTree>
    <p:extLst>
      <p:ext uri="{BB962C8B-B14F-4D97-AF65-F5344CB8AC3E}">
        <p14:creationId xmlns:p14="http://schemas.microsoft.com/office/powerpoint/2010/main" val="31969251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58</a:t>
            </a:fld>
            <a:endParaRPr lang="es-ES"/>
          </a:p>
        </p:txBody>
      </p:sp>
    </p:spTree>
    <p:extLst>
      <p:ext uri="{BB962C8B-B14F-4D97-AF65-F5344CB8AC3E}">
        <p14:creationId xmlns:p14="http://schemas.microsoft.com/office/powerpoint/2010/main" val="3532262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a:t>
            </a:fld>
            <a:endParaRPr lang="es-ES"/>
          </a:p>
        </p:txBody>
      </p:sp>
    </p:spTree>
    <p:extLst>
      <p:ext uri="{BB962C8B-B14F-4D97-AF65-F5344CB8AC3E}">
        <p14:creationId xmlns:p14="http://schemas.microsoft.com/office/powerpoint/2010/main" val="7721915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59</a:t>
            </a:fld>
            <a:endParaRPr lang="es-ES"/>
          </a:p>
        </p:txBody>
      </p:sp>
    </p:spTree>
    <p:extLst>
      <p:ext uri="{BB962C8B-B14F-4D97-AF65-F5344CB8AC3E}">
        <p14:creationId xmlns:p14="http://schemas.microsoft.com/office/powerpoint/2010/main" val="20482394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60</a:t>
            </a:fld>
            <a:endParaRPr lang="es-ES"/>
          </a:p>
        </p:txBody>
      </p:sp>
    </p:spTree>
    <p:extLst>
      <p:ext uri="{BB962C8B-B14F-4D97-AF65-F5344CB8AC3E}">
        <p14:creationId xmlns:p14="http://schemas.microsoft.com/office/powerpoint/2010/main" val="41171566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61</a:t>
            </a:fld>
            <a:endParaRPr lang="es-ES"/>
          </a:p>
        </p:txBody>
      </p:sp>
    </p:spTree>
    <p:extLst>
      <p:ext uri="{BB962C8B-B14F-4D97-AF65-F5344CB8AC3E}">
        <p14:creationId xmlns:p14="http://schemas.microsoft.com/office/powerpoint/2010/main" val="38962834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62</a:t>
            </a:fld>
            <a:endParaRPr lang="es-ES"/>
          </a:p>
        </p:txBody>
      </p:sp>
    </p:spTree>
    <p:extLst>
      <p:ext uri="{BB962C8B-B14F-4D97-AF65-F5344CB8AC3E}">
        <p14:creationId xmlns:p14="http://schemas.microsoft.com/office/powerpoint/2010/main" val="22311326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63</a:t>
            </a:fld>
            <a:endParaRPr lang="es-ES"/>
          </a:p>
        </p:txBody>
      </p:sp>
    </p:spTree>
    <p:extLst>
      <p:ext uri="{BB962C8B-B14F-4D97-AF65-F5344CB8AC3E}">
        <p14:creationId xmlns:p14="http://schemas.microsoft.com/office/powerpoint/2010/main" val="20281614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64</a:t>
            </a:fld>
            <a:endParaRPr lang="es-ES"/>
          </a:p>
        </p:txBody>
      </p:sp>
    </p:spTree>
    <p:extLst>
      <p:ext uri="{BB962C8B-B14F-4D97-AF65-F5344CB8AC3E}">
        <p14:creationId xmlns:p14="http://schemas.microsoft.com/office/powerpoint/2010/main" val="28659820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65</a:t>
            </a:fld>
            <a:endParaRPr lang="es-ES"/>
          </a:p>
        </p:txBody>
      </p:sp>
    </p:spTree>
    <p:extLst>
      <p:ext uri="{BB962C8B-B14F-4D97-AF65-F5344CB8AC3E}">
        <p14:creationId xmlns:p14="http://schemas.microsoft.com/office/powerpoint/2010/main" val="29427068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66</a:t>
            </a:fld>
            <a:endParaRPr lang="es-ES"/>
          </a:p>
        </p:txBody>
      </p:sp>
    </p:spTree>
    <p:extLst>
      <p:ext uri="{BB962C8B-B14F-4D97-AF65-F5344CB8AC3E}">
        <p14:creationId xmlns:p14="http://schemas.microsoft.com/office/powerpoint/2010/main" val="41047360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67</a:t>
            </a:fld>
            <a:endParaRPr lang="es-ES"/>
          </a:p>
        </p:txBody>
      </p:sp>
    </p:spTree>
    <p:extLst>
      <p:ext uri="{BB962C8B-B14F-4D97-AF65-F5344CB8AC3E}">
        <p14:creationId xmlns:p14="http://schemas.microsoft.com/office/powerpoint/2010/main" val="18370656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68</a:t>
            </a:fld>
            <a:endParaRPr lang="es-ES"/>
          </a:p>
        </p:txBody>
      </p:sp>
    </p:spTree>
    <p:extLst>
      <p:ext uri="{BB962C8B-B14F-4D97-AF65-F5344CB8AC3E}">
        <p14:creationId xmlns:p14="http://schemas.microsoft.com/office/powerpoint/2010/main" val="1657733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a:t>
            </a:fld>
            <a:endParaRPr lang="es-ES"/>
          </a:p>
        </p:txBody>
      </p:sp>
    </p:spTree>
    <p:extLst>
      <p:ext uri="{BB962C8B-B14F-4D97-AF65-F5344CB8AC3E}">
        <p14:creationId xmlns:p14="http://schemas.microsoft.com/office/powerpoint/2010/main" val="41156798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69</a:t>
            </a:fld>
            <a:endParaRPr lang="es-ES"/>
          </a:p>
        </p:txBody>
      </p:sp>
    </p:spTree>
    <p:extLst>
      <p:ext uri="{BB962C8B-B14F-4D97-AF65-F5344CB8AC3E}">
        <p14:creationId xmlns:p14="http://schemas.microsoft.com/office/powerpoint/2010/main" val="38305427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70</a:t>
            </a:fld>
            <a:endParaRPr lang="es-ES"/>
          </a:p>
        </p:txBody>
      </p:sp>
    </p:spTree>
    <p:extLst>
      <p:ext uri="{BB962C8B-B14F-4D97-AF65-F5344CB8AC3E}">
        <p14:creationId xmlns:p14="http://schemas.microsoft.com/office/powerpoint/2010/main" val="39667470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71</a:t>
            </a:fld>
            <a:endParaRPr lang="es-ES"/>
          </a:p>
        </p:txBody>
      </p:sp>
    </p:spTree>
    <p:extLst>
      <p:ext uri="{BB962C8B-B14F-4D97-AF65-F5344CB8AC3E}">
        <p14:creationId xmlns:p14="http://schemas.microsoft.com/office/powerpoint/2010/main" val="657721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a:t>
            </a:fld>
            <a:endParaRPr lang="es-ES"/>
          </a:p>
        </p:txBody>
      </p:sp>
    </p:spTree>
    <p:extLst>
      <p:ext uri="{BB962C8B-B14F-4D97-AF65-F5344CB8AC3E}">
        <p14:creationId xmlns:p14="http://schemas.microsoft.com/office/powerpoint/2010/main" val="1834312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a:t>
            </a:fld>
            <a:endParaRPr lang="es-ES"/>
          </a:p>
        </p:txBody>
      </p:sp>
    </p:spTree>
    <p:extLst>
      <p:ext uri="{BB962C8B-B14F-4D97-AF65-F5344CB8AC3E}">
        <p14:creationId xmlns:p14="http://schemas.microsoft.com/office/powerpoint/2010/main" val="43763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7</a:t>
            </a:fld>
            <a:endParaRPr lang="es-ES"/>
          </a:p>
        </p:txBody>
      </p:sp>
    </p:spTree>
    <p:extLst>
      <p:ext uri="{BB962C8B-B14F-4D97-AF65-F5344CB8AC3E}">
        <p14:creationId xmlns:p14="http://schemas.microsoft.com/office/powerpoint/2010/main" val="1364806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10</a:t>
            </a:fld>
            <a:endParaRPr lang="es-ES"/>
          </a:p>
        </p:txBody>
      </p:sp>
    </p:spTree>
    <p:extLst>
      <p:ext uri="{BB962C8B-B14F-4D97-AF65-F5344CB8AC3E}">
        <p14:creationId xmlns:p14="http://schemas.microsoft.com/office/powerpoint/2010/main" val="1984735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12</a:t>
            </a:fld>
            <a:endParaRPr lang="es-ES"/>
          </a:p>
        </p:txBody>
      </p:sp>
    </p:spTree>
    <p:extLst>
      <p:ext uri="{BB962C8B-B14F-4D97-AF65-F5344CB8AC3E}">
        <p14:creationId xmlns:p14="http://schemas.microsoft.com/office/powerpoint/2010/main" val="878391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7" name="Slide Number Placeholder 26"/>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F388986A-A184-4909-9DD6-BF1D881F94F8}" type="datetime1">
              <a:rPr lang="es-ES" smtClean="0"/>
              <a:t>14/01/2020</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0ECC9179-CAD8-4ED7-B509-044297F837D2}" type="datetime1">
              <a:rPr lang="es-ES" smtClean="0"/>
              <a:t>14/01/2020</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r>
              <a:rPr lang="es-ES" smtClean="0"/>
              <a:t>Fecha de impresión: </a:t>
            </a:r>
            <a:fld id="{52AAA591-02E3-4C18-BDEF-FE9EE6941BBB}" type="datetime1">
              <a:rPr lang="es-ES" smtClean="0"/>
              <a:t>14/01/2020</a:t>
            </a:fld>
            <a:endParaRPr lang="es-ES" dirty="0"/>
          </a:p>
        </p:txBody>
      </p:sp>
      <p:sp>
        <p:nvSpPr>
          <p:cNvPr id="4" name="3 Marcador de pie de página"/>
          <p:cNvSpPr>
            <a:spLocks noGrp="1"/>
          </p:cNvSpPr>
          <p:nvPr>
            <p:ph type="ftr" sz="quarter" idx="11"/>
          </p:nvPr>
        </p:nvSpPr>
        <p:spPr/>
        <p:txBody>
          <a:bodyPr/>
          <a:lstStyle/>
          <a:p>
            <a:r>
              <a:rPr lang="es-ES" smtClean="0"/>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297043473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A5104C8-7CBE-475B-8B80-B67C85252FD5}" type="datetime1">
              <a:rPr lang="es-ES" smtClean="0"/>
              <a:t>14/01/2020</a:t>
            </a:fld>
            <a:endParaRPr lang="es-ES" dirty="0"/>
          </a:p>
        </p:txBody>
      </p:sp>
      <p:sp>
        <p:nvSpPr>
          <p:cNvPr id="4" name="3 Marcador de pie de página"/>
          <p:cNvSpPr>
            <a:spLocks noGrp="1"/>
          </p:cNvSpPr>
          <p:nvPr>
            <p:ph type="ftr" sz="quarter" idx="11"/>
          </p:nvPr>
        </p:nvSpPr>
        <p:spPr/>
        <p:txBody>
          <a:bodyPr/>
          <a:lstStyle/>
          <a:p>
            <a:r>
              <a:rPr lang="es-ES" smtClean="0"/>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58482466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34324A6-9A0C-4177-B095-37F18F201903}" type="datetime1">
              <a:rPr lang="es-ES" smtClean="0"/>
              <a:t>14/01/2020</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4013674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0FA2DFC-28B1-4EF0-8854-55635D3015EE}" type="datetime1">
              <a:rPr lang="es-ES" smtClean="0"/>
              <a:t>14/01/2020</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086972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E8B20B8-90A3-424D-A855-5FAB20831201}" type="datetime1">
              <a:rPr lang="es-ES" smtClean="0"/>
              <a:t>14/01/2020</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915336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8F8321C-05E6-4DF0-854C-845EF57E1A78}" type="datetime1">
              <a:rPr lang="es-ES" smtClean="0"/>
              <a:t>14/01/2020</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545070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D41D1F4-EDF3-4118-B9CA-4CE3412B8FA9}" type="datetime1">
              <a:rPr lang="es-ES" smtClean="0"/>
              <a:t>14/01/2020</a:t>
            </a:fld>
            <a:endParaRPr lang="es-ES"/>
          </a:p>
        </p:txBody>
      </p:sp>
      <p:sp>
        <p:nvSpPr>
          <p:cNvPr id="8" name="7 Marcador de pie de página"/>
          <p:cNvSpPr>
            <a:spLocks noGrp="1"/>
          </p:cNvSpPr>
          <p:nvPr>
            <p:ph type="ftr" sz="quarter" idx="11"/>
          </p:nvPr>
        </p:nvSpPr>
        <p:spPr/>
        <p:txBody>
          <a:bodyPr/>
          <a:lstStyle/>
          <a:p>
            <a:r>
              <a:rPr lang="es-ES" smtClean="0"/>
              <a:t>Versión: R6 - 14/11/2014</a:t>
            </a:r>
            <a:endParaRPr lang="es-ES"/>
          </a:p>
        </p:txBody>
      </p:sp>
      <p:sp>
        <p:nvSpPr>
          <p:cNvPr id="9" name="8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761806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AD0C972-A517-4560-A0F3-AE6EBCD890E6}" type="datetime1">
              <a:rPr lang="es-ES" smtClean="0"/>
              <a:t>14/01/2020</a:t>
            </a:fld>
            <a:endParaRPr lang="es-ES"/>
          </a:p>
        </p:txBody>
      </p:sp>
      <p:sp>
        <p:nvSpPr>
          <p:cNvPr id="4" name="3 Marcador de pie de página"/>
          <p:cNvSpPr>
            <a:spLocks noGrp="1"/>
          </p:cNvSpPr>
          <p:nvPr>
            <p:ph type="ftr" sz="quarter" idx="11"/>
          </p:nvPr>
        </p:nvSpPr>
        <p:spPr/>
        <p:txBody>
          <a:bodyPr/>
          <a:lstStyle/>
          <a:p>
            <a:r>
              <a:rPr lang="es-ES" smtClean="0"/>
              <a:t>Versión: R6 - 14/11/2014</a:t>
            </a:r>
            <a:endParaRPr lang="es-ES"/>
          </a:p>
        </p:txBody>
      </p:sp>
      <p:sp>
        <p:nvSpPr>
          <p:cNvPr id="5" name="4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75357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CEB463AA-3D0C-4BAE-B551-9239BA18950D}" type="datetime1">
              <a:rPr lang="es-ES" smtClean="0"/>
              <a:t>14/01/2020</a:t>
            </a:fld>
            <a:endParaRPr lang="es-ES" dirty="0"/>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61E966E-B054-4921-831F-890153A2E715}" type="datetime1">
              <a:rPr lang="es-ES" smtClean="0"/>
              <a:t>14/01/2020</a:t>
            </a:fld>
            <a:endParaRPr lang="es-ES"/>
          </a:p>
        </p:txBody>
      </p:sp>
      <p:sp>
        <p:nvSpPr>
          <p:cNvPr id="3" name="2 Marcador de pie de página"/>
          <p:cNvSpPr>
            <a:spLocks noGrp="1"/>
          </p:cNvSpPr>
          <p:nvPr>
            <p:ph type="ftr" sz="quarter" idx="11"/>
          </p:nvPr>
        </p:nvSpPr>
        <p:spPr/>
        <p:txBody>
          <a:bodyPr/>
          <a:lstStyle/>
          <a:p>
            <a:r>
              <a:rPr lang="es-ES" smtClean="0"/>
              <a:t>Versión: R6 - 14/11/2014</a:t>
            </a:r>
            <a:endParaRPr lang="es-ES"/>
          </a:p>
        </p:txBody>
      </p:sp>
      <p:sp>
        <p:nvSpPr>
          <p:cNvPr id="4" name="3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300956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DEB1B4-D806-4849-B1A1-E1D28F0DBC83}" type="datetime1">
              <a:rPr lang="es-ES" smtClean="0"/>
              <a:t>14/01/2020</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351495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322F1B-9825-48C0-85C8-C4C2EB519618}" type="datetime1">
              <a:rPr lang="es-ES" smtClean="0"/>
              <a:t>14/01/2020</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68574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dirty="0"/>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37633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10981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35F1C14D-5E2D-40D6-BEC7-7E7FED11E778}" type="datetime1">
              <a:rPr lang="es-ES" smtClean="0"/>
              <a:t>14/01/2020</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DA44651E-989F-416E-B5CC-A4851CE8C8BD}" type="datetime1">
              <a:rPr lang="es-ES" smtClean="0"/>
              <a:t>14/01/2020</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94B1D715-C23E-456B-AA07-4D7CF518A839}" type="datetime1">
              <a:rPr lang="es-ES" smtClean="0"/>
              <a:t>14/01/2020</a:t>
            </a:fld>
            <a:endParaRPr lang="es-ES"/>
          </a:p>
        </p:txBody>
      </p:sp>
      <p:sp>
        <p:nvSpPr>
          <p:cNvPr id="8" name="Footer Placeholder 7"/>
          <p:cNvSpPr>
            <a:spLocks noGrp="1"/>
          </p:cNvSpPr>
          <p:nvPr>
            <p:ph type="ftr" sz="quarter" idx="11"/>
          </p:nvPr>
        </p:nvSpPr>
        <p:spPr/>
        <p:txBody>
          <a:bodyPr/>
          <a:lstStyle/>
          <a:p>
            <a:r>
              <a:rPr lang="es-ES" smtClean="0"/>
              <a:t>Versión: R6 - 14/11/2014</a:t>
            </a:r>
            <a:endParaRPr lang="es-ES"/>
          </a:p>
        </p:txBody>
      </p:sp>
      <p:sp>
        <p:nvSpPr>
          <p:cNvPr id="9" name="Slide Number Placeholder 8"/>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r>
              <a:rPr lang="es-ES" dirty="0" smtClean="0"/>
              <a:t>Fecha de impresión</a:t>
            </a:r>
            <a:r>
              <a:rPr lang="es-ES" smtClean="0"/>
              <a:t>: </a:t>
            </a:r>
            <a:fld id="{1ABCE90B-3C5E-4D3E-92BD-9F3D9180B9EA}" type="datetime1">
              <a:rPr lang="es-ES" smtClean="0"/>
              <a:t>14/01/2020</a:t>
            </a:fld>
            <a:endParaRPr lang="es-ES" dirty="0"/>
          </a:p>
        </p:txBody>
      </p:sp>
      <p:sp>
        <p:nvSpPr>
          <p:cNvPr id="4" name="Footer Placeholder 3"/>
          <p:cNvSpPr>
            <a:spLocks noGrp="1"/>
          </p:cNvSpPr>
          <p:nvPr>
            <p:ph type="ftr" sz="quarter" idx="11"/>
          </p:nvPr>
        </p:nvSpPr>
        <p:spPr>
          <a:xfrm>
            <a:off x="3635896" y="6356350"/>
            <a:ext cx="2383904" cy="365125"/>
          </a:xfrm>
        </p:spPr>
        <p:txBody>
          <a:bodyPr/>
          <a:lstStyle/>
          <a:p>
            <a:r>
              <a:rPr lang="es-ES" smtClean="0"/>
              <a:t>Versión: R6 - 14/11/2014</a:t>
            </a:r>
            <a:endParaRPr lang="es-ES" dirty="0"/>
          </a:p>
        </p:txBody>
      </p:sp>
      <p:sp>
        <p:nvSpPr>
          <p:cNvPr id="5" name="Slide Number Placeholder 4"/>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D5BFD-60D0-4D20-81A2-2481AE254581}" type="datetime1">
              <a:rPr lang="es-ES" smtClean="0"/>
              <a:t>14/01/2020</a:t>
            </a:fld>
            <a:endParaRPr lang="es-ES"/>
          </a:p>
        </p:txBody>
      </p:sp>
      <p:sp>
        <p:nvSpPr>
          <p:cNvPr id="3" name="Footer Placeholder 2"/>
          <p:cNvSpPr>
            <a:spLocks noGrp="1"/>
          </p:cNvSpPr>
          <p:nvPr>
            <p:ph type="ftr" sz="quarter" idx="11"/>
          </p:nvPr>
        </p:nvSpPr>
        <p:spPr/>
        <p:txBody>
          <a:bodyPr/>
          <a:lstStyle/>
          <a:p>
            <a:r>
              <a:rPr lang="es-ES" smtClean="0"/>
              <a:t>Versión: R6 - 14/11/2014</a:t>
            </a:r>
            <a:endParaRPr lang="es-ES"/>
          </a:p>
        </p:txBody>
      </p:sp>
      <p:sp>
        <p:nvSpPr>
          <p:cNvPr id="4" name="Slide Number Placeholder 3"/>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8A3C7122-12F5-4F86-9E7F-C6F9AB9AEF30}" type="datetime1">
              <a:rPr lang="es-ES" smtClean="0"/>
              <a:t>14/01/2020</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DD5839FA-7982-4179-B8C4-59DEA1A564C7}" type="datetime1">
              <a:rPr lang="es-ES" smtClean="0"/>
              <a:t>14/01/2020</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577E2933-750B-4D76-BF9B-1A9D34EBAF29}" type="slidenum">
              <a:rPr lang="es-ES" smtClean="0"/>
              <a:pPr/>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dirty="0" smtClean="0"/>
              <a:t>Fecha de impresión</a:t>
            </a:r>
            <a:r>
              <a:rPr lang="es-ES" smtClean="0"/>
              <a:t>: </a:t>
            </a:r>
            <a:fld id="{ABB6C35B-15C9-4ADA-A31E-8BD1B9945545}" type="datetime1">
              <a:rPr lang="es-ES" smtClean="0"/>
              <a:t>14/01/2020</a:t>
            </a:fld>
            <a:r>
              <a:rPr lang="es-ES" smtClean="0"/>
              <a:t> </a:t>
            </a:r>
            <a:endParaRPr lang="es-ES" dirty="0"/>
          </a:p>
        </p:txBody>
      </p:sp>
      <p:sp>
        <p:nvSpPr>
          <p:cNvPr id="22" name="Footer Placeholder 21"/>
          <p:cNvSpPr>
            <a:spLocks noGrp="1"/>
          </p:cNvSpPr>
          <p:nvPr>
            <p:ph type="ftr" sz="quarter" idx="3"/>
          </p:nvPr>
        </p:nvSpPr>
        <p:spPr>
          <a:xfrm>
            <a:off x="3851920" y="6356350"/>
            <a:ext cx="216788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smtClean="0"/>
              <a:t>Versión: R6 - 14/11/2014</a:t>
            </a:r>
            <a:endParaRPr lang="es-E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7E2933-750B-4D76-BF9B-1A9D34EBAF29}" type="slidenum">
              <a:rPr lang="es-ES" smtClean="0"/>
              <a:pPr/>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 id="2147484417" r:id="rId13"/>
  </p:sldLayoutIdLst>
  <p:transition>
    <p:fade/>
  </p:transition>
  <p:timing>
    <p:tnLst>
      <p:par>
        <p:cTn id="1" dur="indefinite" restart="never" nodeType="tmRoot"/>
      </p:par>
    </p:tnLst>
  </p:timing>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28789-FB1D-48F1-B279-8EB59489E36B}" type="datetime1">
              <a:rPr lang="es-ES" smtClean="0"/>
              <a:t>14/01/2020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Versión: R6 - 14/11/2014</a:t>
            </a: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455DB-2C2B-4058-962C-E88281323B77}" type="slidenum">
              <a:rPr lang="es-ES" smtClean="0"/>
              <a:t>‹Nº›</a:t>
            </a:fld>
            <a:endParaRPr lang="es-ES"/>
          </a:p>
        </p:txBody>
      </p:sp>
    </p:spTree>
    <p:extLst>
      <p:ext uri="{BB962C8B-B14F-4D97-AF65-F5344CB8AC3E}">
        <p14:creationId xmlns:p14="http://schemas.microsoft.com/office/powerpoint/2010/main" val="3273404121"/>
      </p:ext>
    </p:extLst>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3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4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1077218"/>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Depto Promoción del Recurso Humano</a:t>
            </a:r>
          </a:p>
          <a:p>
            <a:pPr algn="ct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2019</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1</a:t>
            </a:fld>
            <a:endParaRPr lang="es-ES" dirty="0"/>
          </a:p>
        </p:txBody>
      </p:sp>
    </p:spTree>
    <p:extLst>
      <p:ext uri="{BB962C8B-B14F-4D97-AF65-F5344CB8AC3E}">
        <p14:creationId xmlns:p14="http://schemas.microsoft.com/office/powerpoint/2010/main" val="13252450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10</a:t>
            </a:fld>
            <a:endParaRPr lang="es-ES"/>
          </a:p>
        </p:txBody>
      </p:sp>
      <p:sp>
        <p:nvSpPr>
          <p:cNvPr id="4" name="CuadroTexto 3"/>
          <p:cNvSpPr txBox="1"/>
          <p:nvPr/>
        </p:nvSpPr>
        <p:spPr>
          <a:xfrm>
            <a:off x="491285" y="1380924"/>
            <a:ext cx="8003233" cy="5019066"/>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endParaRPr lang="es-ES" sz="1300" b="1" dirty="0">
              <a:latin typeface="Arial" panose="020B0604020202020204" pitchFamily="34" charset="0"/>
              <a:cs typeface="Arial" panose="020B0604020202020204" pitchFamily="34" charset="0"/>
            </a:endParaRPr>
          </a:p>
          <a:p>
            <a:pPr algn="just">
              <a:lnSpc>
                <a:spcPct val="115000"/>
              </a:lnSpc>
              <a:spcAft>
                <a:spcPts val="1000"/>
              </a:spcAft>
            </a:pPr>
            <a:r>
              <a:rPr lang="es-ES" sz="1400" b="1" dirty="0">
                <a:latin typeface="Arial" panose="020B0604020202020204" pitchFamily="34" charset="0"/>
                <a:cs typeface="Arial" panose="020B0604020202020204" pitchFamily="34" charset="0"/>
              </a:rPr>
              <a:t>6</a:t>
            </a:r>
            <a:r>
              <a:rPr lang="es-ES" sz="1400" b="1" dirty="0" smtClean="0">
                <a:latin typeface="Arial" panose="020B0604020202020204" pitchFamily="34" charset="0"/>
                <a:cs typeface="Arial" panose="020B0604020202020204" pitchFamily="34" charset="0"/>
              </a:rPr>
              <a:t>.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CR" sz="1400" dirty="0" smtClean="0">
                <a:latin typeface="Arial" panose="020B0604020202020204" pitchFamily="34" charset="0"/>
                <a:cs typeface="Arial" panose="020B0604020202020204" pitchFamily="34" charset="0"/>
              </a:rPr>
              <a:t>Modificación </a:t>
            </a:r>
            <a:r>
              <a:rPr lang="es-CR" sz="1400" dirty="0">
                <a:latin typeface="Arial" panose="020B0604020202020204" pitchFamily="34" charset="0"/>
                <a:cs typeface="Arial" panose="020B0604020202020204" pitchFamily="34" charset="0"/>
              </a:rPr>
              <a:t>de Especialidades</a:t>
            </a:r>
            <a:endParaRPr lang="es-ES" sz="1400" dirty="0">
              <a:latin typeface="Arial" panose="020B0604020202020204" pitchFamily="34" charset="0"/>
              <a:cs typeface="Arial" panose="020B0604020202020204" pitchFamily="34" charset="0"/>
            </a:endParaRPr>
          </a:p>
          <a:p>
            <a:pPr algn="just"/>
            <a:r>
              <a:rPr lang="es-ES" sz="1400" b="1" u="sng" dirty="0">
                <a:latin typeface="Arial" panose="020B0604020202020204" pitchFamily="34" charset="0"/>
                <a:cs typeface="Arial" panose="020B0604020202020204" pitchFamily="34" charset="0"/>
              </a:rPr>
              <a:t>Resultado</a:t>
            </a:r>
            <a:r>
              <a:rPr lang="es-ES" sz="1400" b="1" dirty="0">
                <a:latin typeface="Arial" panose="020B0604020202020204" pitchFamily="34" charset="0"/>
                <a:cs typeface="Arial" panose="020B0604020202020204" pitchFamily="34" charset="0"/>
              </a:rPr>
              <a:t>:</a:t>
            </a:r>
            <a:r>
              <a:rPr lang="es-CR" sz="1400" dirty="0">
                <a:latin typeface="Arial" panose="020B0604020202020204" pitchFamily="34" charset="0"/>
                <a:cs typeface="Arial" panose="020B0604020202020204" pitchFamily="34" charset="0"/>
              </a:rPr>
              <a:t> Informe DRH-DPRH-UAO-116-2019 del 16 de diciembre del 2019, denominado “</a:t>
            </a:r>
            <a:r>
              <a:rPr lang="es-CR" sz="1400" i="1" dirty="0">
                <a:latin typeface="Arial" panose="020B0604020202020204" pitchFamily="34" charset="0"/>
                <a:cs typeface="Arial" panose="020B0604020202020204" pitchFamily="34" charset="0"/>
              </a:rPr>
              <a:t>Propuesta para la modificación de la especialidad </a:t>
            </a:r>
            <a:r>
              <a:rPr lang="es-CR" sz="1400" i="1" dirty="0" smtClean="0">
                <a:latin typeface="Arial" panose="020B0604020202020204" pitchFamily="34" charset="0"/>
                <a:cs typeface="Arial" panose="020B0604020202020204" pitchFamily="34" charset="0"/>
              </a:rPr>
              <a:t>Francés”</a:t>
            </a:r>
            <a:r>
              <a:rPr lang="es-CR" sz="1400" dirty="0" smtClean="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contenida en el Manual Descriptivo de Especialidades Docentes</a:t>
            </a:r>
          </a:p>
          <a:p>
            <a:pPr algn="just"/>
            <a:endParaRPr lang="es-CR" sz="1400" b="1" dirty="0">
              <a:latin typeface="Arial" panose="020B0604020202020204" pitchFamily="34" charset="0"/>
              <a:cs typeface="Arial" panose="020B0604020202020204" pitchFamily="34" charset="0"/>
            </a:endParaRPr>
          </a:p>
          <a:p>
            <a:pPr algn="just"/>
            <a:endParaRPr lang="es-ES" sz="1100" dirty="0">
              <a:latin typeface="Arial" panose="020B0604020202020204" pitchFamily="34" charset="0"/>
              <a:cs typeface="Arial" panose="020B0604020202020204" pitchFamily="34" charset="0"/>
            </a:endParaRPr>
          </a:p>
          <a:p>
            <a:pPr algn="just">
              <a:lnSpc>
                <a:spcPct val="115000"/>
              </a:lnSpc>
              <a:spcAft>
                <a:spcPts val="1000"/>
              </a:spcAft>
            </a:pPr>
            <a:r>
              <a:rPr lang="es-ES" sz="1400" b="1" dirty="0">
                <a:latin typeface="Arial" panose="020B0604020202020204" pitchFamily="34" charset="0"/>
                <a:cs typeface="Arial" panose="020B0604020202020204" pitchFamily="34" charset="0"/>
              </a:rPr>
              <a:t>7</a:t>
            </a:r>
            <a:r>
              <a:rPr lang="es-ES" sz="1400" b="1" dirty="0" smtClean="0">
                <a:latin typeface="Arial" panose="020B0604020202020204" pitchFamily="34" charset="0"/>
                <a:cs typeface="Arial" panose="020B0604020202020204" pitchFamily="34" charset="0"/>
              </a:rPr>
              <a:t>. </a:t>
            </a:r>
            <a:r>
              <a:rPr lang="es-ES" sz="1400" b="1" dirty="0">
                <a:latin typeface="Arial" panose="020B0604020202020204" pitchFamily="34" charset="0"/>
                <a:cs typeface="Arial" panose="020B0604020202020204" pitchFamily="34" charset="0"/>
              </a:rPr>
              <a:t>Objetivo: </a:t>
            </a:r>
            <a:r>
              <a:rPr lang="es-CR" sz="1400" dirty="0">
                <a:latin typeface="Arial" panose="020B0604020202020204" pitchFamily="34" charset="0"/>
                <a:cs typeface="Arial" panose="020B0604020202020204" pitchFamily="34" charset="0"/>
              </a:rPr>
              <a:t>Modificación de las Vías de la Carrera Administrativa Docente</a:t>
            </a:r>
          </a:p>
          <a:p>
            <a:pPr algn="just"/>
            <a:r>
              <a:rPr lang="es-ES" sz="1400" b="1" u="sng" dirty="0">
                <a:latin typeface="Arial" panose="020B0604020202020204" pitchFamily="34" charset="0"/>
                <a:cs typeface="Arial" panose="020B0604020202020204" pitchFamily="34" charset="0"/>
              </a:rPr>
              <a:t>Resultado</a:t>
            </a:r>
            <a:r>
              <a:rPr lang="es-ES" sz="1400" b="1" u="sng" dirty="0" smtClean="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Informe DRH-DPRH-UAO-114-2019 del 10 de diciembre del 2019, denominado “</a:t>
            </a:r>
            <a:r>
              <a:rPr lang="es-CR" sz="1400" i="1" dirty="0">
                <a:latin typeface="Arial" panose="020B0604020202020204" pitchFamily="34" charset="0"/>
                <a:cs typeface="Arial" panose="020B0604020202020204" pitchFamily="34" charset="0"/>
              </a:rPr>
              <a:t>Propuesta para la modificación de la Resolución DG-030-2010 del 01 de febrero del 2010, denominada “Vías de Carrera Administrativa Docente</a:t>
            </a:r>
            <a:r>
              <a:rPr lang="es-CR" sz="1400" dirty="0">
                <a:latin typeface="Arial" panose="020B0604020202020204" pitchFamily="34" charset="0"/>
                <a:cs typeface="Arial" panose="020B0604020202020204" pitchFamily="34" charset="0"/>
              </a:rPr>
              <a:t>”</a:t>
            </a:r>
          </a:p>
          <a:p>
            <a:pPr algn="just"/>
            <a:endParaRPr lang="es-CR" sz="1400" b="1" dirty="0" smtClean="0">
              <a:latin typeface="Arial" panose="020B0604020202020204" pitchFamily="34" charset="0"/>
              <a:cs typeface="Arial" panose="020B0604020202020204" pitchFamily="34" charset="0"/>
            </a:endParaRPr>
          </a:p>
          <a:p>
            <a:pPr algn="just"/>
            <a:r>
              <a:rPr lang="es-ES" sz="1200" dirty="0" smtClean="0">
                <a:latin typeface="Arial" panose="020B0604020202020204" pitchFamily="34" charset="0"/>
                <a:cs typeface="Arial" panose="020B0604020202020204" pitchFamily="34" charset="0"/>
              </a:rPr>
              <a:t>*</a:t>
            </a:r>
            <a:r>
              <a:rPr lang="es-ES" sz="1200" dirty="0">
                <a:latin typeface="Arial" panose="020B0604020202020204" pitchFamily="34" charset="0"/>
                <a:cs typeface="Arial" panose="020B0604020202020204" pitchFamily="34" charset="0"/>
              </a:rPr>
              <a:t>Se </a:t>
            </a:r>
            <a:r>
              <a:rPr lang="es-ES" sz="1200" dirty="0" smtClean="0">
                <a:latin typeface="Arial" panose="020B0604020202020204" pitchFamily="34" charset="0"/>
                <a:cs typeface="Arial" panose="020B0604020202020204" pitchFamily="34" charset="0"/>
              </a:rPr>
              <a:t>encuentran </a:t>
            </a:r>
            <a:r>
              <a:rPr lang="es-ES" sz="1200" dirty="0">
                <a:latin typeface="Arial" panose="020B0604020202020204" pitchFamily="34" charset="0"/>
                <a:cs typeface="Arial" panose="020B0604020202020204" pitchFamily="34" charset="0"/>
              </a:rPr>
              <a:t>en valoración por parte del Área de Carrera Docente de la Dirección General de Servicio Civil.</a:t>
            </a:r>
          </a:p>
          <a:p>
            <a:pPr algn="just"/>
            <a:endParaRPr lang="es-ES" sz="1400" b="1" u="sng"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dirty="0">
              <a:latin typeface="Arial" panose="020B0604020202020204" pitchFamily="34" charset="0"/>
              <a:cs typeface="Arial" panose="020B0604020202020204" pitchFamily="34" charset="0"/>
            </a:endParaRPr>
          </a:p>
          <a:p>
            <a:pPr algn="just"/>
            <a:endParaRPr lang="es-CR"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a:p>
            <a:pPr algn="just"/>
            <a:endParaRPr lang="es-CR"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99443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14/01/2020</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11</a:t>
            </a:fld>
            <a:endParaRPr lang="es-ES"/>
          </a:p>
        </p:txBody>
      </p:sp>
      <p:sp>
        <p:nvSpPr>
          <p:cNvPr id="7" name="CuadroTexto 6"/>
          <p:cNvSpPr txBox="1"/>
          <p:nvPr/>
        </p:nvSpPr>
        <p:spPr>
          <a:xfrm>
            <a:off x="494183" y="692696"/>
            <a:ext cx="7894241" cy="7613110"/>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endParaRPr lang="es-ES" sz="1300" b="1" dirty="0">
              <a:latin typeface="Arial" panose="020B0604020202020204" pitchFamily="34" charset="0"/>
              <a:cs typeface="Arial" panose="020B0604020202020204" pitchFamily="34" charset="0"/>
            </a:endParaRPr>
          </a:p>
          <a:p>
            <a:pPr algn="just">
              <a:lnSpc>
                <a:spcPct val="115000"/>
              </a:lnSpc>
              <a:spcAft>
                <a:spcPts val="1000"/>
              </a:spcAft>
            </a:pPr>
            <a:r>
              <a:rPr lang="es-ES" sz="1400" b="1" dirty="0">
                <a:latin typeface="Arial" panose="020B0604020202020204" pitchFamily="34" charset="0"/>
                <a:cs typeface="Arial" panose="020B0604020202020204" pitchFamily="34" charset="0"/>
              </a:rPr>
              <a:t>8</a:t>
            </a:r>
            <a:r>
              <a:rPr lang="es-ES" sz="1400" b="1" dirty="0" smtClean="0">
                <a:latin typeface="Arial" panose="020B0604020202020204" pitchFamily="34" charset="0"/>
                <a:cs typeface="Arial" panose="020B0604020202020204" pitchFamily="34" charset="0"/>
              </a:rPr>
              <a:t>.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Creación y Modificación de Clases de Puestos </a:t>
            </a:r>
            <a:r>
              <a:rPr lang="es-CR" sz="1400" dirty="0" smtClean="0">
                <a:latin typeface="Arial" panose="020B0604020202020204" pitchFamily="34" charset="0"/>
                <a:cs typeface="Arial" panose="020B0604020202020204" pitchFamily="34" charset="0"/>
              </a:rPr>
              <a:t>Docentes</a:t>
            </a:r>
            <a:endParaRPr lang="es-ES" sz="1400" dirty="0">
              <a:latin typeface="Arial" panose="020B0604020202020204" pitchFamily="34" charset="0"/>
              <a:cs typeface="Arial" panose="020B0604020202020204" pitchFamily="34" charset="0"/>
            </a:endParaRPr>
          </a:p>
          <a:p>
            <a:pPr algn="just"/>
            <a:r>
              <a:rPr lang="es-ES" sz="1400" b="1" u="sng" dirty="0" smtClean="0">
                <a:latin typeface="Arial" panose="020B0604020202020204" pitchFamily="34" charset="0"/>
                <a:cs typeface="Arial" panose="020B0604020202020204" pitchFamily="34" charset="0"/>
              </a:rPr>
              <a:t>Resultado</a:t>
            </a:r>
            <a:r>
              <a:rPr lang="es-ES" sz="1400" b="1" dirty="0" smtClean="0">
                <a:latin typeface="Arial" panose="020B0604020202020204" pitchFamily="34" charset="0"/>
                <a:cs typeface="Arial" panose="020B0604020202020204" pitchFamily="34" charset="0"/>
              </a:rPr>
              <a:t>: </a:t>
            </a:r>
            <a:r>
              <a:rPr lang="es-CR" sz="1100" dirty="0" smtClean="0">
                <a:latin typeface="Arial" panose="020B0604020202020204" pitchFamily="34" charset="0"/>
                <a:cs typeface="Arial" panose="020B0604020202020204" pitchFamily="34" charset="0"/>
              </a:rPr>
              <a:t>Resolución </a:t>
            </a:r>
            <a:r>
              <a:rPr lang="es-CR" sz="1100" dirty="0">
                <a:latin typeface="Arial" panose="020B0604020202020204" pitchFamily="34" charset="0"/>
                <a:cs typeface="Arial" panose="020B0604020202020204" pitchFamily="34" charset="0"/>
              </a:rPr>
              <a:t>DG-072-2018 del 18 de mayo del 2018, publicada en el Diario Oficial La Gaceta N° 131 de fecha 19-07-2018: modifica la Resolución DG-055-97 del 5 de junio de 1997, que contiene el Manual Descriptivo de Clases Docentes, para que se cambie íntegramente la descripción de la clase de Profesor de Enseñanza Media Bilingüe (G de E.), se incluya también las clases Profesor de Enseñanza Técnico Profesional Bilingüe (III Ciclo y Educación Diversificada) y  Director de Liceo Bilingüe 1, 2 y 3. </a:t>
            </a:r>
          </a:p>
          <a:p>
            <a:pPr algn="just"/>
            <a:endParaRPr lang="es-CR" sz="1100" dirty="0">
              <a:latin typeface="Arial" panose="020B0604020202020204" pitchFamily="34" charset="0"/>
              <a:cs typeface="Arial" panose="020B0604020202020204" pitchFamily="34" charset="0"/>
            </a:endParaRPr>
          </a:p>
          <a:p>
            <a:pPr algn="just"/>
            <a:r>
              <a:rPr lang="es-CR" sz="1100" dirty="0">
                <a:latin typeface="Arial" panose="020B0604020202020204" pitchFamily="34" charset="0"/>
                <a:cs typeface="Arial" panose="020B0604020202020204" pitchFamily="34" charset="0"/>
              </a:rPr>
              <a:t>Resolución DG-161-2018 del 05 de octubre del 2018, publicada en el Diario Oficial La Gaceta No. 222 del 29 de noviembre del 2018, modifica las clases Profesor de Enseñanza Media Bilingüe (G. de E) y Profesor de Enseñanza Técnico Profesional Bilingüe (III Ciclo y Educación Diversificada, Enseñanza Especial y Escuela Laboratorio) (G. de E.).</a:t>
            </a:r>
          </a:p>
          <a:p>
            <a:pPr algn="just"/>
            <a:endParaRPr lang="es-CR" sz="1100" dirty="0">
              <a:latin typeface="Arial" panose="020B0604020202020204" pitchFamily="34" charset="0"/>
              <a:cs typeface="Arial" panose="020B0604020202020204" pitchFamily="34" charset="0"/>
            </a:endParaRPr>
          </a:p>
          <a:p>
            <a:pPr algn="just"/>
            <a:r>
              <a:rPr lang="es-CR" sz="1100" dirty="0">
                <a:latin typeface="Arial" panose="020B0604020202020204" pitchFamily="34" charset="0"/>
                <a:cs typeface="Arial" panose="020B0604020202020204" pitchFamily="34" charset="0"/>
              </a:rPr>
              <a:t>Resolución DG-162-2018 del 16 de noviembre del 2018: Asignar las clases de Director de Liceo Bilingüe 1, 2 y 3, pertenecientes al Manual de Clases de Puestos Docentes, Título II del Estatuto de Servicio Civil, a la Escala de Sueldos de la Administración Pública y Profesor de Enseñanza Técnico Profesional Bilingüe (III ciclo y Educación Diversificada, Enseñanza Especial y Escuela Laboratorio) (G. de E</a:t>
            </a:r>
            <a:r>
              <a:rPr lang="es-CR" sz="1100" dirty="0" smtClean="0">
                <a:latin typeface="Arial" panose="020B0604020202020204" pitchFamily="34" charset="0"/>
                <a:cs typeface="Arial" panose="020B0604020202020204" pitchFamily="34" charset="0"/>
              </a:rPr>
              <a:t>).</a:t>
            </a:r>
          </a:p>
          <a:p>
            <a:pPr algn="just"/>
            <a:endParaRPr lang="es-CR" sz="1100" dirty="0" smtClean="0">
              <a:latin typeface="Arial" panose="020B0604020202020204" pitchFamily="34" charset="0"/>
              <a:cs typeface="Arial" panose="020B0604020202020204" pitchFamily="34" charset="0"/>
            </a:endParaRPr>
          </a:p>
          <a:p>
            <a:pPr algn="just"/>
            <a:r>
              <a:rPr lang="es-CR" sz="1100" dirty="0">
                <a:latin typeface="Arial" panose="020B0604020202020204" pitchFamily="34" charset="0"/>
                <a:cs typeface="Arial" panose="020B0604020202020204" pitchFamily="34" charset="0"/>
              </a:rPr>
              <a:t>Resolución DG-072-2019 del 21 de marzo del 2019, publicado en el Diario Oficial La Gaceta N° 79, 30 de abril de 2019. Aviso DG-AV-005-2019, 28 de marzo de 2019: se efectúan correcciones a las clases de puesto: Profesor de Enseñanza Media Bilingüe (G de E.), Profesor de Enseñanza Técnico Profesional Bilingüe (III Ciclo y Educación Diversificada o Enseñanza Especial) (G. de E) y Director de Liceo Bilingüe 1, 2 y 3.</a:t>
            </a:r>
          </a:p>
          <a:p>
            <a:pPr algn="just"/>
            <a:endParaRPr lang="es-CR" sz="1100" dirty="0">
              <a:latin typeface="Arial" panose="020B0604020202020204" pitchFamily="34" charset="0"/>
              <a:cs typeface="Arial" panose="020B0604020202020204" pitchFamily="34" charset="0"/>
            </a:endParaRPr>
          </a:p>
          <a:p>
            <a:pPr algn="just"/>
            <a:r>
              <a:rPr lang="es-CR" sz="1100" dirty="0">
                <a:latin typeface="Arial" panose="020B0604020202020204" pitchFamily="34" charset="0"/>
                <a:cs typeface="Arial" panose="020B0604020202020204" pitchFamily="34" charset="0"/>
              </a:rPr>
              <a:t>Resolución DG-092-2019 del 29 de abril del 2019, asigna los grupos que corresponden al Profesor de Enseñanza Técnico Profesional Bilingüe y las clases de Director de Liceo Bilingüe 1, 2 y 3.</a:t>
            </a:r>
          </a:p>
          <a:p>
            <a:pPr algn="just"/>
            <a:endParaRPr lang="es-CR" sz="1100" dirty="0">
              <a:latin typeface="Arial" panose="020B0604020202020204" pitchFamily="34" charset="0"/>
              <a:cs typeface="Arial" panose="020B0604020202020204" pitchFamily="34" charset="0"/>
            </a:endParaRPr>
          </a:p>
          <a:p>
            <a:pPr algn="just"/>
            <a:r>
              <a:rPr lang="es-CR" sz="1100" dirty="0">
                <a:latin typeface="Arial" panose="020B0604020202020204" pitchFamily="34" charset="0"/>
                <a:cs typeface="Arial" panose="020B0604020202020204" pitchFamily="34" charset="0"/>
              </a:rPr>
              <a:t>Resolución DG-132-2019 del 02 de julio del 2019, publicada en el Diario Oficial La Gaceta N° 152, modifica la Resolución DG-055-97, que contiene las clases de puestos del Manual Descriptivo de Puestos Docentes, para que se modifique el apartado de requisitos de la clase de puesto Profesor de Enseñanza Preescolar, G. de E.</a:t>
            </a:r>
          </a:p>
          <a:p>
            <a:pPr algn="just"/>
            <a:endParaRPr lang="es-CR" sz="1400" dirty="0">
              <a:latin typeface="Arial" panose="020B0604020202020204" pitchFamily="34" charset="0"/>
              <a:cs typeface="Arial" panose="020B0604020202020204" pitchFamily="34" charset="0"/>
            </a:endParaRPr>
          </a:p>
          <a:p>
            <a:pPr algn="just"/>
            <a:endParaRPr lang="es-CR" sz="1400" b="1" dirty="0">
              <a:latin typeface="Arial" panose="020B0604020202020204" pitchFamily="34" charset="0"/>
              <a:cs typeface="Arial" panose="020B0604020202020204" pitchFamily="34" charset="0"/>
            </a:endParaRPr>
          </a:p>
          <a:p>
            <a:pPr algn="just"/>
            <a:endParaRPr lang="es-ES" sz="1100" dirty="0">
              <a:latin typeface="Arial" panose="020B0604020202020204" pitchFamily="34" charset="0"/>
              <a:cs typeface="Arial" panose="020B0604020202020204" pitchFamily="34" charset="0"/>
            </a:endParaRPr>
          </a:p>
          <a:p>
            <a:pPr algn="just"/>
            <a:endParaRPr lang="es-ES" sz="1400" b="1" u="sng"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dirty="0">
              <a:latin typeface="Arial" panose="020B0604020202020204" pitchFamily="34" charset="0"/>
              <a:cs typeface="Arial" panose="020B0604020202020204" pitchFamily="34" charset="0"/>
            </a:endParaRPr>
          </a:p>
          <a:p>
            <a:pPr algn="just"/>
            <a:endParaRPr lang="es-CR"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a:p>
            <a:pPr algn="just"/>
            <a:endParaRPr lang="es-CR"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435947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12</a:t>
            </a:fld>
            <a:endParaRPr lang="es-ES"/>
          </a:p>
        </p:txBody>
      </p:sp>
      <p:sp>
        <p:nvSpPr>
          <p:cNvPr id="4" name="CuadroTexto 3"/>
          <p:cNvSpPr txBox="1"/>
          <p:nvPr/>
        </p:nvSpPr>
        <p:spPr>
          <a:xfrm>
            <a:off x="491285" y="907843"/>
            <a:ext cx="8003233" cy="4812343"/>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endParaRPr lang="es-ES" sz="1300" b="1" dirty="0">
              <a:latin typeface="Arial" panose="020B0604020202020204" pitchFamily="34" charset="0"/>
              <a:cs typeface="Arial" panose="020B0604020202020204" pitchFamily="34" charset="0"/>
            </a:endParaRPr>
          </a:p>
          <a:p>
            <a:pPr algn="just">
              <a:lnSpc>
                <a:spcPct val="115000"/>
              </a:lnSpc>
              <a:spcAft>
                <a:spcPts val="1000"/>
              </a:spcAft>
            </a:pPr>
            <a:r>
              <a:rPr lang="es-ES" sz="1400" b="1" dirty="0">
                <a:latin typeface="Arial" panose="020B0604020202020204" pitchFamily="34" charset="0"/>
                <a:cs typeface="Arial" panose="020B0604020202020204" pitchFamily="34" charset="0"/>
              </a:rPr>
              <a:t>9</a:t>
            </a:r>
            <a:r>
              <a:rPr lang="es-ES" sz="1400" b="1" dirty="0" smtClean="0">
                <a:latin typeface="Arial" panose="020B0604020202020204" pitchFamily="34" charset="0"/>
                <a:cs typeface="Arial" panose="020B0604020202020204" pitchFamily="34" charset="0"/>
              </a:rPr>
              <a:t>.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CR" sz="1400" dirty="0" smtClean="0">
                <a:latin typeface="Arial" panose="020B0604020202020204" pitchFamily="34" charset="0"/>
                <a:cs typeface="Arial" panose="020B0604020202020204" pitchFamily="34" charset="0"/>
              </a:rPr>
              <a:t>Traslados por Ajuste Presupuestario</a:t>
            </a:r>
            <a:endParaRPr lang="es-ES" sz="1400" dirty="0">
              <a:latin typeface="Arial" panose="020B0604020202020204" pitchFamily="34" charset="0"/>
              <a:cs typeface="Arial" panose="020B0604020202020204" pitchFamily="34" charset="0"/>
            </a:endParaRPr>
          </a:p>
          <a:p>
            <a:pPr algn="just"/>
            <a:r>
              <a:rPr lang="es-ES" sz="1400" b="1" u="sng" dirty="0">
                <a:latin typeface="Arial" panose="020B0604020202020204" pitchFamily="34" charset="0"/>
                <a:cs typeface="Arial" panose="020B0604020202020204" pitchFamily="34" charset="0"/>
              </a:rPr>
              <a:t>Resultado</a:t>
            </a:r>
            <a:r>
              <a:rPr lang="es-ES" sz="1400" b="1" dirty="0">
                <a:latin typeface="Arial" panose="020B0604020202020204" pitchFamily="34" charset="0"/>
                <a:cs typeface="Arial" panose="020B0604020202020204" pitchFamily="34" charset="0"/>
              </a:rPr>
              <a:t>:</a:t>
            </a:r>
            <a:r>
              <a:rPr lang="es-CR" sz="1400" dirty="0">
                <a:latin typeface="Arial" panose="020B0604020202020204" pitchFamily="34" charset="0"/>
                <a:cs typeface="Arial" panose="020B0604020202020204" pitchFamily="34" charset="0"/>
              </a:rPr>
              <a:t> </a:t>
            </a:r>
            <a:endParaRPr lang="es-CR"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ES" sz="1400" dirty="0">
                <a:latin typeface="Arial" panose="020B0604020202020204" pitchFamily="34" charset="0"/>
                <a:cs typeface="Arial" panose="020B0604020202020204" pitchFamily="34" charset="0"/>
              </a:rPr>
              <a:t>Anualmente se realiza una revisión de la Relación de Puestos de Oficinas Centrales y Direcciones Regionales de Educación, </a:t>
            </a:r>
            <a:r>
              <a:rPr lang="es-CR" sz="1400" dirty="0">
                <a:latin typeface="Arial" panose="020B0604020202020204" pitchFamily="34" charset="0"/>
                <a:cs typeface="Arial" panose="020B0604020202020204" pitchFamily="34" charset="0"/>
              </a:rPr>
              <a:t>con el objetivo de </a:t>
            </a:r>
            <a:r>
              <a:rPr lang="es-CR" sz="1400" dirty="0" smtClean="0">
                <a:latin typeface="Arial" panose="020B0604020202020204" pitchFamily="34" charset="0"/>
                <a:cs typeface="Arial" panose="020B0604020202020204" pitchFamily="34" charset="0"/>
              </a:rPr>
              <a:t>actualizarla </a:t>
            </a:r>
            <a:r>
              <a:rPr lang="es-CR" sz="1400" dirty="0">
                <a:latin typeface="Arial" panose="020B0604020202020204" pitchFamily="34" charset="0"/>
                <a:cs typeface="Arial" panose="020B0604020202020204" pitchFamily="34" charset="0"/>
              </a:rPr>
              <a:t>con la ubicación real de los </a:t>
            </a:r>
            <a:r>
              <a:rPr lang="es-CR" sz="1400" dirty="0" smtClean="0">
                <a:latin typeface="Arial" panose="020B0604020202020204" pitchFamily="34" charset="0"/>
                <a:cs typeface="Arial" panose="020B0604020202020204" pitchFamily="34" charset="0"/>
              </a:rPr>
              <a:t>funcionarios, de modo que en el año 2019 efectuaron aproximadamente 145 traslados por ajuste presupuestario.</a:t>
            </a:r>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ES" sz="1400" dirty="0" smtClean="0">
                <a:latin typeface="Arial" panose="020B0604020202020204" pitchFamily="34" charset="0"/>
                <a:cs typeface="Arial" panose="020B0604020202020204" pitchFamily="34" charset="0"/>
              </a:rPr>
              <a:t>Con ello se pretende mantener </a:t>
            </a:r>
            <a:r>
              <a:rPr lang="es-ES" sz="1400" dirty="0">
                <a:latin typeface="Arial" panose="020B0604020202020204" pitchFamily="34" charset="0"/>
                <a:cs typeface="Arial" panose="020B0604020202020204" pitchFamily="34" charset="0"/>
              </a:rPr>
              <a:t>un equilibrio de sus estructuras ocupacionales, tomando en cuenta la gestión y funcionamiento de cada una de las instancias, así como también los diferentes procedimientos que deban garantizar los funcionarios a los usuarios, de modo que no afecten el ejercicio de la dependencia, llevando un estricto control de los puestos e informar a las instancias correspondientes cualquier anomalía sobre la incorrecta utilización de los mismos, a fin de someterlos  a estudio.</a:t>
            </a:r>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R" sz="14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algn="just"/>
            <a:endParaRPr lang="es-CR"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40357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13</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7" name="CuadroTexto 6"/>
          <p:cNvSpPr txBox="1"/>
          <p:nvPr/>
        </p:nvSpPr>
        <p:spPr>
          <a:xfrm>
            <a:off x="767324" y="1988840"/>
            <a:ext cx="7344816" cy="4185761"/>
          </a:xfrm>
          <a:prstGeom prst="rect">
            <a:avLst/>
          </a:prstGeom>
          <a:noFill/>
        </p:spPr>
        <p:txBody>
          <a:bodyPr wrap="square" rtlCol="0">
            <a:spAutoFit/>
          </a:bodyPr>
          <a:lstStyle/>
          <a:p>
            <a:pPr marL="285750" lvl="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Coordinación con entes rectores para la actualización de conocimientos, cumplimiento de normativas y procedimientos técnicos en la materia</a:t>
            </a:r>
            <a:r>
              <a:rPr lang="es-CR" sz="1400" dirty="0" smtClean="0">
                <a:latin typeface="Arial" panose="020B0604020202020204" pitchFamily="34" charset="0"/>
                <a:cs typeface="Arial" panose="020B0604020202020204" pitchFamily="34" charset="0"/>
              </a:rPr>
              <a:t>.</a:t>
            </a:r>
          </a:p>
          <a:p>
            <a:pPr lvl="0" algn="just"/>
            <a:endParaRPr lang="es-CR" sz="14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Capacitación y actualización en temática de interés para abordar las labores que les son encomendadas</a:t>
            </a:r>
            <a:r>
              <a:rPr lang="es-CR" sz="1400" dirty="0" smtClean="0">
                <a:latin typeface="Arial" panose="020B0604020202020204" pitchFamily="34" charset="0"/>
                <a:cs typeface="Arial" panose="020B0604020202020204" pitchFamily="34" charset="0"/>
              </a:rPr>
              <a:t>.</a:t>
            </a:r>
          </a:p>
          <a:p>
            <a:pPr lvl="0" algn="just"/>
            <a:endParaRPr lang="es-CR" sz="14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Establecimiento de controles internos y herramientas que faciliten y colaboren con el cumplimiento de los estándares de desempeño en las funciones. </a:t>
            </a:r>
            <a:endParaRPr lang="es-CR" sz="1400" dirty="0" smtClean="0">
              <a:latin typeface="Arial" panose="020B0604020202020204" pitchFamily="34" charset="0"/>
              <a:cs typeface="Arial" panose="020B0604020202020204" pitchFamily="34" charset="0"/>
            </a:endParaRPr>
          </a:p>
          <a:p>
            <a:pPr lvl="0" algn="just"/>
            <a:endParaRPr lang="es-CR" sz="14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Desarrollo de sistemas computacionales que colaboren en el cumplimiento de las labores diarias, por ejemplo consecutivo de oficios, informes y resoluciones</a:t>
            </a:r>
            <a:r>
              <a:rPr lang="es-CR" sz="1400" dirty="0" smtClean="0">
                <a:latin typeface="Arial" panose="020B0604020202020204" pitchFamily="34" charset="0"/>
                <a:cs typeface="Arial" panose="020B0604020202020204" pitchFamily="34" charset="0"/>
              </a:rPr>
              <a:t>.</a:t>
            </a:r>
          </a:p>
          <a:p>
            <a:pPr lvl="0" algn="just"/>
            <a:endParaRPr lang="es-CR" sz="14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Digitalización de los expedientes del historial de los puestos</a:t>
            </a:r>
            <a:r>
              <a:rPr lang="es-CR" sz="1400" dirty="0" smtClean="0">
                <a:latin typeface="Arial" panose="020B0604020202020204" pitchFamily="34" charset="0"/>
                <a:cs typeface="Arial" panose="020B0604020202020204" pitchFamily="34" charset="0"/>
              </a:rPr>
              <a:t>.</a:t>
            </a:r>
          </a:p>
          <a:p>
            <a:pPr lvl="0" algn="just"/>
            <a:endParaRPr lang="es-CR" sz="1400" dirty="0" smtClean="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Digitalización de los estudios de clasificación de puestos de Jefaturas. </a:t>
            </a:r>
          </a:p>
          <a:p>
            <a:pPr lvl="0" algn="just"/>
            <a:endParaRPr lang="es-CR" sz="14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Migración de la Base de Datos al Menú, </a:t>
            </a:r>
            <a:r>
              <a:rPr lang="es-CR" sz="1400" dirty="0">
                <a:latin typeface="Arial" panose="020B0604020202020204" pitchFamily="34" charset="0"/>
                <a:cs typeface="Arial" panose="020B0604020202020204" pitchFamily="34" charset="0"/>
              </a:rPr>
              <a:t>que permita registrar, de manera segura y eficiente, </a:t>
            </a:r>
            <a:r>
              <a:rPr lang="es-CR" sz="1400" dirty="0" smtClean="0">
                <a:latin typeface="Arial" panose="020B0604020202020204" pitchFamily="34" charset="0"/>
                <a:cs typeface="Arial" panose="020B0604020202020204" pitchFamily="34" charset="0"/>
              </a:rPr>
              <a:t>el historial de los estudios del </a:t>
            </a:r>
            <a:r>
              <a:rPr lang="es-CR" sz="1400" dirty="0">
                <a:latin typeface="Arial" panose="020B0604020202020204" pitchFamily="34" charset="0"/>
                <a:cs typeface="Arial" panose="020B0604020202020204" pitchFamily="34" charset="0"/>
              </a:rPr>
              <a:t>Título I y Título II y de otros procesos que se llevan a </a:t>
            </a:r>
            <a:r>
              <a:rPr lang="es-CR" sz="1400" dirty="0" smtClean="0">
                <a:latin typeface="Arial" panose="020B0604020202020204" pitchFamily="34" charset="0"/>
                <a:cs typeface="Arial" panose="020B0604020202020204" pitchFamily="34" charset="0"/>
              </a:rPr>
              <a:t>cabo</a:t>
            </a:r>
            <a:r>
              <a:rPr lang="es-CR" sz="1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172083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14</a:t>
            </a:fld>
            <a:endParaRPr lang="es-ES"/>
          </a:p>
        </p:txBody>
      </p:sp>
      <p:sp>
        <p:nvSpPr>
          <p:cNvPr id="5" name="CuadroTexto 4"/>
          <p:cNvSpPr txBox="1"/>
          <p:nvPr/>
        </p:nvSpPr>
        <p:spPr>
          <a:xfrm>
            <a:off x="96888" y="933698"/>
            <a:ext cx="8208912" cy="1338828"/>
          </a:xfrm>
          <a:prstGeom prst="rect">
            <a:avLst/>
          </a:prstGeom>
          <a:noFill/>
        </p:spPr>
        <p:txBody>
          <a:bodyPr wrap="square" rtlCol="0">
            <a:spAutoFit/>
          </a:bodyPr>
          <a:lstStyle/>
          <a:p>
            <a:pPr algn="r">
              <a:lnSpc>
                <a:spcPct val="150000"/>
              </a:lnSpc>
            </a:pPr>
            <a:r>
              <a:rPr lang="es-ES" sz="2800" b="1" u="sng" dirty="0" smtClean="0">
                <a:solidFill>
                  <a:schemeClr val="tx2"/>
                </a:solidFill>
                <a:latin typeface="Arial" panose="020B0604020202020204" pitchFamily="34" charset="0"/>
                <a:cs typeface="Arial" panose="020B0604020202020204" pitchFamily="34" charset="0"/>
              </a:rPr>
              <a:t>Principales obstáculos por superar</a:t>
            </a:r>
            <a:endParaRPr lang="es-ES" sz="2800" b="1" u="sng" dirty="0">
              <a:solidFill>
                <a:schemeClr val="tx2"/>
              </a:solidFill>
              <a:latin typeface="Arial" panose="020B0604020202020204" pitchFamily="34" charset="0"/>
              <a:cs typeface="Arial" panose="020B0604020202020204" pitchFamily="34" charset="0"/>
            </a:endParaRPr>
          </a:p>
          <a:p>
            <a:pPr algn="r">
              <a:lnSpc>
                <a:spcPct val="150000"/>
              </a:lnSpc>
            </a:pPr>
            <a:endParaRPr lang="es-ES" sz="1400" b="1" dirty="0" smtClean="0">
              <a:latin typeface="Arial" panose="020B0604020202020204" pitchFamily="34" charset="0"/>
              <a:cs typeface="Arial" panose="020B0604020202020204" pitchFamily="34" charset="0"/>
            </a:endParaRPr>
          </a:p>
          <a:p>
            <a:pPr algn="r"/>
            <a:endParaRPr lang="es-CR" dirty="0"/>
          </a:p>
        </p:txBody>
      </p:sp>
      <p:sp>
        <p:nvSpPr>
          <p:cNvPr id="6" name="CuadroTexto 5"/>
          <p:cNvSpPr txBox="1"/>
          <p:nvPr/>
        </p:nvSpPr>
        <p:spPr>
          <a:xfrm>
            <a:off x="252201" y="933698"/>
            <a:ext cx="8208912" cy="4462760"/>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s-ES" sz="2000" b="1" u="sng" dirty="0">
                <a:solidFill>
                  <a:schemeClr val="tx2"/>
                </a:solidFill>
                <a:latin typeface="Arial" panose="020B0604020202020204" pitchFamily="34" charset="0"/>
                <a:cs typeface="Arial" panose="020B0604020202020204" pitchFamily="34" charset="0"/>
              </a:rPr>
              <a:t/>
            </a:r>
            <a:br>
              <a:rPr lang="es-ES" sz="2000" b="1" u="sng" dirty="0">
                <a:solidFill>
                  <a:schemeClr val="tx2"/>
                </a:solidFill>
                <a:latin typeface="Arial" panose="020B0604020202020204" pitchFamily="34" charset="0"/>
                <a:cs typeface="Arial" panose="020B0604020202020204" pitchFamily="34" charset="0"/>
              </a:rPr>
            </a:br>
            <a:endParaRPr lang="es-ES" sz="12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R" sz="14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A </a:t>
            </a:r>
            <a:r>
              <a:rPr lang="es-CR" sz="1400" dirty="0">
                <a:latin typeface="Arial" panose="020B0604020202020204" pitchFamily="34" charset="0"/>
                <a:cs typeface="Arial" panose="020B0604020202020204" pitchFamily="34" charset="0"/>
              </a:rPr>
              <a:t>pesar de que existe un buen ambiente de Control Interno; esta Unidad está comprometida como equipo de trabajo, por lo tanto, es primordial efectuar las evaluaciones internas y proponer cambios o ajustes en los métodos utilizados, con el fin de llevar a cabo los procesos de manera </a:t>
            </a:r>
            <a:r>
              <a:rPr lang="es-CR" sz="1400" dirty="0" smtClean="0">
                <a:latin typeface="Arial" panose="020B0604020202020204" pitchFamily="34" charset="0"/>
                <a:cs typeface="Arial" panose="020B0604020202020204" pitchFamily="34" charset="0"/>
              </a:rPr>
              <a:t>óptima.</a:t>
            </a:r>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E</a:t>
            </a:r>
            <a:r>
              <a:rPr lang="es-CR" sz="1400" dirty="0" smtClean="0">
                <a:latin typeface="Arial" panose="020B0604020202020204" pitchFamily="34" charset="0"/>
                <a:cs typeface="Arial" panose="020B0604020202020204" pitchFamily="34" charset="0"/>
              </a:rPr>
              <a:t>l </a:t>
            </a:r>
            <a:r>
              <a:rPr lang="es-CR" sz="1400" dirty="0">
                <a:latin typeface="Arial" panose="020B0604020202020204" pitchFamily="34" charset="0"/>
                <a:cs typeface="Arial" panose="020B0604020202020204" pitchFamily="34" charset="0"/>
              </a:rPr>
              <a:t>Decreto N°41162-H, publicado en el periódico La Gaceta N°115 el  miércoles 6 de junio del 2018, y la Directriz N°026-H del 11 de octubre del 2018, en la cual en el Artículo 20 el Presidente de la República y la Ministra de Hacienda promulgan:</a:t>
            </a:r>
          </a:p>
          <a:p>
            <a:r>
              <a:rPr lang="es-CR" sz="1400" dirty="0">
                <a:latin typeface="Arial" panose="020B0604020202020204" pitchFamily="34" charset="0"/>
                <a:cs typeface="Arial" panose="020B0604020202020204" pitchFamily="34" charset="0"/>
              </a:rPr>
              <a:t> </a:t>
            </a:r>
          </a:p>
          <a:p>
            <a:pPr algn="ctr"/>
            <a:r>
              <a:rPr lang="es-CR" sz="1400" i="1" u="sng" dirty="0">
                <a:latin typeface="Arial" panose="020B0604020202020204" pitchFamily="34" charset="0"/>
                <a:cs typeface="Arial" panose="020B0604020202020204" pitchFamily="34" charset="0"/>
              </a:rPr>
              <a:t>“Los ministerios, órganos desconcentrados y entidades cubiertas por el ámbito de la Autoridad Presupuestaria en lo que resta del 2018 y durante el 2019 no podrán iniciar nuevos procesos de reasignación de puestos.” (El resaltado no pertenece al original)</a:t>
            </a:r>
          </a:p>
          <a:p>
            <a:r>
              <a:rPr lang="es-ES" sz="1400" dirty="0">
                <a:latin typeface="Arial" panose="020B0604020202020204" pitchFamily="34" charset="0"/>
                <a:cs typeface="Arial" panose="020B0604020202020204" pitchFamily="34" charset="0"/>
              </a:rPr>
              <a:t> </a:t>
            </a:r>
            <a:endParaRPr lang="es-CR" sz="1400" dirty="0">
              <a:latin typeface="Arial" panose="020B0604020202020204" pitchFamily="34" charset="0"/>
              <a:cs typeface="Arial" panose="020B0604020202020204" pitchFamily="34" charset="0"/>
            </a:endParaRPr>
          </a:p>
          <a:p>
            <a:pPr algn="just"/>
            <a:r>
              <a:rPr lang="es-CR" sz="1400" dirty="0">
                <a:latin typeface="Arial" panose="020B0604020202020204" pitchFamily="34" charset="0"/>
                <a:cs typeface="Arial" panose="020B0604020202020204" pitchFamily="34" charset="0"/>
              </a:rPr>
              <a:t>Por lo anterior, técnicamente no se pueden realizar estudios de reasignación de puestos que impliquen aumento salarial, hasta tanto no se dicten nuevos lineamientos.</a:t>
            </a:r>
          </a:p>
          <a:p>
            <a:pPr marL="285750" indent="-285750" algn="just">
              <a:buFont typeface="Arial" panose="020B0604020202020204" pitchFamily="34" charset="0"/>
              <a:buChar char="•"/>
            </a:pPr>
            <a:endParaRPr lang="es-C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57215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1077218"/>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Unidad de Reclutamiento y Selección</a:t>
            </a:r>
          </a:p>
          <a:p>
            <a:pPr algn="ct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a:t>
            </a: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2019</a:t>
            </a:r>
            <a:endPar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15</a:t>
            </a:fld>
            <a:endParaRPr lang="es-ES" dirty="0"/>
          </a:p>
        </p:txBody>
      </p:sp>
    </p:spTree>
    <p:extLst>
      <p:ext uri="{BB962C8B-B14F-4D97-AF65-F5344CB8AC3E}">
        <p14:creationId xmlns:p14="http://schemas.microsoft.com/office/powerpoint/2010/main" val="36046469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3100" b="1" u="sng" dirty="0" smtClean="0">
                <a:latin typeface="Arial" panose="020B0604020202020204" pitchFamily="34" charset="0"/>
                <a:cs typeface="Arial" panose="020B0604020202020204" pitchFamily="34" charset="0"/>
              </a:rPr>
              <a:t>Labor sustantiva:</a:t>
            </a: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16</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CuadroTexto 7"/>
          <p:cNvSpPr txBox="1"/>
          <p:nvPr/>
        </p:nvSpPr>
        <p:spPr>
          <a:xfrm>
            <a:off x="827584" y="1765158"/>
            <a:ext cx="7344816" cy="5324535"/>
          </a:xfrm>
          <a:prstGeom prst="rect">
            <a:avLst/>
          </a:prstGeom>
          <a:noFill/>
        </p:spPr>
        <p:txBody>
          <a:bodyPr wrap="square" rtlCol="0">
            <a:spAutoFit/>
          </a:bodyPr>
          <a:lstStyle/>
          <a:p>
            <a:pPr marL="285750" indent="-285750">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a:pPr>
            <a:r>
              <a:rPr lang="es-CR" sz="1400" dirty="0" smtClean="0">
                <a:latin typeface="Arial" panose="020B0604020202020204" pitchFamily="34" charset="0"/>
                <a:cs typeface="Arial" panose="020B0604020202020204" pitchFamily="34" charset="0"/>
              </a:rPr>
              <a:t>Estudios de Período de Prueba Negativo</a:t>
            </a:r>
          </a:p>
          <a:p>
            <a:pPr marL="342900" indent="-342900" algn="just">
              <a:buFont typeface="+mj-lt"/>
              <a:buAutoNum type="arabicPeriod"/>
            </a:pPr>
            <a:endParaRPr lang="es-CR" sz="1400" dirty="0" smtClean="0">
              <a:latin typeface="Arial" panose="020B0604020202020204" pitchFamily="34" charset="0"/>
              <a:cs typeface="Arial" panose="020B0604020202020204" pitchFamily="34" charset="0"/>
            </a:endParaRPr>
          </a:p>
          <a:p>
            <a:pPr marL="342900" indent="-342900" algn="just">
              <a:buFont typeface="+mj-lt"/>
              <a:buAutoNum type="arabicPeriod"/>
            </a:pPr>
            <a:r>
              <a:rPr lang="es-CR" sz="1400" dirty="0" smtClean="0">
                <a:latin typeface="Arial" panose="020B0604020202020204" pitchFamily="34" charset="0"/>
                <a:cs typeface="Arial" panose="020B0604020202020204" pitchFamily="34" charset="0"/>
              </a:rPr>
              <a:t>Estudios </a:t>
            </a:r>
            <a:r>
              <a:rPr lang="es-CR" sz="1400" dirty="0">
                <a:latin typeface="Arial" panose="020B0604020202020204" pitchFamily="34" charset="0"/>
                <a:cs typeface="Arial" panose="020B0604020202020204" pitchFamily="34" charset="0"/>
              </a:rPr>
              <a:t>de Vida y Costumbres Título I y Título II</a:t>
            </a:r>
          </a:p>
          <a:p>
            <a:pPr marL="342900" indent="-342900" algn="just">
              <a:buFont typeface="+mj-lt"/>
              <a:buAutoNum type="arabicPeriod"/>
            </a:pPr>
            <a:endParaRPr lang="es-CR" sz="1400" dirty="0" smtClean="0">
              <a:latin typeface="Arial" panose="020B0604020202020204" pitchFamily="34" charset="0"/>
              <a:cs typeface="Arial" panose="020B0604020202020204" pitchFamily="34" charset="0"/>
            </a:endParaRPr>
          </a:p>
          <a:p>
            <a:pPr marL="342900" indent="-342900" algn="just">
              <a:buFont typeface="+mj-lt"/>
              <a:buAutoNum type="arabicPeriod"/>
            </a:pPr>
            <a:r>
              <a:rPr lang="es-CR" sz="1400" dirty="0" smtClean="0">
                <a:latin typeface="Arial" panose="020B0604020202020204" pitchFamily="34" charset="0"/>
                <a:cs typeface="Arial" panose="020B0604020202020204" pitchFamily="34" charset="0"/>
              </a:rPr>
              <a:t>Concursos Internos Título I </a:t>
            </a:r>
          </a:p>
          <a:p>
            <a:pPr marL="342900" indent="-342900" algn="just">
              <a:buFont typeface="+mj-lt"/>
              <a:buAutoNum type="arabicPeriod"/>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a:pPr>
            <a:r>
              <a:rPr lang="es-CR" sz="1400" dirty="0" smtClean="0">
                <a:latin typeface="Arial" panose="020B0604020202020204" pitchFamily="34" charset="0"/>
                <a:cs typeface="Arial" panose="020B0604020202020204" pitchFamily="34" charset="0"/>
              </a:rPr>
              <a:t>Concursos Internos Título II (estratos técnico-docentes y administrativo-docentes)</a:t>
            </a:r>
          </a:p>
          <a:p>
            <a:pPr marL="342900" indent="-342900" algn="just">
              <a:buFont typeface="+mj-lt"/>
              <a:buAutoNum type="arabicPeriod"/>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a:pPr>
            <a:r>
              <a:rPr lang="es-ES" sz="1400" dirty="0" smtClean="0">
                <a:latin typeface="Arial" panose="020B0604020202020204" pitchFamily="34" charset="0"/>
                <a:cs typeface="Arial" panose="020B0604020202020204" pitchFamily="34" charset="0"/>
              </a:rPr>
              <a:t>Tramite </a:t>
            </a:r>
            <a:r>
              <a:rPr lang="es-ES" sz="1400" dirty="0">
                <a:latin typeface="Arial" panose="020B0604020202020204" pitchFamily="34" charset="0"/>
                <a:cs typeface="Arial" panose="020B0604020202020204" pitchFamily="34" charset="0"/>
              </a:rPr>
              <a:t>de la Propuesta de ingresos docentes en propiedad que emite el Área de Carrera Docente -DGSC- a finales de cada </a:t>
            </a:r>
            <a:r>
              <a:rPr lang="es-ES" sz="1400" dirty="0" smtClean="0">
                <a:latin typeface="Arial" panose="020B0604020202020204" pitchFamily="34" charset="0"/>
                <a:cs typeface="Arial" panose="020B0604020202020204" pitchFamily="34" charset="0"/>
              </a:rPr>
              <a:t>año</a:t>
            </a:r>
          </a:p>
          <a:p>
            <a:pPr marL="342900" indent="-342900" algn="just">
              <a:buFont typeface="+mj-lt"/>
              <a:buAutoNum type="arabicPeriod"/>
            </a:pPr>
            <a:endParaRPr lang="es-ES" sz="1400" dirty="0">
              <a:latin typeface="Arial" panose="020B0604020202020204" pitchFamily="34" charset="0"/>
              <a:cs typeface="Arial" panose="020B0604020202020204" pitchFamily="34" charset="0"/>
            </a:endParaRPr>
          </a:p>
          <a:p>
            <a:pPr marL="342900" indent="-342900" algn="just">
              <a:buFont typeface="+mj-lt"/>
              <a:buAutoNum type="arabicPeriod"/>
            </a:pPr>
            <a:r>
              <a:rPr lang="es-ES" sz="1400" dirty="0">
                <a:latin typeface="Arial" panose="020B0604020202020204" pitchFamily="34" charset="0"/>
                <a:cs typeface="Arial" panose="020B0604020202020204" pitchFamily="34" charset="0"/>
              </a:rPr>
              <a:t>Tramite de Nominas recibidas, emitidas por la Dirección General de Servicio </a:t>
            </a:r>
            <a:r>
              <a:rPr lang="es-ES" sz="1400" dirty="0" smtClean="0">
                <a:latin typeface="Arial" panose="020B0604020202020204" pitchFamily="34" charset="0"/>
                <a:cs typeface="Arial" panose="020B0604020202020204" pitchFamily="34" charset="0"/>
              </a:rPr>
              <a:t>Civil.</a:t>
            </a:r>
          </a:p>
          <a:p>
            <a:pPr marL="342900" indent="-342900" algn="just">
              <a:buFont typeface="+mj-lt"/>
              <a:buAutoNum type="arabicPeriod"/>
            </a:pPr>
            <a:endParaRPr lang="es-ES" sz="1400" dirty="0">
              <a:latin typeface="Arial" panose="020B0604020202020204" pitchFamily="34" charset="0"/>
              <a:cs typeface="Arial" panose="020B0604020202020204" pitchFamily="34" charset="0"/>
            </a:endParaRPr>
          </a:p>
          <a:p>
            <a:pPr marL="342900" indent="-342900" algn="just">
              <a:buFont typeface="+mj-lt"/>
              <a:buAutoNum type="arabicPeriod"/>
            </a:pPr>
            <a:r>
              <a:rPr lang="es-ES" sz="1400" dirty="0">
                <a:latin typeface="Arial" panose="020B0604020202020204" pitchFamily="34" charset="0"/>
                <a:cs typeface="Arial" panose="020B0604020202020204" pitchFamily="34" charset="0"/>
              </a:rPr>
              <a:t>Realización de concursos para llenar cargos de </a:t>
            </a:r>
            <a:r>
              <a:rPr lang="es-ES" sz="1400" dirty="0" err="1">
                <a:latin typeface="Arial" panose="020B0604020202020204" pitchFamily="34" charset="0"/>
                <a:cs typeface="Arial" panose="020B0604020202020204" pitchFamily="34" charset="0"/>
              </a:rPr>
              <a:t>Subauditor</a:t>
            </a:r>
            <a:r>
              <a:rPr lang="es-ES" sz="1400" dirty="0">
                <a:latin typeface="Arial" panose="020B0604020202020204" pitchFamily="34" charset="0"/>
                <a:cs typeface="Arial" panose="020B0604020202020204" pitchFamily="34" charset="0"/>
              </a:rPr>
              <a:t> y de Auditor </a:t>
            </a:r>
            <a:r>
              <a:rPr lang="es-ES" sz="1400" dirty="0" smtClean="0">
                <a:latin typeface="Arial" panose="020B0604020202020204" pitchFamily="34" charset="0"/>
                <a:cs typeface="Arial" panose="020B0604020202020204" pitchFamily="34" charset="0"/>
              </a:rPr>
              <a:t>Institucional.</a:t>
            </a:r>
          </a:p>
          <a:p>
            <a:pPr marL="342900" indent="-342900" algn="just">
              <a:buFont typeface="+mj-lt"/>
              <a:buAutoNum type="arabicPeriod"/>
            </a:pPr>
            <a:endParaRPr lang="es-ES" sz="1400" dirty="0" smtClean="0">
              <a:latin typeface="Arial" panose="020B0604020202020204" pitchFamily="34" charset="0"/>
              <a:cs typeface="Arial" panose="020B0604020202020204" pitchFamily="34" charset="0"/>
            </a:endParaRPr>
          </a:p>
          <a:p>
            <a:pPr marL="342900" indent="-342900" algn="just">
              <a:buFont typeface="+mj-lt"/>
              <a:buAutoNum type="arabicPeriod"/>
            </a:pPr>
            <a:r>
              <a:rPr lang="es-E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Elaboración de pedimentos de personal de puestos del Título </a:t>
            </a:r>
            <a:r>
              <a:rPr lang="es-ES"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I tanto para Concursos Internos como los Externos</a:t>
            </a:r>
            <a:r>
              <a:rPr lang="es-E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s-ES"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de la Dirección General de Servicio Civil.</a:t>
            </a:r>
          </a:p>
          <a:p>
            <a:pPr marL="342900" indent="-342900" algn="just">
              <a:buFont typeface="+mj-lt"/>
              <a:buAutoNum type="arabicPeriod"/>
            </a:pPr>
            <a:endParaRPr lang="es-ES"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lgn="just">
              <a:buFont typeface="+mj-lt"/>
              <a:buAutoNum type="arabicPeriod"/>
            </a:pPr>
            <a:r>
              <a:rPr lang="es-ES"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Elaboración </a:t>
            </a:r>
            <a:r>
              <a:rPr lang="es-E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de pedimentos de personal de puestos del Título II del ESC para resolver mediante concursos, o para la aprobación de la </a:t>
            </a:r>
            <a:r>
              <a:rPr lang="es-ES"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inopia.</a:t>
            </a:r>
            <a:endParaRPr lang="es-ES"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mj-lt"/>
              <a:buAutoNum type="arabicPeriod"/>
            </a:pPr>
            <a:endParaRPr lang="es-CR"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CR"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CR" dirty="0"/>
          </a:p>
        </p:txBody>
      </p:sp>
    </p:spTree>
    <p:extLst>
      <p:ext uri="{BB962C8B-B14F-4D97-AF65-F5344CB8AC3E}">
        <p14:creationId xmlns:p14="http://schemas.microsoft.com/office/powerpoint/2010/main" val="101193034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852704"/>
          </a:xfrm>
        </p:spPr>
        <p:txBody>
          <a:bodyPr>
            <a:normAutofit/>
          </a:bodyPr>
          <a:lstStyle/>
          <a:p>
            <a:pPr algn="ctr"/>
            <a:r>
              <a:rPr lang="es-ES" sz="2800" b="1" u="sng" dirty="0">
                <a:latin typeface="Arial" panose="020B0604020202020204" pitchFamily="34" charset="0"/>
                <a:cs typeface="Arial" panose="020B0604020202020204" pitchFamily="34" charset="0"/>
              </a:rPr>
              <a:t>Labor sustantiva:</a:t>
            </a: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17</a:t>
            </a:fld>
            <a:endParaRPr lang="es-ES"/>
          </a:p>
        </p:txBody>
      </p:sp>
      <p:sp>
        <p:nvSpPr>
          <p:cNvPr id="6" name="Rectángulo 5"/>
          <p:cNvSpPr/>
          <p:nvPr/>
        </p:nvSpPr>
        <p:spPr>
          <a:xfrm>
            <a:off x="1001192" y="1735495"/>
            <a:ext cx="7531248" cy="5324535"/>
          </a:xfrm>
          <a:prstGeom prst="rect">
            <a:avLst/>
          </a:prstGeom>
        </p:spPr>
        <p:txBody>
          <a:bodyPr wrap="square">
            <a:spAutoFit/>
          </a:bodyPr>
          <a:lstStyle/>
          <a:p>
            <a:pPr marL="342900" indent="-342900" algn="just">
              <a:buAutoNum type="arabicPeriod" startAt="10"/>
            </a:pPr>
            <a:r>
              <a:rPr lang="es-ES" sz="1400" dirty="0" smtClean="0">
                <a:latin typeface="Arial" panose="020B0604020202020204" pitchFamily="34" charset="0"/>
                <a:cs typeface="Arial" panose="020B0604020202020204" pitchFamily="34" charset="0"/>
              </a:rPr>
              <a:t>Trámite </a:t>
            </a:r>
            <a:r>
              <a:rPr lang="es-ES" sz="1400" dirty="0">
                <a:latin typeface="Arial" panose="020B0604020202020204" pitchFamily="34" charset="0"/>
                <a:cs typeface="Arial" panose="020B0604020202020204" pitchFamily="34" charset="0"/>
              </a:rPr>
              <a:t>de solicitudes para la aplicación artículo 11 del </a:t>
            </a:r>
            <a:r>
              <a:rPr lang="es-ES" sz="1400" dirty="0" smtClean="0">
                <a:latin typeface="Arial" panose="020B0604020202020204" pitchFamily="34" charset="0"/>
                <a:cs typeface="Arial" panose="020B0604020202020204" pitchFamily="34" charset="0"/>
              </a:rPr>
              <a:t>RESC.</a:t>
            </a:r>
          </a:p>
          <a:p>
            <a:pPr marL="342900" indent="-342900" algn="just">
              <a:buAutoNum type="arabicPeriod" startAt="10"/>
            </a:pPr>
            <a:endParaRPr lang="es-ES" sz="1400" dirty="0" smtClean="0">
              <a:latin typeface="Arial" panose="020B0604020202020204" pitchFamily="34" charset="0"/>
              <a:cs typeface="Arial" panose="020B0604020202020204" pitchFamily="34" charset="0"/>
            </a:endParaRPr>
          </a:p>
          <a:p>
            <a:pPr marL="342900" indent="-342900" algn="just">
              <a:buAutoNum type="arabicPeriod" startAt="10"/>
            </a:pPr>
            <a:r>
              <a:rPr lang="es-ES" sz="1400" dirty="0" smtClean="0">
                <a:latin typeface="Arial" panose="020B0604020202020204" pitchFamily="34" charset="0"/>
                <a:ea typeface="Times New Roman" panose="02020603050405020304" pitchFamily="18" charset="0"/>
                <a:cs typeface="Arial" panose="020B0604020202020204" pitchFamily="34" charset="0"/>
              </a:rPr>
              <a:t>Trámite </a:t>
            </a:r>
            <a:r>
              <a:rPr lang="es-ES" sz="1400" dirty="0">
                <a:latin typeface="Arial" panose="020B0604020202020204" pitchFamily="34" charset="0"/>
                <a:ea typeface="Times New Roman" panose="02020603050405020304" pitchFamily="18" charset="0"/>
                <a:cs typeface="Arial" panose="020B0604020202020204" pitchFamily="34" charset="0"/>
              </a:rPr>
              <a:t>de solicitudes de reingreso por artículo 14 del </a:t>
            </a:r>
            <a:r>
              <a:rPr lang="es-ES" sz="1400" dirty="0" smtClean="0">
                <a:latin typeface="Arial" panose="020B0604020202020204" pitchFamily="34" charset="0"/>
                <a:ea typeface="Times New Roman" panose="02020603050405020304" pitchFamily="18" charset="0"/>
                <a:cs typeface="Arial" panose="020B0604020202020204" pitchFamily="34" charset="0"/>
              </a:rPr>
              <a:t>RESC.</a:t>
            </a:r>
          </a:p>
          <a:p>
            <a:pPr marL="342900" indent="-342900" algn="just">
              <a:buFont typeface="+mj-lt"/>
              <a:buAutoNum type="arabicPeriod" startAt="8"/>
            </a:pPr>
            <a:endParaRPr lang="es-ES" sz="1400"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buFont typeface="+mj-lt"/>
              <a:buAutoNum type="arabicPeriod" startAt="12"/>
            </a:pPr>
            <a:r>
              <a:rPr lang="es-ES" sz="1400" dirty="0">
                <a:latin typeface="Arial" panose="020B0604020202020204" pitchFamily="34" charset="0"/>
                <a:ea typeface="Times New Roman" panose="02020603050405020304" pitchFamily="18" charset="0"/>
                <a:cs typeface="Arial" panose="020B0604020202020204" pitchFamily="34" charset="0"/>
              </a:rPr>
              <a:t>Participación en </a:t>
            </a:r>
            <a:r>
              <a:rPr lang="es-ES" sz="1400" dirty="0" smtClean="0">
                <a:latin typeface="Arial" panose="020B0604020202020204" pitchFamily="34" charset="0"/>
                <a:ea typeface="Times New Roman" panose="02020603050405020304" pitchFamily="18" charset="0"/>
                <a:cs typeface="Arial" panose="020B0604020202020204" pitchFamily="34" charset="0"/>
              </a:rPr>
              <a:t>la Comisión Bipartita</a:t>
            </a:r>
          </a:p>
          <a:p>
            <a:pPr marL="342900" indent="-342900" algn="just">
              <a:buFont typeface="+mj-lt"/>
              <a:buAutoNum type="arabicPeriod" startAt="12"/>
            </a:pPr>
            <a:endParaRPr lang="es-ES" sz="1400" dirty="0" smtClean="0">
              <a:latin typeface="Arial" panose="020B0604020202020204" pitchFamily="34" charset="0"/>
              <a:ea typeface="Times New Roman" panose="02020603050405020304" pitchFamily="18" charset="0"/>
              <a:cs typeface="Arial" panose="020B0604020202020204" pitchFamily="34" charset="0"/>
            </a:endParaRPr>
          </a:p>
          <a:p>
            <a:pPr marL="342900" indent="-342900" algn="just">
              <a:buFont typeface="+mj-lt"/>
              <a:buAutoNum type="arabicPeriod" startAt="12"/>
            </a:pPr>
            <a:r>
              <a:rPr lang="es-ES" sz="1400" dirty="0" smtClean="0">
                <a:latin typeface="Arial" panose="020B0604020202020204" pitchFamily="34" charset="0"/>
                <a:ea typeface="Times New Roman" panose="02020603050405020304" pitchFamily="18" charset="0"/>
                <a:cs typeface="Arial" panose="020B0604020202020204" pitchFamily="34" charset="0"/>
              </a:rPr>
              <a:t>Participación en la Comisión Especializada </a:t>
            </a:r>
            <a:r>
              <a:rPr lang="es-CR" sz="1400" dirty="0">
                <a:latin typeface="Arial" panose="020B0604020202020204" pitchFamily="34" charset="0"/>
                <a:ea typeface="Times New Roman" panose="02020603050405020304" pitchFamily="18" charset="0"/>
                <a:cs typeface="Arial" panose="020B0604020202020204" pitchFamily="34" charset="0"/>
              </a:rPr>
              <a:t>Ley 8862 de Inclusión y Protección de las Personas con Discapacidad en el Sector </a:t>
            </a:r>
            <a:r>
              <a:rPr lang="es-CR" sz="1400" dirty="0" smtClean="0">
                <a:latin typeface="Arial" panose="020B0604020202020204" pitchFamily="34" charset="0"/>
                <a:ea typeface="Times New Roman" panose="02020603050405020304" pitchFamily="18" charset="0"/>
                <a:cs typeface="Arial" panose="020B0604020202020204" pitchFamily="34" charset="0"/>
              </a:rPr>
              <a:t>Público</a:t>
            </a:r>
            <a:r>
              <a:rPr lang="es-ES" sz="1400" dirty="0" smtClean="0">
                <a:latin typeface="Arial" panose="020B0604020202020204" pitchFamily="34" charset="0"/>
                <a:ea typeface="Times New Roman" panose="02020603050405020304" pitchFamily="18" charset="0"/>
                <a:cs typeface="Arial" panose="020B0604020202020204" pitchFamily="34" charset="0"/>
              </a:rPr>
              <a:t>.</a:t>
            </a:r>
          </a:p>
          <a:p>
            <a:pPr marL="342900" indent="-342900" algn="just">
              <a:buFont typeface="+mj-lt"/>
              <a:buAutoNum type="arabicPeriod" startAt="12"/>
            </a:pPr>
            <a:endParaRPr lang="es-ES" sz="1400" dirty="0" smtClean="0">
              <a:latin typeface="Arial" panose="020B0604020202020204" pitchFamily="34" charset="0"/>
              <a:ea typeface="Times New Roman" panose="02020603050405020304" pitchFamily="18" charset="0"/>
              <a:cs typeface="Arial" panose="020B0604020202020204" pitchFamily="34" charset="0"/>
            </a:endParaRPr>
          </a:p>
          <a:p>
            <a:pPr marL="342900" indent="-342900" algn="just">
              <a:buFont typeface="+mj-lt"/>
              <a:buAutoNum type="arabicPeriod" startAt="12"/>
            </a:pPr>
            <a:r>
              <a:rPr lang="es-ES" sz="1400" dirty="0" smtClean="0">
                <a:latin typeface="Arial" panose="020B0604020202020204" pitchFamily="34" charset="0"/>
                <a:ea typeface="Times New Roman" panose="02020603050405020304" pitchFamily="18" charset="0"/>
                <a:cs typeface="Arial" panose="020B0604020202020204" pitchFamily="34" charset="0"/>
              </a:rPr>
              <a:t>Designación de un representante para la CIAD-MEP</a:t>
            </a:r>
          </a:p>
          <a:p>
            <a:pPr marL="342900" indent="-342900" algn="just">
              <a:buFont typeface="+mj-lt"/>
              <a:buAutoNum type="arabicPeriod" startAt="12"/>
            </a:pPr>
            <a:endParaRPr lang="es-ES" sz="1400" dirty="0">
              <a:latin typeface="Arial" panose="020B0604020202020204" pitchFamily="34" charset="0"/>
              <a:cs typeface="Arial" panose="020B0604020202020204" pitchFamily="34" charset="0"/>
            </a:endParaRPr>
          </a:p>
          <a:p>
            <a:pPr marL="342900" indent="-342900" algn="just">
              <a:buFont typeface="+mj-lt"/>
              <a:buAutoNum type="arabicPeriod" startAt="12"/>
            </a:pPr>
            <a:r>
              <a:rPr lang="es-CR" sz="1400" dirty="0" smtClean="0">
                <a:latin typeface="Arial" panose="020B0604020202020204" pitchFamily="34" charset="0"/>
                <a:cs typeface="Arial" panose="020B0604020202020204" pitchFamily="34" charset="0"/>
              </a:rPr>
              <a:t>Proceso </a:t>
            </a:r>
            <a:r>
              <a:rPr lang="es-CR" sz="1400" dirty="0">
                <a:latin typeface="Arial" panose="020B0604020202020204" pitchFamily="34" charset="0"/>
                <a:cs typeface="Arial" panose="020B0604020202020204" pitchFamily="34" charset="0"/>
              </a:rPr>
              <a:t>de entrevistas de las ternas emitidas por la Dirección General de Servicio </a:t>
            </a:r>
            <a:r>
              <a:rPr lang="es-CR" sz="1400" dirty="0" smtClean="0">
                <a:latin typeface="Arial" panose="020B0604020202020204" pitchFamily="34" charset="0"/>
                <a:cs typeface="Arial" panose="020B0604020202020204" pitchFamily="34" charset="0"/>
              </a:rPr>
              <a:t>Civil.</a:t>
            </a:r>
          </a:p>
          <a:p>
            <a:pPr marL="342900" indent="-342900" algn="just">
              <a:buFont typeface="+mj-lt"/>
              <a:buAutoNum type="arabicPeriod" startAt="12"/>
            </a:pPr>
            <a:endParaRPr lang="es-CR" sz="1400" dirty="0" smtClean="0">
              <a:latin typeface="Arial" panose="020B0604020202020204" pitchFamily="34" charset="0"/>
              <a:cs typeface="Arial" panose="020B0604020202020204" pitchFamily="34" charset="0"/>
            </a:endParaRPr>
          </a:p>
          <a:p>
            <a:pPr marL="342900" indent="-342900" algn="just">
              <a:buFont typeface="+mj-lt"/>
              <a:buAutoNum type="arabicPeriod" startAt="12"/>
            </a:pPr>
            <a:r>
              <a:rPr lang="es-CR" sz="1400" dirty="0" smtClean="0">
                <a:latin typeface="Arial" panose="020B0604020202020204" pitchFamily="34" charset="0"/>
                <a:cs typeface="Arial" panose="020B0604020202020204" pitchFamily="34" charset="0"/>
              </a:rPr>
              <a:t>Elaboración y resoluciones de ternas o nóminas de los Concurso Internos del Título I según lo establecido en la DG-155-2018 de la DGSC, de fecha 18 de setiembre del 2015.</a:t>
            </a:r>
          </a:p>
          <a:p>
            <a:pPr marL="342900" indent="-342900" algn="just">
              <a:buFont typeface="+mj-lt"/>
              <a:buAutoNum type="arabicPeriod" startAt="12"/>
            </a:pPr>
            <a:endParaRPr lang="es-CR" sz="1400" dirty="0" smtClean="0">
              <a:latin typeface="Arial" panose="020B0604020202020204" pitchFamily="34" charset="0"/>
              <a:cs typeface="Arial" panose="020B0604020202020204" pitchFamily="34" charset="0"/>
            </a:endParaRPr>
          </a:p>
          <a:p>
            <a:pPr marL="342900" indent="-342900" algn="just">
              <a:buFont typeface="+mj-lt"/>
              <a:buAutoNum type="arabicPeriod" startAt="12"/>
            </a:pPr>
            <a:r>
              <a:rPr lang="es-CR" sz="1400" dirty="0" smtClean="0">
                <a:latin typeface="Arial" panose="020B0604020202020204" pitchFamily="34" charset="0"/>
                <a:cs typeface="Arial" panose="020B0604020202020204" pitchFamily="34" charset="0"/>
              </a:rPr>
              <a:t>Elaboración </a:t>
            </a:r>
            <a:r>
              <a:rPr lang="es-CR" sz="1400" dirty="0">
                <a:latin typeface="Arial" panose="020B0604020202020204" pitchFamily="34" charset="0"/>
                <a:cs typeface="Arial" panose="020B0604020202020204" pitchFamily="34" charset="0"/>
              </a:rPr>
              <a:t>de ternas del Concurso Externo CE-01-2013-MEP, de los puestos contemplados en el Artículo 15 del Reglamento del Estatuto del Servicio </a:t>
            </a:r>
            <a:r>
              <a:rPr lang="es-CR" sz="1400" dirty="0" smtClean="0">
                <a:latin typeface="Arial" panose="020B0604020202020204" pitchFamily="34" charset="0"/>
                <a:cs typeface="Arial" panose="020B0604020202020204" pitchFamily="34" charset="0"/>
              </a:rPr>
              <a:t>Civil.</a:t>
            </a:r>
          </a:p>
          <a:p>
            <a:pPr marL="342900" indent="-342900" algn="just">
              <a:buFont typeface="+mj-lt"/>
              <a:buAutoNum type="arabicPeriod" startAt="12"/>
            </a:pPr>
            <a:endParaRPr lang="es-CR" sz="1400" dirty="0" smtClean="0">
              <a:latin typeface="Arial" panose="020B0604020202020204" pitchFamily="34" charset="0"/>
              <a:cs typeface="Arial" panose="020B0604020202020204" pitchFamily="34" charset="0"/>
            </a:endParaRPr>
          </a:p>
          <a:p>
            <a:pPr marL="342900" indent="-342900" algn="just">
              <a:buFont typeface="+mj-lt"/>
              <a:buAutoNum type="arabicPeriod" startAt="12"/>
            </a:pPr>
            <a:r>
              <a:rPr lang="es-CR" sz="1400" dirty="0" smtClean="0">
                <a:latin typeface="Arial" panose="020B0604020202020204" pitchFamily="34" charset="0"/>
                <a:cs typeface="Arial" panose="020B0604020202020204" pitchFamily="34" charset="0"/>
              </a:rPr>
              <a:t>Elaboración</a:t>
            </a:r>
            <a:r>
              <a:rPr lang="es-CR" sz="1400" dirty="0">
                <a:latin typeface="Arial" panose="020B0604020202020204" pitchFamily="34" charset="0"/>
                <a:cs typeface="Arial" panose="020B0604020202020204" pitchFamily="34" charset="0"/>
              </a:rPr>
              <a:t>, programación y análisis del Concurso Interno MEP-02-2017, de los puestos contemplados en el Artículo 15 del Reglamento del Estatuto del Servicio Civil.</a:t>
            </a:r>
          </a:p>
          <a:p>
            <a:pPr marL="342900" indent="-342900" algn="just">
              <a:buFont typeface="+mj-lt"/>
              <a:buAutoNum type="arabicPeriod" startAt="8"/>
            </a:pPr>
            <a:endParaRPr lang="es-ES" sz="14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400163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18</a:t>
            </a:fld>
            <a:endParaRPr lang="es-ES"/>
          </a:p>
        </p:txBody>
      </p:sp>
      <p:sp>
        <p:nvSpPr>
          <p:cNvPr id="4" name="CuadroTexto 3"/>
          <p:cNvSpPr txBox="1"/>
          <p:nvPr/>
        </p:nvSpPr>
        <p:spPr>
          <a:xfrm>
            <a:off x="521575" y="1268760"/>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72767" y="1519653"/>
            <a:ext cx="8229600" cy="4339650"/>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pPr algn="ctr">
              <a:lnSpc>
                <a:spcPct val="150000"/>
              </a:lnSpc>
            </a:pPr>
            <a:endParaRPr lang="es-ES" sz="1300" b="1" u="sng" dirty="0" smtClean="0">
              <a:solidFill>
                <a:schemeClr val="tx2"/>
              </a:solidFill>
              <a:latin typeface="Arial" panose="020B0604020202020204" pitchFamily="34" charset="0"/>
            </a:endParaRPr>
          </a:p>
          <a:p>
            <a:pPr>
              <a:lnSpc>
                <a:spcPct val="150000"/>
              </a:lnSpc>
            </a:pPr>
            <a:r>
              <a:rPr lang="es-ES" sz="1300" dirty="0" smtClean="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1. Estudios </a:t>
            </a:r>
            <a:r>
              <a:rPr lang="es-ES" sz="13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de Periodo de Prueba Negativo</a:t>
            </a:r>
            <a:r>
              <a:rPr lang="es-ES" sz="1300" dirty="0" smtClean="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t>
            </a:r>
            <a:endParaRPr lang="es-ES" sz="13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50000"/>
              </a:lnSpc>
            </a:pPr>
            <a:r>
              <a:rPr lang="es-ES" sz="1300" b="1" u="sng" dirty="0" smtClean="0">
                <a:latin typeface="Arial" panose="020B0604020202020204" pitchFamily="34" charset="0"/>
                <a:cs typeface="Arial" panose="020B0604020202020204" pitchFamily="34" charset="0"/>
              </a:rPr>
              <a:t>Objetivo</a:t>
            </a:r>
            <a:r>
              <a:rPr lang="es-ES" sz="1300" dirty="0" smtClean="0">
                <a:latin typeface="Arial" panose="020B0604020202020204" pitchFamily="34" charset="0"/>
                <a:cs typeface="Arial" panose="020B0604020202020204" pitchFamily="34" charset="0"/>
              </a:rPr>
              <a:t>: </a:t>
            </a:r>
          </a:p>
          <a:p>
            <a:pPr>
              <a:lnSpc>
                <a:spcPct val="150000"/>
              </a:lnSpc>
            </a:pPr>
            <a:endParaRPr lang="es-ES" sz="13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s-CR" sz="1300" dirty="0" smtClean="0">
                <a:latin typeface="Arial" panose="020B0604020202020204" pitchFamily="34" charset="0"/>
                <a:ea typeface="Calibri" panose="020F0502020204030204" pitchFamily="34" charset="0"/>
                <a:cs typeface="Times New Roman" panose="02020603050405020304" pitchFamily="18" charset="0"/>
              </a:rPr>
              <a:t>Registrar </a:t>
            </a:r>
            <a:r>
              <a:rPr lang="es-CR" sz="1300" dirty="0">
                <a:latin typeface="Arial" panose="020B0604020202020204" pitchFamily="34" charset="0"/>
                <a:ea typeface="Calibri" panose="020F0502020204030204" pitchFamily="34" charset="0"/>
                <a:cs typeface="Times New Roman" panose="02020603050405020304" pitchFamily="18" charset="0"/>
              </a:rPr>
              <a:t>y tramitar el procedimiento para la valoración del periodo de prueba de la persona que ingresa en propiedad para que dicho procedimiento pueda ser ejecutado de una manera efectiva</a:t>
            </a:r>
            <a:r>
              <a:rPr lang="es-CR" sz="1300" dirty="0" smtClean="0">
                <a:latin typeface="Arial" panose="020B0604020202020204" pitchFamily="34" charset="0"/>
                <a:ea typeface="Calibri" panose="020F0502020204030204" pitchFamily="34" charset="0"/>
                <a:cs typeface="Times New Roman" panose="02020603050405020304" pitchFamily="18" charset="0"/>
              </a:rPr>
              <a:t>.</a:t>
            </a:r>
          </a:p>
          <a:p>
            <a:pPr>
              <a:lnSpc>
                <a:spcPct val="150000"/>
              </a:lnSpc>
            </a:pPr>
            <a:endParaRPr lang="es-ES" sz="1300" dirty="0" smtClean="0">
              <a:latin typeface="Arial" panose="020B0604020202020204" pitchFamily="34" charset="0"/>
              <a:cs typeface="Arial" panose="020B0604020202020204" pitchFamily="34" charset="0"/>
            </a:endParaRPr>
          </a:p>
          <a:p>
            <a:pPr>
              <a:lnSpc>
                <a:spcPct val="150000"/>
              </a:lnSpc>
            </a:pPr>
            <a:r>
              <a:rPr lang="es-ES" sz="1300" b="1" u="sng" dirty="0" smtClean="0">
                <a:latin typeface="Arial" panose="020B0604020202020204" pitchFamily="34" charset="0"/>
                <a:cs typeface="Arial" panose="020B0604020202020204" pitchFamily="34" charset="0"/>
              </a:rPr>
              <a:t>Resultado: </a:t>
            </a:r>
          </a:p>
          <a:p>
            <a:pPr>
              <a:lnSpc>
                <a:spcPct val="150000"/>
              </a:lnSpc>
            </a:pPr>
            <a:endParaRPr lang="es-ES" sz="1300" dirty="0">
              <a:latin typeface="Arial" panose="020B0604020202020204" pitchFamily="34" charset="0"/>
              <a:cs typeface="Arial" panose="020B0604020202020204" pitchFamily="34" charset="0"/>
            </a:endParaRPr>
          </a:p>
          <a:p>
            <a:pPr algn="just">
              <a:lnSpc>
                <a:spcPct val="150000"/>
              </a:lnSpc>
            </a:pPr>
            <a:r>
              <a:rPr lang="es-CR" sz="1300" dirty="0" smtClean="0">
                <a:latin typeface="Arial" panose="020B0604020202020204" pitchFamily="34" charset="0"/>
                <a:ea typeface="Calibri" panose="020F0502020204030204" pitchFamily="34" charset="0"/>
                <a:cs typeface="Arial" panose="020B0604020202020204" pitchFamily="34" charset="0"/>
              </a:rPr>
              <a:t>Se han reportado 3 estudios de periodo de prueba negativo en el año  2019, de los cuales uno concluyó con el cese del funcionario, y los otros dos se archivaron por cuanto en uno de los casos el funcionario renunció al puesto y en el otro caso se rechazó por haberse presentado de manera extemporánea.</a:t>
            </a:r>
          </a:p>
        </p:txBody>
      </p:sp>
    </p:spTree>
    <p:extLst>
      <p:ext uri="{BB962C8B-B14F-4D97-AF65-F5344CB8AC3E}">
        <p14:creationId xmlns:p14="http://schemas.microsoft.com/office/powerpoint/2010/main" val="8980229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19</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38631" y="824410"/>
            <a:ext cx="8229600" cy="5032147"/>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pPr algn="ctr">
              <a:lnSpc>
                <a:spcPct val="150000"/>
              </a:lnSpc>
            </a:pPr>
            <a:endParaRPr lang="es-ES" sz="400" b="1" u="sng" dirty="0" smtClean="0">
              <a:solidFill>
                <a:schemeClr val="tx2"/>
              </a:solidFill>
              <a:latin typeface="Arial" panose="020B0604020202020204" pitchFamily="34" charset="0"/>
            </a:endParaRPr>
          </a:p>
          <a:p>
            <a:pPr>
              <a:lnSpc>
                <a:spcPct val="150000"/>
              </a:lnSpc>
            </a:pPr>
            <a:r>
              <a:rPr lang="es-ES" sz="1400" b="1" dirty="0" smtClean="0">
                <a:latin typeface="Arial" panose="020B0604020202020204" pitchFamily="34" charset="0"/>
                <a:cs typeface="Arial" panose="020B0604020202020204" pitchFamily="34" charset="0"/>
              </a:rPr>
              <a:t>2. Estudios de Vida y Costumbres </a:t>
            </a:r>
          </a:p>
          <a:p>
            <a:pPr>
              <a:lnSpc>
                <a:spcPct val="150000"/>
              </a:lnSpc>
            </a:pPr>
            <a:r>
              <a:rPr lang="es-ES" sz="1400" b="1" u="sng" dirty="0" smtClean="0">
                <a:latin typeface="Arial" panose="020B0604020202020204" pitchFamily="34" charset="0"/>
                <a:cs typeface="Arial" panose="020B0604020202020204" pitchFamily="34" charset="0"/>
              </a:rPr>
              <a:t>Objetivo</a:t>
            </a:r>
            <a:r>
              <a:rPr lang="es-ES" sz="1400" dirty="0" smtClean="0">
                <a:latin typeface="Arial" panose="020B0604020202020204" pitchFamily="34" charset="0"/>
                <a:cs typeface="Arial" panose="020B0604020202020204" pitchFamily="34" charset="0"/>
              </a:rPr>
              <a:t>: </a:t>
            </a:r>
          </a:p>
          <a:p>
            <a:pPr algn="just">
              <a:lnSpc>
                <a:spcPct val="150000"/>
              </a:lnSpc>
            </a:pPr>
            <a:endParaRPr lang="es-ES" sz="1400" dirty="0">
              <a:latin typeface="Arial" panose="020B0604020202020204" pitchFamily="34" charset="0"/>
              <a:cs typeface="Arial" panose="020B0604020202020204" pitchFamily="34" charset="0"/>
            </a:endParaRPr>
          </a:p>
          <a:p>
            <a:pPr algn="just">
              <a:lnSpc>
                <a:spcPct val="150000"/>
              </a:lnSpc>
            </a:pPr>
            <a:r>
              <a:rPr lang="es-CR" sz="1400" dirty="0" smtClean="0">
                <a:latin typeface="Arial" panose="020B0604020202020204" pitchFamily="34" charset="0"/>
                <a:cs typeface="Arial" panose="020B0604020202020204" pitchFamily="34" charset="0"/>
              </a:rPr>
              <a:t>Garantizar </a:t>
            </a:r>
            <a:r>
              <a:rPr lang="es-CR" sz="1400" dirty="0">
                <a:latin typeface="Arial" panose="020B0604020202020204" pitchFamily="34" charset="0"/>
                <a:cs typeface="Arial" panose="020B0604020202020204" pitchFamily="34" charset="0"/>
              </a:rPr>
              <a:t>que las personas que ingresen a </a:t>
            </a:r>
            <a:r>
              <a:rPr lang="es-CR" sz="1400" dirty="0" smtClean="0">
                <a:latin typeface="Arial" panose="020B0604020202020204" pitchFamily="34" charset="0"/>
                <a:cs typeface="Arial" panose="020B0604020202020204" pitchFamily="34" charset="0"/>
              </a:rPr>
              <a:t>los diferentes puestos y especialidades dentro </a:t>
            </a:r>
            <a:r>
              <a:rPr lang="es-CR" sz="1400" dirty="0">
                <a:latin typeface="Arial" panose="020B0604020202020204" pitchFamily="34" charset="0"/>
                <a:cs typeface="Arial" panose="020B0604020202020204" pitchFamily="34" charset="0"/>
              </a:rPr>
              <a:t>del Ministerio de Educación Pública (MEP) cuenten con la idoneidad psíquica y moral, velando por la integridad de los estudiantes y compañeros de </a:t>
            </a:r>
            <a:r>
              <a:rPr lang="es-CR" sz="1400" dirty="0" smtClean="0">
                <a:latin typeface="Arial" panose="020B0604020202020204" pitchFamily="34" charset="0"/>
                <a:cs typeface="Arial" panose="020B0604020202020204" pitchFamily="34" charset="0"/>
              </a:rPr>
              <a:t>trabajo.</a:t>
            </a:r>
          </a:p>
          <a:p>
            <a:pPr>
              <a:lnSpc>
                <a:spcPct val="150000"/>
              </a:lnSpc>
            </a:pPr>
            <a:endParaRPr lang="es-ES" sz="1400" dirty="0" smtClean="0">
              <a:latin typeface="Arial" panose="020B0604020202020204" pitchFamily="34" charset="0"/>
              <a:cs typeface="Arial" panose="020B0604020202020204" pitchFamily="34" charset="0"/>
            </a:endParaRPr>
          </a:p>
          <a:p>
            <a:pPr>
              <a:lnSpc>
                <a:spcPct val="150000"/>
              </a:lnSpc>
            </a:pPr>
            <a:r>
              <a:rPr lang="es-ES" sz="1400" b="1" u="sng" dirty="0" smtClean="0">
                <a:latin typeface="Arial" panose="020B0604020202020204" pitchFamily="34" charset="0"/>
                <a:cs typeface="Arial" panose="020B0604020202020204" pitchFamily="34" charset="0"/>
              </a:rPr>
              <a:t>Resultado: </a:t>
            </a:r>
          </a:p>
          <a:p>
            <a:pPr algn="just">
              <a:lnSpc>
                <a:spcPct val="150000"/>
              </a:lnSpc>
            </a:pPr>
            <a:endParaRPr lang="es-ES" sz="1400" dirty="0" smtClean="0">
              <a:latin typeface="Arial" panose="020B0604020202020204" pitchFamily="34" charset="0"/>
              <a:cs typeface="Arial" panose="020B0604020202020204" pitchFamily="34" charset="0"/>
            </a:endParaRPr>
          </a:p>
          <a:p>
            <a:pPr algn="just">
              <a:lnSpc>
                <a:spcPct val="150000"/>
              </a:lnSpc>
            </a:pPr>
            <a:r>
              <a:rPr lang="es-ES" sz="1400" dirty="0" smtClean="0">
                <a:latin typeface="Arial" panose="020B0604020202020204" pitchFamily="34" charset="0"/>
                <a:ea typeface="Calibri" panose="020F0502020204030204" pitchFamily="34" charset="0"/>
                <a:cs typeface="Arial" panose="020B0604020202020204" pitchFamily="34" charset="0"/>
              </a:rPr>
              <a:t>De acuerdo a las solicitudes presentadas o remitidas  por el Área de Carrera Docente se</a:t>
            </a:r>
            <a:r>
              <a:rPr lang="es-CR" sz="1400" dirty="0" smtClean="0">
                <a:latin typeface="Arial" panose="020B0604020202020204" pitchFamily="34" charset="0"/>
                <a:ea typeface="Calibri" panose="020F0502020204030204" pitchFamily="34" charset="0"/>
              </a:rPr>
              <a:t> aplicó sin excepción a todos los funcionarios que cumplieron el período de inhabilitación o contaban con anotaciones en la certificación de Antecedentes Penales, tanto para el Título I como el Título II del Estatuto de Servicio Civil.</a:t>
            </a:r>
            <a:endParaRPr lang="es-ES" sz="1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88433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3100" b="1" u="sng" dirty="0" smtClean="0">
                <a:latin typeface="Arial" panose="020B0604020202020204" pitchFamily="34" charset="0"/>
                <a:cs typeface="Arial" panose="020B0604020202020204" pitchFamily="34" charset="0"/>
              </a:rPr>
              <a:t>Labor sustantiva:</a:t>
            </a: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2</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5" name="CuadroTexto 4"/>
          <p:cNvSpPr txBox="1"/>
          <p:nvPr/>
        </p:nvSpPr>
        <p:spPr>
          <a:xfrm>
            <a:off x="827584" y="1988840"/>
            <a:ext cx="7478216" cy="3785652"/>
          </a:xfrm>
          <a:prstGeom prst="rect">
            <a:avLst/>
          </a:prstGeom>
          <a:noFill/>
        </p:spPr>
        <p:txBody>
          <a:bodyPr wrap="square" rtlCol="0">
            <a:spAutoFit/>
          </a:bodyPr>
          <a:lstStyle/>
          <a:p>
            <a:pPr algn="just"/>
            <a:r>
              <a:rPr lang="es-CR" sz="1600" dirty="0" smtClean="0">
                <a:solidFill>
                  <a:schemeClr val="tx2"/>
                </a:solidFill>
                <a:latin typeface="Arial" panose="020B0604020202020204" pitchFamily="34" charset="0"/>
                <a:ea typeface="+mj-ea"/>
                <a:cs typeface="Arial" panose="020B0604020202020204" pitchFamily="34" charset="0"/>
              </a:rPr>
              <a:t>Coordinar</a:t>
            </a:r>
            <a:r>
              <a:rPr lang="es-CR" sz="1600" dirty="0">
                <a:solidFill>
                  <a:schemeClr val="tx2"/>
                </a:solidFill>
                <a:latin typeface="Arial" panose="020B0604020202020204" pitchFamily="34" charset="0"/>
                <a:ea typeface="+mj-ea"/>
                <a:cs typeface="Arial" panose="020B0604020202020204" pitchFamily="34" charset="0"/>
              </a:rPr>
              <a:t>, </a:t>
            </a:r>
            <a:r>
              <a:rPr lang="es-CR" sz="1600" dirty="0" smtClean="0">
                <a:solidFill>
                  <a:schemeClr val="tx2"/>
                </a:solidFill>
                <a:latin typeface="Arial" panose="020B0604020202020204" pitchFamily="34" charset="0"/>
                <a:ea typeface="+mj-ea"/>
                <a:cs typeface="Arial" panose="020B0604020202020204" pitchFamily="34" charset="0"/>
              </a:rPr>
              <a:t>dirigir y supervisar </a:t>
            </a:r>
            <a:r>
              <a:rPr lang="es-CR" sz="1600" dirty="0">
                <a:solidFill>
                  <a:schemeClr val="tx2"/>
                </a:solidFill>
                <a:latin typeface="Arial" panose="020B0604020202020204" pitchFamily="34" charset="0"/>
                <a:ea typeface="+mj-ea"/>
                <a:cs typeface="Arial" panose="020B0604020202020204" pitchFamily="34" charset="0"/>
              </a:rPr>
              <a:t>todos los procesos relacionados con </a:t>
            </a:r>
            <a:r>
              <a:rPr lang="es-CR" sz="1600" dirty="0" smtClean="0">
                <a:solidFill>
                  <a:schemeClr val="tx2"/>
                </a:solidFill>
                <a:latin typeface="Arial" panose="020B0604020202020204" pitchFamily="34" charset="0"/>
                <a:ea typeface="+mj-ea"/>
                <a:cs typeface="Arial" panose="020B0604020202020204" pitchFamily="34" charset="0"/>
              </a:rPr>
              <a:t>licencias</a:t>
            </a:r>
            <a:r>
              <a:rPr lang="es-CR" sz="1600" dirty="0">
                <a:solidFill>
                  <a:schemeClr val="tx2"/>
                </a:solidFill>
                <a:latin typeface="Arial" panose="020B0604020202020204" pitchFamily="34" charset="0"/>
                <a:ea typeface="+mj-ea"/>
                <a:cs typeface="Arial" panose="020B0604020202020204" pitchFamily="34" charset="0"/>
              </a:rPr>
              <a:t>, </a:t>
            </a:r>
            <a:r>
              <a:rPr lang="es-CR" sz="1600" dirty="0" smtClean="0">
                <a:solidFill>
                  <a:schemeClr val="tx2"/>
                </a:solidFill>
                <a:latin typeface="Arial" panose="020B0604020202020204" pitchFamily="34" charset="0"/>
                <a:ea typeface="+mj-ea"/>
                <a:cs typeface="Arial" panose="020B0604020202020204" pitchFamily="34" charset="0"/>
              </a:rPr>
              <a:t>permisos </a:t>
            </a:r>
            <a:r>
              <a:rPr lang="es-CR" sz="1600" dirty="0">
                <a:solidFill>
                  <a:schemeClr val="tx2"/>
                </a:solidFill>
                <a:latin typeface="Arial" panose="020B0604020202020204" pitchFamily="34" charset="0"/>
                <a:ea typeface="+mj-ea"/>
                <a:cs typeface="Arial" panose="020B0604020202020204" pitchFamily="34" charset="0"/>
              </a:rPr>
              <a:t>con y sin goce de </a:t>
            </a:r>
            <a:r>
              <a:rPr lang="es-CR" sz="1600" dirty="0" smtClean="0">
                <a:solidFill>
                  <a:schemeClr val="tx2"/>
                </a:solidFill>
                <a:latin typeface="Arial" panose="020B0604020202020204" pitchFamily="34" charset="0"/>
                <a:ea typeface="+mj-ea"/>
                <a:cs typeface="Arial" panose="020B0604020202020204" pitchFamily="34" charset="0"/>
              </a:rPr>
              <a:t>salario, reubicaciones </a:t>
            </a:r>
            <a:r>
              <a:rPr lang="es-CR" sz="1600" dirty="0">
                <a:solidFill>
                  <a:schemeClr val="tx2"/>
                </a:solidFill>
                <a:latin typeface="Arial" panose="020B0604020202020204" pitchFamily="34" charset="0"/>
                <a:ea typeface="+mj-ea"/>
                <a:cs typeface="Arial" panose="020B0604020202020204" pitchFamily="34" charset="0"/>
              </a:rPr>
              <a:t>y </a:t>
            </a:r>
            <a:r>
              <a:rPr lang="es-CR" sz="1600" dirty="0" smtClean="0">
                <a:solidFill>
                  <a:schemeClr val="tx2"/>
                </a:solidFill>
                <a:latin typeface="Arial" panose="020B0604020202020204" pitchFamily="34" charset="0"/>
                <a:ea typeface="+mj-ea"/>
                <a:cs typeface="Arial" panose="020B0604020202020204" pitchFamily="34" charset="0"/>
              </a:rPr>
              <a:t>readecuaciones por salud;</a:t>
            </a:r>
            <a:r>
              <a:rPr lang="es-CR" sz="1600" dirty="0" smtClean="0">
                <a:latin typeface="Arial" panose="020B0604020202020204" pitchFamily="34" charset="0"/>
                <a:cs typeface="Arial" panose="020B0604020202020204" pitchFamily="34" charset="0"/>
              </a:rPr>
              <a:t> </a:t>
            </a:r>
            <a:r>
              <a:rPr lang="es-CR" sz="1600" dirty="0">
                <a:solidFill>
                  <a:schemeClr val="tx2"/>
                </a:solidFill>
                <a:latin typeface="Arial" panose="020B0604020202020204" pitchFamily="34" charset="0"/>
                <a:ea typeface="+mj-ea"/>
                <a:cs typeface="Arial" panose="020B0604020202020204" pitchFamily="34" charset="0"/>
              </a:rPr>
              <a:t>asignación y reasignación de </a:t>
            </a:r>
            <a:r>
              <a:rPr lang="es-CR" sz="1600" dirty="0" smtClean="0">
                <a:solidFill>
                  <a:schemeClr val="tx2"/>
                </a:solidFill>
                <a:latin typeface="Arial" panose="020B0604020202020204" pitchFamily="34" charset="0"/>
                <a:ea typeface="+mj-ea"/>
                <a:cs typeface="Arial" panose="020B0604020202020204" pitchFamily="34" charset="0"/>
              </a:rPr>
              <a:t>puestos, </a:t>
            </a:r>
            <a:r>
              <a:rPr lang="es-CR" sz="1600" dirty="0">
                <a:solidFill>
                  <a:schemeClr val="tx2"/>
                </a:solidFill>
                <a:latin typeface="Arial" panose="020B0604020202020204" pitchFamily="34" charset="0"/>
                <a:ea typeface="+mj-ea"/>
                <a:cs typeface="Arial" panose="020B0604020202020204" pitchFamily="34" charset="0"/>
              </a:rPr>
              <a:t>cambios de especialidad temporal y permanente, creación de nuevas clases de puestos y perfiles,  estudio de rangos de aplicación a especialidades contempladas en el manual de especialidades, homologación de </a:t>
            </a:r>
            <a:r>
              <a:rPr lang="es-CR" sz="1600" dirty="0" smtClean="0">
                <a:solidFill>
                  <a:schemeClr val="tx2"/>
                </a:solidFill>
                <a:latin typeface="Arial" panose="020B0604020202020204" pitchFamily="34" charset="0"/>
                <a:ea typeface="+mj-ea"/>
                <a:cs typeface="Arial" panose="020B0604020202020204" pitchFamily="34" charset="0"/>
              </a:rPr>
              <a:t>puestos, estudios </a:t>
            </a:r>
            <a:r>
              <a:rPr lang="es-CR" sz="1600" dirty="0">
                <a:solidFill>
                  <a:schemeClr val="tx2"/>
                </a:solidFill>
                <a:latin typeface="Arial" panose="020B0604020202020204" pitchFamily="34" charset="0"/>
                <a:ea typeface="+mj-ea"/>
                <a:cs typeface="Arial" panose="020B0604020202020204" pitchFamily="34" charset="0"/>
              </a:rPr>
              <a:t>integrales de puestos de acuerdo con las resoluciones emitidas por la Dirección General de Servicio Civil, estudios de ampliación de rangos y atinencias, traslados presupuestarios, </a:t>
            </a:r>
            <a:r>
              <a:rPr lang="es-CR" sz="1600" dirty="0" smtClean="0">
                <a:solidFill>
                  <a:schemeClr val="tx2"/>
                </a:solidFill>
                <a:latin typeface="Arial" panose="020B0604020202020204" pitchFamily="34" charset="0"/>
                <a:ea typeface="+mj-ea"/>
                <a:cs typeface="Arial" panose="020B0604020202020204" pitchFamily="34" charset="0"/>
              </a:rPr>
              <a:t>velar </a:t>
            </a:r>
            <a:r>
              <a:rPr lang="es-CR" sz="1600" dirty="0">
                <a:solidFill>
                  <a:schemeClr val="tx2"/>
                </a:solidFill>
                <a:latin typeface="Arial" panose="020B0604020202020204" pitchFamily="34" charset="0"/>
                <a:ea typeface="+mj-ea"/>
                <a:cs typeface="Arial" panose="020B0604020202020204" pitchFamily="34" charset="0"/>
              </a:rPr>
              <a:t>por la armonía de las estructuras organizacionales y ocupacionales del Ministerio de Educación Pública; </a:t>
            </a:r>
            <a:r>
              <a:rPr lang="es-CR" sz="1600" dirty="0" smtClean="0">
                <a:solidFill>
                  <a:schemeClr val="tx2"/>
                </a:solidFill>
                <a:latin typeface="Arial" panose="020B0604020202020204" pitchFamily="34" charset="0"/>
                <a:ea typeface="+mj-ea"/>
                <a:cs typeface="Arial" panose="020B0604020202020204" pitchFamily="34" charset="0"/>
              </a:rPr>
              <a:t>realizar estudios </a:t>
            </a:r>
            <a:r>
              <a:rPr lang="es-CR" sz="1600" dirty="0">
                <a:solidFill>
                  <a:schemeClr val="tx2"/>
                </a:solidFill>
                <a:latin typeface="Arial" panose="020B0604020202020204" pitchFamily="34" charset="0"/>
                <a:ea typeface="+mj-ea"/>
                <a:cs typeface="Arial" panose="020B0604020202020204" pitchFamily="34" charset="0"/>
              </a:rPr>
              <a:t>de vida y costumbres, concursos internos, tramitar nóminas para ingresos en propiedad, tramitar la propuesta para ingresos en propiedad propiamente docente, elaborar pedimentos de </a:t>
            </a:r>
            <a:r>
              <a:rPr lang="es-CR" sz="1600" dirty="0" smtClean="0">
                <a:solidFill>
                  <a:schemeClr val="tx2"/>
                </a:solidFill>
                <a:latin typeface="Arial" panose="020B0604020202020204" pitchFamily="34" charset="0"/>
                <a:ea typeface="+mj-ea"/>
                <a:cs typeface="Arial" panose="020B0604020202020204" pitchFamily="34" charset="0"/>
              </a:rPr>
              <a:t>personal,  </a:t>
            </a:r>
            <a:r>
              <a:rPr lang="es-CR" sz="1600" dirty="0">
                <a:solidFill>
                  <a:schemeClr val="tx2"/>
                </a:solidFill>
                <a:latin typeface="Arial" panose="020B0604020202020204" pitchFamily="34" charset="0"/>
                <a:ea typeface="+mj-ea"/>
                <a:cs typeface="Arial" panose="020B0604020202020204" pitchFamily="34" charset="0"/>
              </a:rPr>
              <a:t>con el fin de brindar desarrollo, soporte y asesoría al Modelo Operacional de la Dirección de Recursos Humanos.</a:t>
            </a:r>
          </a:p>
          <a:p>
            <a:endParaRPr lang="es-CR" sz="1600" dirty="0">
              <a:solidFill>
                <a:schemeClr val="tx2"/>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674435964"/>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2656"/>
            <a:ext cx="8281555" cy="5112568"/>
          </a:xfrm>
        </p:spPr>
        <p:txBody>
          <a:bodyPr>
            <a:normAutofit fontScale="90000"/>
          </a:bodyPr>
          <a:lstStyle/>
          <a:p>
            <a:pPr marL="342900" indent="-342900">
              <a:lnSpc>
                <a:spcPct val="150000"/>
              </a:lnSpc>
              <a:spcBef>
                <a:spcPts val="0"/>
              </a:spcBef>
              <a:buFont typeface="+mj-lt"/>
              <a:buAutoNum type="arabicPeriod" startAt="3"/>
            </a:pP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t>
            </a:r>
            <a:r>
              <a:rPr lang="es-ES" sz="3100" b="1" u="sng" dirty="0">
                <a:latin typeface="Arial" panose="020B0604020202020204" pitchFamily="34" charset="0"/>
              </a:rPr>
              <a:t/>
            </a:r>
            <a:br>
              <a:rPr lang="es-ES" sz="3100" b="1" u="sng" dirty="0">
                <a:latin typeface="Arial" panose="020B0604020202020204" pitchFamily="34" charset="0"/>
              </a:rPr>
            </a:br>
            <a:r>
              <a:rPr lang="es-ES" sz="2000" b="1" u="sng" dirty="0">
                <a:latin typeface="Arial" panose="020B0604020202020204" pitchFamily="34" charset="0"/>
              </a:rPr>
              <a:t>Objetivos y resultados</a:t>
            </a:r>
            <a:r>
              <a:rPr lang="es-ES" sz="1600" b="1" u="sng" dirty="0">
                <a:latin typeface="Arial" panose="020B0604020202020204" pitchFamily="34" charset="0"/>
                <a:ea typeface="+mn-ea"/>
                <a:cs typeface="+mn-cs"/>
              </a:rPr>
              <a:t/>
            </a:r>
            <a:br>
              <a:rPr lang="es-ES" sz="1600" b="1" u="sng" dirty="0">
                <a:latin typeface="Arial" panose="020B0604020202020204" pitchFamily="34" charset="0"/>
                <a:ea typeface="+mn-ea"/>
                <a:cs typeface="+mn-cs"/>
              </a:rPr>
            </a:br>
            <a:r>
              <a:rPr lang="es-ES" sz="1600" b="1" u="sng" dirty="0" smtClean="0">
                <a:latin typeface="Arial" panose="020B0604020202020204" pitchFamily="34" charset="0"/>
                <a:ea typeface="+mn-ea"/>
                <a:cs typeface="+mn-cs"/>
              </a:rPr>
              <a:t/>
            </a:r>
            <a:br>
              <a:rPr lang="es-ES" sz="1600" b="1" u="sng" dirty="0" smtClean="0">
                <a:latin typeface="Arial" panose="020B0604020202020204" pitchFamily="34" charset="0"/>
                <a:ea typeface="+mn-ea"/>
                <a:cs typeface="+mn-cs"/>
              </a:rPr>
            </a:br>
            <a:r>
              <a:rPr lang="es-ES" sz="1600" b="1" u="sng" dirty="0" smtClean="0">
                <a:latin typeface="Arial" panose="020B0604020202020204" pitchFamily="34" charset="0"/>
                <a:ea typeface="+mn-ea"/>
                <a:cs typeface="+mn-cs"/>
              </a:rPr>
              <a:t>3. Concursos Internos</a:t>
            </a: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u="sng" dirty="0" smtClean="0">
                <a:solidFill>
                  <a:prstClr val="black"/>
                </a:solidFill>
                <a:latin typeface="Arial" panose="020B0604020202020204" pitchFamily="34" charset="0"/>
                <a:ea typeface="+mn-ea"/>
                <a:cs typeface="Arial" panose="020B0604020202020204" pitchFamily="34" charset="0"/>
              </a:rPr>
              <a:t>Objetivo</a:t>
            </a:r>
            <a:r>
              <a:rPr lang="es-ES" sz="1400" b="1" dirty="0" smtClean="0">
                <a:solidFill>
                  <a:prstClr val="black"/>
                </a:solidFill>
                <a:latin typeface="Arial" panose="020B0604020202020204" pitchFamily="34" charset="0"/>
                <a:ea typeface="+mn-ea"/>
                <a:cs typeface="Arial" panose="020B0604020202020204" pitchFamily="34" charset="0"/>
              </a:rPr>
              <a:t>:</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b="1" dirty="0" smtClean="0">
                <a:solidFill>
                  <a:prstClr val="black"/>
                </a:solidFill>
                <a:latin typeface="Arial" panose="020B0604020202020204" pitchFamily="34" charset="0"/>
                <a:ea typeface="+mn-ea"/>
                <a:cs typeface="Arial" panose="020B0604020202020204" pitchFamily="34" charset="0"/>
              </a:rPr>
              <a:t/>
            </a:r>
            <a:br>
              <a:rPr lang="es-ES" sz="1400" b="1" dirty="0" smtClean="0">
                <a:solidFill>
                  <a:prstClr val="black"/>
                </a:solidFill>
                <a:latin typeface="Arial" panose="020B0604020202020204" pitchFamily="34" charset="0"/>
                <a:ea typeface="+mn-ea"/>
                <a:cs typeface="Arial" panose="020B0604020202020204" pitchFamily="34" charset="0"/>
              </a:rPr>
            </a:br>
            <a:r>
              <a:rPr lang="es-ES" sz="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Dotar al Ministerio de Educación Pública por medio de este procedimiento de un registro de elegibles para contar con el recurso humano idóneo para el desempeño de las funciones correspondientes a los puestos cubiertos por el Título I del Estatuto de Servicio Civil, en todas las especialidades reconocidas a la fecha por la Dirección General de Servicio Civil, para cubrir plazas vacantes.</a:t>
            </a:r>
            <a:r>
              <a:rPr lang="es-ES" sz="1400" b="1" dirty="0" smtClean="0">
                <a:solidFill>
                  <a:schemeClr val="tx1"/>
                </a:solidFill>
                <a:latin typeface="Arial" panose="020B0604020202020204" pitchFamily="34" charset="0"/>
                <a:ea typeface="+mn-ea"/>
                <a:cs typeface="Arial" panose="020B0604020202020204" pitchFamily="34" charset="0"/>
              </a:rPr>
              <a:t/>
            </a:r>
            <a:br>
              <a:rPr lang="es-ES" sz="1400" b="1" dirty="0" smtClean="0">
                <a:solidFill>
                  <a:schemeClr val="tx1"/>
                </a:solidFill>
                <a:latin typeface="Arial" panose="020B0604020202020204" pitchFamily="34" charset="0"/>
                <a:ea typeface="+mn-ea"/>
                <a:cs typeface="Arial" panose="020B0604020202020204" pitchFamily="34" charset="0"/>
              </a:rPr>
            </a:br>
            <a:r>
              <a:rPr lang="es-ES" sz="1400" b="1" dirty="0" smtClean="0">
                <a:solidFill>
                  <a:schemeClr val="tx1"/>
                </a:solidFill>
                <a:latin typeface="Arial" panose="020B0604020202020204" pitchFamily="34" charset="0"/>
                <a:ea typeface="+mn-ea"/>
                <a:cs typeface="Arial" panose="020B0604020202020204" pitchFamily="34" charset="0"/>
              </a:rPr>
              <a:t/>
            </a:r>
            <a:br>
              <a:rPr lang="es-ES" sz="1400" b="1" dirty="0" smtClean="0">
                <a:solidFill>
                  <a:schemeClr val="tx1"/>
                </a:solidFill>
                <a:latin typeface="Arial" panose="020B0604020202020204" pitchFamily="34" charset="0"/>
                <a:ea typeface="+mn-ea"/>
                <a:cs typeface="Arial" panose="020B0604020202020204" pitchFamily="34" charset="0"/>
              </a:rPr>
            </a:br>
            <a:r>
              <a:rPr lang="es-ES" sz="1400" b="1" u="sng" dirty="0" smtClean="0">
                <a:solidFill>
                  <a:schemeClr val="tx1"/>
                </a:solidFill>
                <a:latin typeface="Arial" panose="020B0604020202020204" pitchFamily="34" charset="0"/>
                <a:ea typeface="+mn-ea"/>
                <a:cs typeface="Arial" panose="020B0604020202020204" pitchFamily="34" charset="0"/>
              </a:rPr>
              <a:t>Resultado</a:t>
            </a:r>
            <a:r>
              <a:rPr lang="es-ES" sz="1400" b="1" dirty="0" smtClean="0">
                <a:solidFill>
                  <a:schemeClr val="tx1"/>
                </a:solidFill>
                <a:latin typeface="Arial" panose="020B0604020202020204" pitchFamily="34" charset="0"/>
                <a:ea typeface="+mn-ea"/>
                <a:cs typeface="Arial" panose="020B0604020202020204" pitchFamily="34" charset="0"/>
              </a:rPr>
              <a:t>:</a:t>
            </a:r>
            <a:br>
              <a:rPr lang="es-ES" sz="1400" b="1" dirty="0" smtClean="0">
                <a:solidFill>
                  <a:schemeClr val="tx1"/>
                </a:solidFill>
                <a:latin typeface="Arial" panose="020B0604020202020204" pitchFamily="34" charset="0"/>
                <a:ea typeface="+mn-ea"/>
                <a:cs typeface="Arial" panose="020B0604020202020204" pitchFamily="34" charset="0"/>
              </a:rPr>
            </a:br>
            <a:r>
              <a:rPr lang="es-ES" sz="1400" b="1" dirty="0" smtClean="0">
                <a:solidFill>
                  <a:schemeClr val="tx1"/>
                </a:solidFill>
                <a:latin typeface="Arial" panose="020B0604020202020204" pitchFamily="34" charset="0"/>
                <a:ea typeface="+mn-ea"/>
                <a:cs typeface="Arial" panose="020B0604020202020204" pitchFamily="34" charset="0"/>
              </a:rPr>
              <a:t/>
            </a:r>
            <a:br>
              <a:rPr lang="es-ES" sz="1400" b="1" dirty="0" smtClean="0">
                <a:solidFill>
                  <a:schemeClr val="tx1"/>
                </a:solidFill>
                <a:latin typeface="Arial" panose="020B0604020202020204" pitchFamily="34" charset="0"/>
                <a:ea typeface="+mn-ea"/>
                <a:cs typeface="Arial" panose="020B0604020202020204" pitchFamily="34" charset="0"/>
              </a:rPr>
            </a:br>
            <a:r>
              <a:rPr lang="es-ES" sz="1400" dirty="0" smtClean="0">
                <a:solidFill>
                  <a:schemeClr val="tx1"/>
                </a:solidFill>
                <a:latin typeface="Arial" panose="020B0604020202020204" pitchFamily="34" charset="0"/>
                <a:cs typeface="Arial" panose="020B0604020202020204" pitchFamily="34" charset="0"/>
              </a:rPr>
              <a:t>A la fecha se continúan llenando puestos vacantes mediante el registro de elegibles de los concursos internos MEP-01-2016 ( Título I) para las clases de puesto Oficinista de Servicio Civil 1 y 2, especialidad Labores Varias de Oficina y Secretario de Servicio Civil 1 y 2 y MEP-01-2017 (Título I) para las clases técnicos, profesionales y jefaturas.</a:t>
            </a:r>
            <a:endParaRPr lang="es-CR" dirty="0"/>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14/01/2020</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20</a:t>
            </a:fld>
            <a:endParaRPr lang="es-ES"/>
          </a:p>
        </p:txBody>
      </p:sp>
    </p:spTree>
    <p:extLst>
      <p:ext uri="{BB962C8B-B14F-4D97-AF65-F5344CB8AC3E}">
        <p14:creationId xmlns:p14="http://schemas.microsoft.com/office/powerpoint/2010/main" val="94310696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dirty="0" smtClean="0"/>
              <a:t>Fecha de impresión: </a:t>
            </a:r>
            <a:fld id="{1ABCE90B-3C5E-4D3E-92BD-9F3D9180B9EA}" type="datetime1">
              <a:rPr lang="es-ES" smtClean="0"/>
              <a:t>14/01/2020</a:t>
            </a:fld>
            <a:endParaRPr lang="es-ES" dirty="0"/>
          </a:p>
        </p:txBody>
      </p:sp>
      <p:sp>
        <p:nvSpPr>
          <p:cNvPr id="4" name="Marcador de pie de página 3"/>
          <p:cNvSpPr>
            <a:spLocks noGrp="1"/>
          </p:cNvSpPr>
          <p:nvPr>
            <p:ph type="ftr" sz="quarter" idx="11"/>
          </p:nvPr>
        </p:nvSpPr>
        <p:spPr/>
        <p:txBody>
          <a:bodyPr/>
          <a:lstStyle/>
          <a:p>
            <a:r>
              <a:rPr lang="es-ES" dirty="0"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21</a:t>
            </a:fld>
            <a:endParaRPr lang="es-ES"/>
          </a:p>
        </p:txBody>
      </p:sp>
      <p:sp>
        <p:nvSpPr>
          <p:cNvPr id="6" name="Rectángulo 5"/>
          <p:cNvSpPr/>
          <p:nvPr/>
        </p:nvSpPr>
        <p:spPr>
          <a:xfrm>
            <a:off x="683568" y="1011604"/>
            <a:ext cx="8003232" cy="5493812"/>
          </a:xfrm>
          <a:prstGeom prst="rect">
            <a:avLst/>
          </a:prstGeom>
        </p:spPr>
        <p:txBody>
          <a:bodyPr wrap="square">
            <a:spAutoFit/>
          </a:bodyPr>
          <a:lstStyle/>
          <a:p>
            <a:pPr algn="just">
              <a:lnSpc>
                <a:spcPct val="150000"/>
              </a:lnSpc>
            </a:pPr>
            <a:r>
              <a:rPr lang="es-ES" sz="1300" b="1" dirty="0" smtClean="0">
                <a:latin typeface="Arial" panose="020B0604020202020204" pitchFamily="34" charset="0"/>
                <a:cs typeface="Arial" panose="020B0604020202020204" pitchFamily="34" charset="0"/>
              </a:rPr>
              <a:t>Concursos correspondientes al Título II del Estatuto de Servicio Civil.</a:t>
            </a:r>
            <a:endParaRPr lang="es-ES" sz="1300" b="1" dirty="0">
              <a:latin typeface="Arial" panose="020B0604020202020204" pitchFamily="34" charset="0"/>
              <a:cs typeface="Arial" panose="020B0604020202020204" pitchFamily="34" charset="0"/>
            </a:endParaRPr>
          </a:p>
          <a:p>
            <a:pPr algn="just">
              <a:lnSpc>
                <a:spcPct val="150000"/>
              </a:lnSpc>
            </a:pPr>
            <a:r>
              <a:rPr lang="es-ES" sz="1300" b="1" u="sng" dirty="0" smtClean="0">
                <a:latin typeface="Arial" panose="020B0604020202020204" pitchFamily="34" charset="0"/>
                <a:cs typeface="Arial" panose="020B0604020202020204" pitchFamily="34" charset="0"/>
              </a:rPr>
              <a:t>Objetivo</a:t>
            </a:r>
            <a:r>
              <a:rPr lang="es-ES" sz="1300" dirty="0">
                <a:latin typeface="Arial" panose="020B0604020202020204" pitchFamily="34" charset="0"/>
                <a:cs typeface="Arial" panose="020B0604020202020204" pitchFamily="34" charset="0"/>
              </a:rPr>
              <a:t>: </a:t>
            </a:r>
            <a:r>
              <a:rPr lang="es-ES" sz="1300" dirty="0">
                <a:solidFill>
                  <a:prstClr val="black"/>
                </a:solidFill>
                <a:latin typeface="Arial" panose="020B0604020202020204" pitchFamily="34" charset="0"/>
                <a:cs typeface="Arial" panose="020B0604020202020204" pitchFamily="34" charset="0"/>
              </a:rPr>
              <a:t>Revisar todos los candidatos incluidos en la Propuesta de ingresos docentes en propiedad que se recibe a final de cada año; d</a:t>
            </a:r>
            <a:r>
              <a:rPr lang="es-ES" sz="1300" dirty="0">
                <a:latin typeface="Arial" panose="020B0604020202020204" pitchFamily="34" charset="0"/>
                <a:cs typeface="Arial" panose="020B0604020202020204" pitchFamily="34" charset="0"/>
              </a:rPr>
              <a:t>e conformidad con el artículo 86 de la Carrera Docente del Estatuto de Servicio </a:t>
            </a:r>
            <a:r>
              <a:rPr lang="es-ES" sz="1300" dirty="0" smtClean="0">
                <a:latin typeface="Arial" panose="020B0604020202020204" pitchFamily="34" charset="0"/>
                <a:cs typeface="Arial" panose="020B0604020202020204" pitchFamily="34" charset="0"/>
              </a:rPr>
              <a:t>Civil.</a:t>
            </a:r>
            <a:endParaRPr lang="es-ES" sz="1300" dirty="0">
              <a:solidFill>
                <a:prstClr val="black"/>
              </a:solidFill>
              <a:latin typeface="Arial" panose="020B0604020202020204" pitchFamily="34" charset="0"/>
              <a:cs typeface="Arial" panose="020B0604020202020204" pitchFamily="34" charset="0"/>
            </a:endParaRPr>
          </a:p>
          <a:p>
            <a:pPr algn="just">
              <a:lnSpc>
                <a:spcPct val="150000"/>
              </a:lnSpc>
            </a:pPr>
            <a:endParaRPr lang="es-ES" sz="1300"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dirty="0">
                <a:latin typeface="Arial" panose="020B0604020202020204" pitchFamily="34" charset="0"/>
                <a:cs typeface="Arial" panose="020B0604020202020204" pitchFamily="34" charset="0"/>
              </a:rPr>
              <a:t>: Con cada Propuesta recibida se procede a informar al Área de Carrera Docente –DGSC- los docentes que no cumplen con el artículo 100 del Estatuto de Servicio Civil, ni con el inciso c) del artículo 9 de su Reglamento (reubicados por salud o por conflicto), los cuales son excluidos de la propuesta y no se concreta el nombramiento</a:t>
            </a:r>
          </a:p>
          <a:p>
            <a:pPr algn="just">
              <a:lnSpc>
                <a:spcPct val="150000"/>
              </a:lnSpc>
            </a:pPr>
            <a:r>
              <a:rPr lang="es-ES" sz="1300" dirty="0">
                <a:latin typeface="Arial" panose="020B0604020202020204" pitchFamily="34" charset="0"/>
                <a:cs typeface="Arial" panose="020B0604020202020204" pitchFamily="34" charset="0"/>
              </a:rPr>
              <a:t> </a:t>
            </a:r>
            <a:endParaRPr lang="es-ES" sz="1300" b="1" dirty="0">
              <a:latin typeface="Arial" panose="020B0604020202020204" pitchFamily="34" charset="0"/>
              <a:cs typeface="Arial" panose="020B0604020202020204" pitchFamily="34" charset="0"/>
            </a:endParaRPr>
          </a:p>
          <a:p>
            <a:pPr algn="just">
              <a:lnSpc>
                <a:spcPct val="150000"/>
              </a:lnSpc>
            </a:pPr>
            <a:r>
              <a:rPr lang="es-ES" sz="1300" b="1" u="sng" dirty="0" smtClean="0">
                <a:latin typeface="Arial" panose="020B0604020202020204" pitchFamily="34" charset="0"/>
                <a:cs typeface="Arial" panose="020B0604020202020204" pitchFamily="34" charset="0"/>
              </a:rPr>
              <a:t>Objetivo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Elaborar y entregar los comunicados de nombramientos docentes en propiedad producto del Concurso Docente externos, verificando</a:t>
            </a:r>
            <a:r>
              <a:rPr lang="es-AR" sz="1300" dirty="0">
                <a:latin typeface="Arial" panose="020B0604020202020204" pitchFamily="34" charset="0"/>
                <a:cs typeface="Arial" panose="020B0604020202020204" pitchFamily="34" charset="0"/>
              </a:rPr>
              <a:t> que se mantenga la necesidad del servicio y las causas que lo originaron (matricula) en coordinación con las Unidades del Departamento de Asignación del Recurso Humano.</a:t>
            </a:r>
            <a:r>
              <a:rPr lang="es-ES" sz="1300" dirty="0">
                <a:latin typeface="Arial" panose="020B0604020202020204" pitchFamily="34" charset="0"/>
                <a:cs typeface="Arial" panose="020B0604020202020204" pitchFamily="34" charset="0"/>
              </a:rPr>
              <a:t> </a:t>
            </a:r>
          </a:p>
          <a:p>
            <a:pPr algn="just">
              <a:lnSpc>
                <a:spcPct val="150000"/>
              </a:lnSpc>
            </a:pPr>
            <a:endParaRPr lang="es-ES" sz="1300" b="1"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Con cada Propuesta se elaboran miles de comunicados para efectos de notificar a cada candidato las condiciones y requisitos para </a:t>
            </a:r>
            <a:r>
              <a:rPr lang="es-ES" sz="1300" dirty="0" smtClean="0">
                <a:latin typeface="Arial" panose="020B0604020202020204" pitchFamily="34" charset="0"/>
                <a:cs typeface="Arial" panose="020B0604020202020204" pitchFamily="34" charset="0"/>
              </a:rPr>
              <a:t>efectuar </a:t>
            </a:r>
            <a:r>
              <a:rPr lang="es-ES" sz="1300" dirty="0">
                <a:latin typeface="Arial" panose="020B0604020202020204" pitchFamily="34" charset="0"/>
                <a:cs typeface="Arial" panose="020B0604020202020204" pitchFamily="34" charset="0"/>
              </a:rPr>
              <a:t>su ingreso en propiedad, de acuerdo a la matricula (modificación en la cantidad de lecciones)</a:t>
            </a:r>
            <a:endParaRPr lang="es-CR" sz="1300" dirty="0">
              <a:latin typeface="Arial" panose="020B0604020202020204" pitchFamily="34" charset="0"/>
              <a:cs typeface="Arial" panose="020B0604020202020204" pitchFamily="34" charset="0"/>
            </a:endParaRPr>
          </a:p>
        </p:txBody>
      </p:sp>
      <p:sp>
        <p:nvSpPr>
          <p:cNvPr id="2" name="Rectángulo 1"/>
          <p:cNvSpPr/>
          <p:nvPr/>
        </p:nvSpPr>
        <p:spPr>
          <a:xfrm>
            <a:off x="1979712" y="404664"/>
            <a:ext cx="4572000" cy="958660"/>
          </a:xfrm>
          <a:prstGeom prst="rect">
            <a:avLst/>
          </a:prstGeom>
        </p:spPr>
        <p:txBody>
          <a:bodyPr wrap="square">
            <a:spAutoFit/>
          </a:bodyPr>
          <a:lstStyle/>
          <a:p>
            <a:pPr algn="ctr">
              <a:lnSpc>
                <a:spcPct val="150000"/>
              </a:lnSpc>
            </a:pPr>
            <a:r>
              <a:rPr lang="es-ES" sz="2000" b="1" u="sng" dirty="0">
                <a:solidFill>
                  <a:schemeClr val="tx2"/>
                </a:solidFill>
                <a:latin typeface="Arial" panose="020B0604020202020204" pitchFamily="34" charset="0"/>
              </a:rPr>
              <a:t>Objetivos y resultados</a:t>
            </a:r>
            <a:br>
              <a:rPr lang="es-ES" sz="2000" b="1" u="sng" dirty="0">
                <a:solidFill>
                  <a:schemeClr val="tx2"/>
                </a:solidFill>
                <a:latin typeface="Arial" panose="020B0604020202020204" pitchFamily="34" charset="0"/>
              </a:rPr>
            </a:br>
            <a:endParaRPr lang="es-CR" sz="2000" b="1" u="sng" dirty="0">
              <a:solidFill>
                <a:schemeClr val="tx2"/>
              </a:solidFill>
              <a:latin typeface="Arial" panose="020B0604020202020204" pitchFamily="34" charset="0"/>
            </a:endParaRPr>
          </a:p>
        </p:txBody>
      </p:sp>
    </p:spTree>
    <p:extLst>
      <p:ext uri="{BB962C8B-B14F-4D97-AF65-F5344CB8AC3E}">
        <p14:creationId xmlns:p14="http://schemas.microsoft.com/office/powerpoint/2010/main" val="3127631995"/>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14/01/2020</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22</a:t>
            </a:fld>
            <a:endParaRPr lang="es-ES"/>
          </a:p>
        </p:txBody>
      </p:sp>
      <p:sp>
        <p:nvSpPr>
          <p:cNvPr id="6" name="Rectángulo 5"/>
          <p:cNvSpPr/>
          <p:nvPr/>
        </p:nvSpPr>
        <p:spPr>
          <a:xfrm>
            <a:off x="683568" y="1124744"/>
            <a:ext cx="7241232" cy="3993401"/>
          </a:xfrm>
          <a:prstGeom prst="rect">
            <a:avLst/>
          </a:prstGeom>
        </p:spPr>
        <p:txBody>
          <a:bodyPr wrap="square">
            <a:spAutoFit/>
          </a:bodyPr>
          <a:lstStyle/>
          <a:p>
            <a:pPr algn="just">
              <a:lnSpc>
                <a:spcPct val="150000"/>
              </a:lnSpc>
            </a:pPr>
            <a:r>
              <a:rPr lang="es-ES" sz="1300" b="1" dirty="0" smtClean="0">
                <a:latin typeface="Arial" panose="020B0604020202020204" pitchFamily="34" charset="0"/>
                <a:cs typeface="Arial" panose="020B0604020202020204" pitchFamily="34" charset="0"/>
              </a:rPr>
              <a:t>Concurso Interno correspondientes al Título II del Estatuto de Servicio Civil, en los estratos técnico-docentes y administrativo-docentes</a:t>
            </a:r>
          </a:p>
          <a:p>
            <a:pPr algn="just">
              <a:lnSpc>
                <a:spcPct val="150000"/>
              </a:lnSpc>
            </a:pPr>
            <a:endParaRPr lang="es-ES" sz="1300" b="1" dirty="0">
              <a:latin typeface="Arial" panose="020B0604020202020204" pitchFamily="34" charset="0"/>
              <a:cs typeface="Arial" panose="020B0604020202020204" pitchFamily="34" charset="0"/>
            </a:endParaRPr>
          </a:p>
          <a:p>
            <a:pPr algn="just">
              <a:lnSpc>
                <a:spcPct val="150000"/>
              </a:lnSpc>
            </a:pPr>
            <a:r>
              <a:rPr lang="es-ES" sz="1300" b="1" u="sng" dirty="0" smtClean="0">
                <a:latin typeface="Arial" panose="020B0604020202020204" pitchFamily="34" charset="0"/>
                <a:cs typeface="Arial" panose="020B0604020202020204" pitchFamily="34" charset="0"/>
              </a:rPr>
              <a:t>Objetivo</a:t>
            </a:r>
            <a:r>
              <a:rPr lang="es-ES" sz="1300" dirty="0">
                <a:latin typeface="Arial" panose="020B0604020202020204" pitchFamily="34" charset="0"/>
                <a:cs typeface="Arial" panose="020B0604020202020204" pitchFamily="34" charset="0"/>
              </a:rPr>
              <a:t>: </a:t>
            </a:r>
            <a:r>
              <a:rPr lang="es-ES" sz="1300" dirty="0" smtClean="0">
                <a:solidFill>
                  <a:prstClr val="black"/>
                </a:solidFill>
                <a:latin typeface="Arial" panose="020B0604020202020204" pitchFamily="34" charset="0"/>
                <a:cs typeface="Arial" panose="020B0604020202020204" pitchFamily="34" charset="0"/>
              </a:rPr>
              <a:t>Efectuar un concurso para puestos de Jefatura y Asesores en Educación Indigena</a:t>
            </a:r>
            <a:endParaRPr lang="es-ES" sz="1300" dirty="0">
              <a:solidFill>
                <a:prstClr val="black"/>
              </a:solidFill>
              <a:latin typeface="Arial" panose="020B0604020202020204" pitchFamily="34" charset="0"/>
              <a:cs typeface="Arial" panose="020B0604020202020204" pitchFamily="34" charset="0"/>
            </a:endParaRPr>
          </a:p>
          <a:p>
            <a:pPr algn="just">
              <a:lnSpc>
                <a:spcPct val="150000"/>
              </a:lnSpc>
            </a:pPr>
            <a:endParaRPr lang="es-ES" sz="1300"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dirty="0">
                <a:latin typeface="Arial" panose="020B0604020202020204" pitchFamily="34" charset="0"/>
                <a:cs typeface="Arial" panose="020B0604020202020204" pitchFamily="34" charset="0"/>
              </a:rPr>
              <a:t>: </a:t>
            </a:r>
            <a:r>
              <a:rPr lang="es-ES" sz="1300" dirty="0" smtClean="0">
                <a:latin typeface="Arial" panose="020B0604020202020204" pitchFamily="34" charset="0"/>
                <a:cs typeface="Arial" panose="020B0604020202020204" pitchFamily="34" charset="0"/>
              </a:rPr>
              <a:t>Borrador de la Propuesta y del Manual, a la espera del aval por parte de la Dirección General de Servicio Civil</a:t>
            </a:r>
            <a:endParaRPr lang="es-ES" sz="1300" dirty="0">
              <a:latin typeface="Arial" panose="020B0604020202020204" pitchFamily="34" charset="0"/>
              <a:cs typeface="Arial" panose="020B0604020202020204" pitchFamily="34" charset="0"/>
            </a:endParaRPr>
          </a:p>
          <a:p>
            <a:pPr algn="just">
              <a:lnSpc>
                <a:spcPct val="150000"/>
              </a:lnSpc>
            </a:pPr>
            <a:r>
              <a:rPr lang="es-ES" sz="1300" dirty="0">
                <a:latin typeface="Arial" panose="020B0604020202020204" pitchFamily="34" charset="0"/>
                <a:cs typeface="Arial" panose="020B0604020202020204" pitchFamily="34" charset="0"/>
              </a:rPr>
              <a:t> </a:t>
            </a:r>
            <a:endParaRPr lang="es-ES" sz="1300" b="1" dirty="0">
              <a:latin typeface="Arial" panose="020B0604020202020204" pitchFamily="34" charset="0"/>
              <a:cs typeface="Arial" panose="020B0604020202020204" pitchFamily="34" charset="0"/>
            </a:endParaRPr>
          </a:p>
          <a:p>
            <a:pPr algn="just">
              <a:lnSpc>
                <a:spcPct val="150000"/>
              </a:lnSpc>
            </a:pPr>
            <a:r>
              <a:rPr lang="es-ES" sz="1300" b="1" u="sng" dirty="0" smtClean="0">
                <a:latin typeface="Arial" panose="020B0604020202020204" pitchFamily="34" charset="0"/>
                <a:cs typeface="Arial" panose="020B0604020202020204" pitchFamily="34" charset="0"/>
              </a:rPr>
              <a:t>Objetivo</a:t>
            </a:r>
            <a:r>
              <a:rPr lang="es-ES" sz="1300" b="1" dirty="0">
                <a:latin typeface="Arial" panose="020B0604020202020204" pitchFamily="34" charset="0"/>
                <a:cs typeface="Arial" panose="020B0604020202020204" pitchFamily="34" charset="0"/>
              </a:rPr>
              <a:t>: </a:t>
            </a:r>
            <a:r>
              <a:rPr lang="es-CR" sz="1300" dirty="0" smtClean="0">
                <a:latin typeface="Arial" panose="020B0604020202020204" pitchFamily="34" charset="0"/>
                <a:cs typeface="Arial" panose="020B0604020202020204" pitchFamily="34" charset="0"/>
              </a:rPr>
              <a:t>Dotar de un Recurso Humano permanente y calificado para puestos de Jefatura y </a:t>
            </a:r>
            <a:r>
              <a:rPr lang="es-CR" sz="1300" dirty="0" err="1" smtClean="0">
                <a:latin typeface="Arial" panose="020B0604020202020204" pitchFamily="34" charset="0"/>
                <a:cs typeface="Arial" panose="020B0604020202020204" pitchFamily="34" charset="0"/>
              </a:rPr>
              <a:t>Asorías</a:t>
            </a:r>
            <a:r>
              <a:rPr lang="es-CR" sz="1300" dirty="0" smtClean="0">
                <a:latin typeface="Arial" panose="020B0604020202020204" pitchFamily="34" charset="0"/>
                <a:cs typeface="Arial" panose="020B0604020202020204" pitchFamily="34" charset="0"/>
              </a:rPr>
              <a:t> en Educación Indigena</a:t>
            </a:r>
            <a:endParaRPr lang="es-ES" sz="1300" dirty="0">
              <a:latin typeface="Arial" panose="020B0604020202020204" pitchFamily="34" charset="0"/>
              <a:cs typeface="Arial" panose="020B0604020202020204" pitchFamily="34" charset="0"/>
            </a:endParaRPr>
          </a:p>
          <a:p>
            <a:pPr algn="just">
              <a:lnSpc>
                <a:spcPct val="150000"/>
              </a:lnSpc>
            </a:pPr>
            <a:endParaRPr lang="es-ES" sz="1300" b="1"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smtClean="0">
                <a:latin typeface="Arial" panose="020B0604020202020204" pitchFamily="34" charset="0"/>
                <a:cs typeface="Arial" panose="020B0604020202020204" pitchFamily="34" charset="0"/>
              </a:rPr>
              <a:t>Ingreso en propiedad en las vacantes ubicadas en el Departamento de Educación Indigena y en las Direcciones Regionales </a:t>
            </a:r>
            <a:endParaRPr lang="es-CR" sz="1300" dirty="0">
              <a:latin typeface="Arial" panose="020B0604020202020204" pitchFamily="34" charset="0"/>
              <a:cs typeface="Arial" panose="020B0604020202020204" pitchFamily="34" charset="0"/>
            </a:endParaRPr>
          </a:p>
        </p:txBody>
      </p:sp>
      <p:sp>
        <p:nvSpPr>
          <p:cNvPr id="2" name="Rectángulo 1"/>
          <p:cNvSpPr/>
          <p:nvPr/>
        </p:nvSpPr>
        <p:spPr>
          <a:xfrm>
            <a:off x="1567880" y="234477"/>
            <a:ext cx="5472608" cy="1305165"/>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br>
              <a:rPr lang="es-ES" sz="2800" b="1" u="sng" dirty="0">
                <a:solidFill>
                  <a:schemeClr val="tx2"/>
                </a:solidFill>
                <a:latin typeface="Arial" panose="020B0604020202020204" pitchFamily="34" charset="0"/>
              </a:rPr>
            </a:br>
            <a:endParaRPr lang="es-CR" sz="2800" b="1" u="sng" dirty="0">
              <a:solidFill>
                <a:schemeClr val="tx2"/>
              </a:solidFill>
              <a:latin typeface="Arial" panose="020B0604020202020204" pitchFamily="34" charset="0"/>
            </a:endParaRPr>
          </a:p>
        </p:txBody>
      </p:sp>
    </p:spTree>
    <p:extLst>
      <p:ext uri="{BB962C8B-B14F-4D97-AF65-F5344CB8AC3E}">
        <p14:creationId xmlns:p14="http://schemas.microsoft.com/office/powerpoint/2010/main" val="354343029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91" y="704088"/>
            <a:ext cx="8295408" cy="1140736"/>
          </a:xfrm>
        </p:spPr>
        <p:txBody>
          <a:bodyPr>
            <a:normAutofit fontScale="90000"/>
          </a:bodyPr>
          <a:lstStyle/>
          <a:p>
            <a:pPr algn="ctr"/>
            <a:r>
              <a:rPr lang="es-ES" sz="3100" b="1" u="sng" dirty="0">
                <a:latin typeface="Arial" panose="020B0604020202020204" pitchFamily="34" charset="0"/>
              </a:rPr>
              <a:t>Objetivos y resultados</a:t>
            </a:r>
            <a:r>
              <a:rPr lang="es-ES" sz="5400" b="1" u="sng" dirty="0">
                <a:latin typeface="Arial" panose="020B0604020202020204" pitchFamily="34" charset="0"/>
              </a:rPr>
              <a:t/>
            </a:r>
            <a:br>
              <a:rPr lang="es-ES" sz="5400" b="1" u="sng" dirty="0">
                <a:latin typeface="Arial" panose="020B0604020202020204" pitchFamily="34" charset="0"/>
              </a:rPr>
            </a:br>
            <a:endParaRPr lang="es-CR"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23</a:t>
            </a:fld>
            <a:endParaRPr lang="es-ES"/>
          </a:p>
        </p:txBody>
      </p:sp>
      <p:sp>
        <p:nvSpPr>
          <p:cNvPr id="6" name="Rectángulo 5"/>
          <p:cNvSpPr/>
          <p:nvPr/>
        </p:nvSpPr>
        <p:spPr>
          <a:xfrm>
            <a:off x="762867" y="1364188"/>
            <a:ext cx="7704856" cy="5793894"/>
          </a:xfrm>
          <a:prstGeom prst="rect">
            <a:avLst/>
          </a:prstGeom>
        </p:spPr>
        <p:txBody>
          <a:bodyPr wrap="square">
            <a:spAutoFit/>
          </a:bodyPr>
          <a:lstStyle/>
          <a:p>
            <a:pPr algn="just">
              <a:lnSpc>
                <a:spcPct val="150000"/>
              </a:lnSpc>
            </a:pPr>
            <a:r>
              <a:rPr lang="es-ES" sz="1300" b="1" u="sng" dirty="0" smtClean="0">
                <a:latin typeface="Arial" panose="020B0604020202020204" pitchFamily="34" charset="0"/>
                <a:cs typeface="Arial" panose="020B0604020202020204" pitchFamily="34" charset="0"/>
              </a:rPr>
              <a:t>Concurso Externo Título I del Estatuto de Servicio Civil</a:t>
            </a:r>
          </a:p>
          <a:p>
            <a:pPr algn="just">
              <a:lnSpc>
                <a:spcPct val="150000"/>
              </a:lnSpc>
            </a:pPr>
            <a:endParaRPr lang="es-ES" sz="1300" b="1" u="sng" dirty="0" smtClean="0">
              <a:latin typeface="Arial" panose="020B0604020202020204" pitchFamily="34" charset="0"/>
              <a:cs typeface="Arial" panose="020B0604020202020204" pitchFamily="34" charset="0"/>
            </a:endParaRPr>
          </a:p>
          <a:p>
            <a:pPr algn="just">
              <a:lnSpc>
                <a:spcPct val="150000"/>
              </a:lnSpc>
            </a:pPr>
            <a:r>
              <a:rPr lang="es-ES" sz="1300" b="1" u="sng" dirty="0" smtClean="0">
                <a:latin typeface="Arial" panose="020B0604020202020204" pitchFamily="34" charset="0"/>
                <a:cs typeface="Arial" panose="020B0604020202020204" pitchFamily="34" charset="0"/>
              </a:rPr>
              <a:t>Objetivo</a:t>
            </a:r>
            <a:r>
              <a:rPr lang="es-ES" sz="1300" dirty="0">
                <a:latin typeface="Arial" panose="020B0604020202020204" pitchFamily="34" charset="0"/>
                <a:cs typeface="Arial" panose="020B0604020202020204" pitchFamily="34" charset="0"/>
              </a:rPr>
              <a:t>: </a:t>
            </a:r>
            <a:r>
              <a:rPr lang="es-CR" sz="1300" dirty="0">
                <a:latin typeface="Arial" panose="020B0604020202020204" pitchFamily="34" charset="0"/>
                <a:cs typeface="Arial" panose="020B0604020202020204" pitchFamily="34" charset="0"/>
              </a:rPr>
              <a:t>Tramitar las </a:t>
            </a:r>
            <a:r>
              <a:rPr lang="es-CR" sz="1300" dirty="0" smtClean="0">
                <a:latin typeface="Arial" panose="020B0604020202020204" pitchFamily="34" charset="0"/>
                <a:cs typeface="Arial" panose="020B0604020202020204" pitchFamily="34" charset="0"/>
              </a:rPr>
              <a:t>Nóminas </a:t>
            </a:r>
            <a:r>
              <a:rPr lang="es-CR" sz="1300" dirty="0">
                <a:latin typeface="Arial" panose="020B0604020202020204" pitchFamily="34" charset="0"/>
                <a:cs typeface="Arial" panose="020B0604020202020204" pitchFamily="34" charset="0"/>
              </a:rPr>
              <a:t>recibidas, emitidas por la Dirección General de Servicio Civil, de conformidad con el artículo 27 del Estatuto de Servicio Civil y directrices emanadas por esa </a:t>
            </a:r>
            <a:r>
              <a:rPr lang="es-CR" sz="1300" dirty="0" smtClean="0">
                <a:latin typeface="Arial" panose="020B0604020202020204" pitchFamily="34" charset="0"/>
                <a:cs typeface="Arial" panose="020B0604020202020204" pitchFamily="34" charset="0"/>
              </a:rPr>
              <a:t>entidad.</a:t>
            </a:r>
            <a:endParaRPr lang="es-CR" sz="1300" dirty="0">
              <a:latin typeface="Arial" panose="020B0604020202020204" pitchFamily="34" charset="0"/>
              <a:cs typeface="Arial" panose="020B0604020202020204" pitchFamily="34" charset="0"/>
            </a:endParaRPr>
          </a:p>
          <a:p>
            <a:pPr algn="just">
              <a:lnSpc>
                <a:spcPct val="150000"/>
              </a:lnSpc>
            </a:pPr>
            <a:endParaRPr lang="es-ES" sz="1300" dirty="0">
              <a:latin typeface="Arial" panose="020B0604020202020204" pitchFamily="34" charset="0"/>
              <a:cs typeface="Arial" panose="020B0604020202020204" pitchFamily="34" charset="0"/>
            </a:endParaRPr>
          </a:p>
          <a:p>
            <a:pPr>
              <a:lnSpc>
                <a:spcPct val="150000"/>
              </a:lnSpc>
            </a:pPr>
            <a:r>
              <a:rPr lang="es-ES" sz="1300" b="1" u="sng" dirty="0">
                <a:latin typeface="Arial" panose="020B0604020202020204" pitchFamily="34" charset="0"/>
                <a:cs typeface="Arial" panose="020B0604020202020204" pitchFamily="34" charset="0"/>
              </a:rPr>
              <a:t>Resultado</a:t>
            </a:r>
            <a:r>
              <a:rPr lang="es-ES" sz="1300" dirty="0">
                <a:latin typeface="Arial" panose="020B0604020202020204" pitchFamily="34" charset="0"/>
                <a:cs typeface="Arial" panose="020B0604020202020204" pitchFamily="34" charset="0"/>
              </a:rPr>
              <a:t>: Ingresos en propiedad de personas que cumplen con los requisitos.</a:t>
            </a:r>
          </a:p>
          <a:p>
            <a:pPr>
              <a:lnSpc>
                <a:spcPct val="150000"/>
              </a:lnSpc>
            </a:pPr>
            <a:r>
              <a:rPr lang="es-ES" sz="1300" dirty="0">
                <a:latin typeface="Arial" panose="020B0604020202020204" pitchFamily="34" charset="0"/>
                <a:cs typeface="Arial" panose="020B0604020202020204" pitchFamily="34" charset="0"/>
              </a:rPr>
              <a:t> </a:t>
            </a:r>
            <a:endParaRPr lang="es-ES" sz="1300" dirty="0" smtClean="0">
              <a:latin typeface="Arial" panose="020B0604020202020204" pitchFamily="34" charset="0"/>
              <a:cs typeface="Arial" panose="020B0604020202020204" pitchFamily="34" charset="0"/>
            </a:endParaRPr>
          </a:p>
          <a:p>
            <a:pPr>
              <a:lnSpc>
                <a:spcPct val="150000"/>
              </a:lnSpc>
            </a:pPr>
            <a:r>
              <a:rPr lang="es-ES" sz="1300" b="1" dirty="0" smtClean="0">
                <a:latin typeface="Arial" panose="020B0604020202020204" pitchFamily="34" charset="0"/>
                <a:cs typeface="Arial" panose="020B0604020202020204" pitchFamily="34" charset="0"/>
              </a:rPr>
              <a:t>Concurso de auditor y </a:t>
            </a:r>
            <a:r>
              <a:rPr lang="es-ES" sz="1300" b="1" dirty="0" err="1" smtClean="0">
                <a:latin typeface="Arial" panose="020B0604020202020204" pitchFamily="34" charset="0"/>
                <a:cs typeface="Arial" panose="020B0604020202020204" pitchFamily="34" charset="0"/>
              </a:rPr>
              <a:t>Subauditor</a:t>
            </a:r>
            <a:r>
              <a:rPr lang="es-ES" sz="1300" b="1" dirty="0" smtClean="0">
                <a:latin typeface="Arial" panose="020B0604020202020204" pitchFamily="34" charset="0"/>
                <a:cs typeface="Arial" panose="020B0604020202020204" pitchFamily="34" charset="0"/>
              </a:rPr>
              <a:t>.</a:t>
            </a:r>
          </a:p>
          <a:p>
            <a:pPr>
              <a:lnSpc>
                <a:spcPct val="150000"/>
              </a:lnSpc>
            </a:pPr>
            <a:endParaRPr lang="es-ES" sz="1300" b="1" dirty="0">
              <a:latin typeface="Arial" panose="020B0604020202020204" pitchFamily="34" charset="0"/>
              <a:cs typeface="Arial" panose="020B0604020202020204" pitchFamily="34" charset="0"/>
            </a:endParaRPr>
          </a:p>
          <a:p>
            <a:pPr>
              <a:lnSpc>
                <a:spcPct val="150000"/>
              </a:lnSpc>
            </a:pPr>
            <a:r>
              <a:rPr lang="es-ES" sz="1300" b="1" u="sng" dirty="0" smtClean="0">
                <a:latin typeface="Arial" panose="020B0604020202020204" pitchFamily="34" charset="0"/>
                <a:cs typeface="Arial" panose="020B0604020202020204" pitchFamily="34" charset="0"/>
              </a:rPr>
              <a:t>Objetivo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Realizar los concursos para llenar cargos de </a:t>
            </a:r>
            <a:r>
              <a:rPr lang="es-ES" sz="1300" dirty="0" err="1">
                <a:latin typeface="Arial" panose="020B0604020202020204" pitchFamily="34" charset="0"/>
                <a:cs typeface="Arial" panose="020B0604020202020204" pitchFamily="34" charset="0"/>
              </a:rPr>
              <a:t>Subauditor</a:t>
            </a:r>
            <a:r>
              <a:rPr lang="es-ES" sz="1300" dirty="0">
                <a:latin typeface="Arial" panose="020B0604020202020204" pitchFamily="34" charset="0"/>
                <a:cs typeface="Arial" panose="020B0604020202020204" pitchFamily="34" charset="0"/>
              </a:rPr>
              <a:t> y de Auditor Institucional en coordinación con la Contraloria General de la </a:t>
            </a:r>
            <a:r>
              <a:rPr lang="es-ES" sz="1300" dirty="0" smtClean="0">
                <a:latin typeface="Arial" panose="020B0604020202020204" pitchFamily="34" charset="0"/>
                <a:cs typeface="Arial" panose="020B0604020202020204" pitchFamily="34" charset="0"/>
              </a:rPr>
              <a:t>Republica.</a:t>
            </a:r>
            <a:endParaRPr lang="es-ES" sz="1300" dirty="0">
              <a:latin typeface="Arial" panose="020B0604020202020204" pitchFamily="34" charset="0"/>
              <a:cs typeface="Arial" panose="020B0604020202020204" pitchFamily="34" charset="0"/>
            </a:endParaRPr>
          </a:p>
          <a:p>
            <a:pPr>
              <a:lnSpc>
                <a:spcPct val="150000"/>
              </a:lnSpc>
            </a:pPr>
            <a:r>
              <a:rPr lang="es-ES" sz="1300" b="1" u="sng" dirty="0" smtClean="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Nombramiento de </a:t>
            </a:r>
            <a:r>
              <a:rPr lang="es-ES" sz="1300" dirty="0" smtClean="0">
                <a:latin typeface="Arial" panose="020B0604020202020204" pitchFamily="34" charset="0"/>
                <a:cs typeface="Arial" panose="020B0604020202020204" pitchFamily="34" charset="0"/>
              </a:rPr>
              <a:t>tres </a:t>
            </a:r>
            <a:r>
              <a:rPr lang="es-ES" sz="1300" dirty="0" err="1">
                <a:latin typeface="Arial" panose="020B0604020202020204" pitchFamily="34" charset="0"/>
                <a:cs typeface="Arial" panose="020B0604020202020204" pitchFamily="34" charset="0"/>
              </a:rPr>
              <a:t>S</a:t>
            </a:r>
            <a:r>
              <a:rPr lang="es-ES" sz="1300" dirty="0" err="1" smtClean="0">
                <a:latin typeface="Arial" panose="020B0604020202020204" pitchFamily="34" charset="0"/>
                <a:cs typeface="Arial" panose="020B0604020202020204" pitchFamily="34" charset="0"/>
              </a:rPr>
              <a:t>ubauditores</a:t>
            </a:r>
            <a:r>
              <a:rPr lang="es-ES" sz="1300" dirty="0" smtClean="0">
                <a:latin typeface="Arial" panose="020B0604020202020204" pitchFamily="34" charset="0"/>
                <a:cs typeface="Arial" panose="020B0604020202020204" pitchFamily="34" charset="0"/>
              </a:rPr>
              <a:t> y de un Auditor a </a:t>
            </a:r>
            <a:r>
              <a:rPr lang="es-ES" sz="1300" dirty="0">
                <a:latin typeface="Arial" panose="020B0604020202020204" pitchFamily="34" charset="0"/>
                <a:cs typeface="Arial" panose="020B0604020202020204" pitchFamily="34" charset="0"/>
              </a:rPr>
              <a:t>la </a:t>
            </a:r>
            <a:r>
              <a:rPr lang="es-ES" sz="1300" dirty="0" smtClean="0">
                <a:latin typeface="Arial" panose="020B0604020202020204" pitchFamily="34" charset="0"/>
                <a:cs typeface="Arial" panose="020B0604020202020204" pitchFamily="34" charset="0"/>
              </a:rPr>
              <a:t>fecha.</a:t>
            </a:r>
          </a:p>
          <a:p>
            <a:pPr>
              <a:lnSpc>
                <a:spcPct val="150000"/>
              </a:lnSpc>
            </a:pPr>
            <a:endParaRPr lang="es-ES" sz="1300" dirty="0">
              <a:latin typeface="Arial" panose="020B0604020202020204" pitchFamily="34" charset="0"/>
              <a:cs typeface="Arial" panose="020B0604020202020204" pitchFamily="34" charset="0"/>
            </a:endParaRPr>
          </a:p>
          <a:p>
            <a:pPr>
              <a:lnSpc>
                <a:spcPct val="150000"/>
              </a:lnSpc>
            </a:pPr>
            <a:endParaRPr lang="es-ES" sz="1300" dirty="0">
              <a:latin typeface="Arial" panose="020B0604020202020204" pitchFamily="34" charset="0"/>
              <a:cs typeface="Arial" panose="020B0604020202020204" pitchFamily="34" charset="0"/>
            </a:endParaRPr>
          </a:p>
          <a:p>
            <a:pPr>
              <a:lnSpc>
                <a:spcPct val="150000"/>
              </a:lnSpc>
            </a:pPr>
            <a:endParaRPr lang="es-ES" sz="1300" dirty="0" smtClean="0">
              <a:latin typeface="Arial" panose="020B0604020202020204" pitchFamily="34" charset="0"/>
              <a:cs typeface="Arial" panose="020B0604020202020204" pitchFamily="34" charset="0"/>
            </a:endParaRPr>
          </a:p>
          <a:p>
            <a:pPr>
              <a:lnSpc>
                <a:spcPct val="150000"/>
              </a:lnSpc>
            </a:pPr>
            <a:endParaRPr lang="es-ES" sz="1300" dirty="0">
              <a:latin typeface="Arial" panose="020B0604020202020204" pitchFamily="34" charset="0"/>
              <a:cs typeface="Arial" panose="020B0604020202020204" pitchFamily="34" charset="0"/>
            </a:endParaRPr>
          </a:p>
          <a:p>
            <a:pPr>
              <a:lnSpc>
                <a:spcPct val="150000"/>
              </a:lnSpc>
            </a:pPr>
            <a:endParaRPr lang="es-ES" sz="1300" dirty="0" smtClean="0">
              <a:latin typeface="Arial" panose="020B0604020202020204" pitchFamily="34" charset="0"/>
              <a:cs typeface="Arial" panose="020B0604020202020204" pitchFamily="34" charset="0"/>
            </a:endParaRPr>
          </a:p>
          <a:p>
            <a:pPr>
              <a:lnSpc>
                <a:spcPct val="150000"/>
              </a:lnSpc>
            </a:pPr>
            <a:endParaRPr lang="es-ES" sz="1300" dirty="0" smtClean="0">
              <a:latin typeface="Arial" panose="020B0604020202020204" pitchFamily="34" charset="0"/>
              <a:cs typeface="Arial" panose="020B0604020202020204" pitchFamily="34" charset="0"/>
            </a:endParaRPr>
          </a:p>
          <a:p>
            <a:pPr>
              <a:lnSpc>
                <a:spcPct val="150000"/>
              </a:lnSpc>
            </a:pPr>
            <a:endParaRPr lang="es-E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4442884"/>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704088"/>
            <a:ext cx="8439472" cy="1860816"/>
          </a:xfrm>
        </p:spPr>
        <p:txBody>
          <a:bodyPr/>
          <a:lstStyle/>
          <a:p>
            <a:pPr lvl="0">
              <a:lnSpc>
                <a:spcPct val="150000"/>
              </a:lnSpc>
              <a:spcBef>
                <a:spcPts val="0"/>
              </a:spcBef>
            </a:pPr>
            <a: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br>
            <a:endParaRPr lang="es-CR" dirty="0"/>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14/01/2020</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24</a:t>
            </a:fld>
            <a:endParaRPr lang="es-ES"/>
          </a:p>
        </p:txBody>
      </p:sp>
      <p:sp>
        <p:nvSpPr>
          <p:cNvPr id="6" name="Rectángulo 5"/>
          <p:cNvSpPr/>
          <p:nvPr/>
        </p:nvSpPr>
        <p:spPr>
          <a:xfrm>
            <a:off x="899592" y="2382560"/>
            <a:ext cx="5958408" cy="2446824"/>
          </a:xfrm>
          <a:prstGeom prst="rect">
            <a:avLst/>
          </a:prstGeom>
        </p:spPr>
        <p:txBody>
          <a:bodyPr wrap="square">
            <a:spAutoFit/>
          </a:bodyPr>
          <a:lstStyle/>
          <a:p>
            <a:r>
              <a:rPr lang="es-ES" b="1" u="sng" dirty="0">
                <a:solidFill>
                  <a:prstClr val="black"/>
                </a:solidFill>
                <a:latin typeface="Arial" panose="020B0604020202020204" pitchFamily="34" charset="0"/>
                <a:ea typeface="+mj-ea"/>
                <a:cs typeface="Arial" panose="020B0604020202020204" pitchFamily="34" charset="0"/>
              </a:rPr>
              <a:t>Pedimentos de Personal</a:t>
            </a:r>
            <a:r>
              <a:rPr lang="es-ES" b="1" u="sng" dirty="0" smtClean="0">
                <a:solidFill>
                  <a:prstClr val="black"/>
                </a:solidFill>
                <a:latin typeface="Arial" panose="020B0604020202020204" pitchFamily="34" charset="0"/>
                <a:ea typeface="+mj-ea"/>
                <a:cs typeface="Arial" panose="020B0604020202020204" pitchFamily="34" charset="0"/>
              </a:rPr>
              <a:t>.</a:t>
            </a:r>
          </a:p>
          <a:p>
            <a:r>
              <a:rPr lang="es-ES" sz="1300" b="1" u="sng" dirty="0">
                <a:solidFill>
                  <a:prstClr val="black"/>
                </a:solidFill>
                <a:latin typeface="Arial" panose="020B0604020202020204" pitchFamily="34" charset="0"/>
                <a:ea typeface="+mj-ea"/>
                <a:cs typeface="Arial" panose="020B0604020202020204" pitchFamily="34" charset="0"/>
              </a:rPr>
              <a:t/>
            </a:r>
            <a:br>
              <a:rPr lang="es-ES" sz="1300" b="1" u="sng" dirty="0">
                <a:solidFill>
                  <a:prstClr val="black"/>
                </a:solidFill>
                <a:latin typeface="Arial" panose="020B0604020202020204" pitchFamily="34" charset="0"/>
                <a:ea typeface="+mj-ea"/>
                <a:cs typeface="Arial" panose="020B0604020202020204" pitchFamily="34" charset="0"/>
              </a:rPr>
            </a:br>
            <a:r>
              <a:rPr lang="es-ES" sz="1300" b="1" u="sng" dirty="0">
                <a:solidFill>
                  <a:prstClr val="black"/>
                </a:solidFill>
                <a:latin typeface="Arial" panose="020B0604020202020204" pitchFamily="34" charset="0"/>
                <a:ea typeface="+mj-ea"/>
                <a:cs typeface="Arial" panose="020B0604020202020204" pitchFamily="34" charset="0"/>
              </a:rPr>
              <a:t>Objetivo:</a:t>
            </a:r>
            <a:r>
              <a:rPr lang="es-ES" sz="1300" dirty="0">
                <a:solidFill>
                  <a:prstClr val="black"/>
                </a:solidFill>
                <a:latin typeface="Arial" panose="020B0604020202020204" pitchFamily="34" charset="0"/>
                <a:ea typeface="+mj-ea"/>
                <a:cs typeface="Arial" panose="020B0604020202020204" pitchFamily="34" charset="0"/>
              </a:rPr>
              <a:t> </a:t>
            </a:r>
            <a: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t>Elaborar los pedimentos de personal para todos los puestos del </a:t>
            </a:r>
            <a:r>
              <a:rPr lang="es-ES" sz="13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Título I (SAGETH) y del Título II </a:t>
            </a:r>
            <a: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t>del ESC que la Administración decida resolver mediante concursos de conformidad con el artículo 25, 83 y 87 del Estatuto de Servicio Civil , o para la aprobación de la inopia</a:t>
            </a:r>
            <a:r>
              <a:rPr lang="es-ES" sz="13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t>
            </a:r>
          </a:p>
          <a:p>
            <a: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s-ES" sz="1300" b="1" u="sng" dirty="0">
                <a:solidFill>
                  <a:srgbClr val="000000"/>
                </a:solidFill>
                <a:latin typeface="Arial" panose="020B0604020202020204" pitchFamily="34" charset="0"/>
                <a:ea typeface="Times New Roman" panose="02020603050405020304" pitchFamily="18" charset="0"/>
                <a:cs typeface="Arial" panose="020B0604020202020204" pitchFamily="34" charset="0"/>
              </a:rPr>
              <a:t>Resultado</a:t>
            </a:r>
            <a: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t>: Elaboración de los pedimentos requeridos para el ingreso de personal en propiedad o el nombramiento interino por </a:t>
            </a:r>
            <a:r>
              <a:rPr lang="es-ES" sz="13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inopia</a:t>
            </a:r>
          </a:p>
          <a:p>
            <a:endParaRPr lang="es-CR" dirty="0"/>
          </a:p>
        </p:txBody>
      </p:sp>
    </p:spTree>
    <p:extLst>
      <p:ext uri="{BB962C8B-B14F-4D97-AF65-F5344CB8AC3E}">
        <p14:creationId xmlns:p14="http://schemas.microsoft.com/office/powerpoint/2010/main" val="621633757"/>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7E2933-750B-4D76-BF9B-1A9D34EBAF29}" type="slidenum">
              <a:rPr lang="es-ES" smtClean="0"/>
              <a:pPr/>
              <a:t>25</a:t>
            </a:fld>
            <a:endParaRPr lang="es-ES"/>
          </a:p>
        </p:txBody>
      </p:sp>
      <p:sp>
        <p:nvSpPr>
          <p:cNvPr id="7" name="Rectángulo 6"/>
          <p:cNvSpPr/>
          <p:nvPr/>
        </p:nvSpPr>
        <p:spPr>
          <a:xfrm>
            <a:off x="611560" y="692696"/>
            <a:ext cx="7992888" cy="5593839"/>
          </a:xfrm>
          <a:prstGeom prst="rect">
            <a:avLst/>
          </a:prstGeom>
        </p:spPr>
        <p:txBody>
          <a:bodyPr wrap="square">
            <a:spAutoFit/>
          </a:bodyPr>
          <a:lstStyle/>
          <a:p>
            <a:pPr>
              <a:lnSpc>
                <a:spcPct val="150000"/>
              </a:lnSpc>
            </a:pPr>
            <a:r>
              <a:rPr lang="es-ES" sz="1300" b="1" u="sng" dirty="0" smtClean="0">
                <a:solidFill>
                  <a:schemeClr val="tx2"/>
                </a:solidFill>
                <a:latin typeface="Arial" panose="020B0604020202020204" pitchFamily="34" charset="0"/>
                <a:cs typeface="Arial" panose="020B0604020202020204" pitchFamily="34" charset="0"/>
              </a:rPr>
              <a:t>Estudios de artículo 11 y artículo 14</a:t>
            </a:r>
          </a:p>
          <a:p>
            <a:pPr algn="just">
              <a:lnSpc>
                <a:spcPct val="150000"/>
              </a:lnSpc>
            </a:pPr>
            <a:endParaRPr lang="es-ES" sz="1300" b="1" u="sng" dirty="0">
              <a:solidFill>
                <a:schemeClr val="tx2"/>
              </a:solidFill>
              <a:latin typeface="Arial" panose="020B0604020202020204" pitchFamily="34" charset="0"/>
              <a:cs typeface="Arial" panose="020B0604020202020204" pitchFamily="34" charset="0"/>
            </a:endParaRPr>
          </a:p>
          <a:p>
            <a:pPr algn="just"/>
            <a:r>
              <a:rPr lang="es-ES" sz="1300" b="1" u="sng" dirty="0" smtClean="0">
                <a:latin typeface="Arial" panose="020B0604020202020204" pitchFamily="34" charset="0"/>
                <a:cs typeface="Arial" panose="020B0604020202020204" pitchFamily="34" charset="0"/>
              </a:rPr>
              <a:t>Objetivo</a:t>
            </a:r>
            <a:r>
              <a:rPr lang="es-ES" sz="1300" dirty="0">
                <a:latin typeface="Arial" panose="020B0604020202020204" pitchFamily="34" charset="0"/>
                <a:cs typeface="Arial" panose="020B0604020202020204" pitchFamily="34" charset="0"/>
              </a:rPr>
              <a:t>: Analizar cada </a:t>
            </a:r>
            <a:r>
              <a:rPr lang="es-CR" sz="1300" dirty="0">
                <a:latin typeface="Arial" panose="020B0604020202020204" pitchFamily="34" charset="0"/>
                <a:cs typeface="Arial" panose="020B0604020202020204" pitchFamily="34" charset="0"/>
              </a:rPr>
              <a:t>solicitud para la aplicación del artículo 11 del Reglamento del Estatuto de Servicio Civil (RESC) con la recién modificación según el Decreto N°39066-MP publicado en el Diario Oficial La Gaceta número 133 del 10 de julio del 2015</a:t>
            </a:r>
            <a:r>
              <a:rPr lang="es-ES" sz="1300" dirty="0">
                <a:latin typeface="Arial" panose="020B0604020202020204" pitchFamily="34" charset="0"/>
                <a:cs typeface="Arial" panose="020B0604020202020204" pitchFamily="34" charset="0"/>
              </a:rPr>
              <a:t>.</a:t>
            </a:r>
          </a:p>
          <a:p>
            <a:pPr marL="285750" lvl="0" indent="-285750" algn="just">
              <a:buFont typeface="Arial" panose="020B0604020202020204" pitchFamily="34" charset="0"/>
              <a:buChar char="•"/>
            </a:pPr>
            <a:endParaRPr lang="es-ES" sz="1300"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dirty="0">
                <a:latin typeface="Arial" panose="020B0604020202020204" pitchFamily="34" charset="0"/>
                <a:cs typeface="Arial" panose="020B0604020202020204" pitchFamily="34" charset="0"/>
              </a:rPr>
              <a:t>: Ingreso en propiedad de servidores sustitutos del </a:t>
            </a:r>
            <a:r>
              <a:rPr lang="es-ES" sz="1300" dirty="0">
                <a:solidFill>
                  <a:prstClr val="black"/>
                </a:solidFill>
                <a:latin typeface="Arial" panose="020B0604020202020204" pitchFamily="34" charset="0"/>
                <a:cs typeface="Arial" panose="020B0604020202020204" pitchFamily="34" charset="0"/>
              </a:rPr>
              <a:t>Título I que cumplen con el artículo 11 del RESC, o su rechazo por las razones motivadas.</a:t>
            </a:r>
          </a:p>
          <a:p>
            <a:pPr algn="just">
              <a:lnSpc>
                <a:spcPct val="150000"/>
              </a:lnSpc>
            </a:pPr>
            <a:endParaRPr lang="es-ES" sz="1300" b="1" dirty="0">
              <a:latin typeface="Arial" panose="020B0604020202020204" pitchFamily="34" charset="0"/>
              <a:cs typeface="Arial" panose="020B0604020202020204" pitchFamily="34" charset="0"/>
            </a:endParaRPr>
          </a:p>
          <a:p>
            <a:pPr algn="just"/>
            <a:r>
              <a:rPr lang="es-ES" sz="1300" b="1" u="sng" dirty="0" smtClean="0">
                <a:latin typeface="Arial" panose="020B0604020202020204" pitchFamily="34" charset="0"/>
                <a:cs typeface="Arial" panose="020B0604020202020204" pitchFamily="34" charset="0"/>
              </a:rPr>
              <a:t>Objetivo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Analizar </a:t>
            </a:r>
            <a:r>
              <a:rPr lang="es-ES" sz="1300" dirty="0">
                <a:latin typeface="Arial" panose="020B0604020202020204" pitchFamily="34" charset="0"/>
                <a:ea typeface="Times New Roman" panose="02020603050405020304" pitchFamily="18" charset="0"/>
                <a:cs typeface="Arial" panose="020B0604020202020204" pitchFamily="34" charset="0"/>
              </a:rPr>
              <a:t>solicitudes de reingreso de funcionarios por artículo 14 del RESC de conformidad con la </a:t>
            </a:r>
            <a:r>
              <a:rPr lang="es-MX" sz="1300" dirty="0">
                <a:latin typeface="Arial" panose="020B0604020202020204" pitchFamily="34" charset="0"/>
                <a:ea typeface="Times New Roman" panose="02020603050405020304" pitchFamily="18" charset="0"/>
                <a:cs typeface="Arial" panose="020B0604020202020204" pitchFamily="34" charset="0"/>
              </a:rPr>
              <a:t>Resolución DG-024-2013 emitida por la Dirección General de Servicio Civil</a:t>
            </a:r>
            <a:endParaRPr lang="es-ES" sz="1300"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endParaRPr lang="es-ES" sz="1300" b="1"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Durante el periodo 2014 al </a:t>
            </a:r>
            <a:r>
              <a:rPr lang="es-ES" sz="1300" dirty="0" smtClean="0">
                <a:latin typeface="Arial" panose="020B0604020202020204" pitchFamily="34" charset="0"/>
                <a:cs typeface="Arial" panose="020B0604020202020204" pitchFamily="34" charset="0"/>
              </a:rPr>
              <a:t>2019 </a:t>
            </a:r>
            <a:r>
              <a:rPr lang="es-ES" sz="1300" dirty="0">
                <a:latin typeface="Arial" panose="020B0604020202020204" pitchFamily="34" charset="0"/>
                <a:cs typeface="Arial" panose="020B0604020202020204" pitchFamily="34" charset="0"/>
              </a:rPr>
              <a:t>ninguna solicitud cumple con los requisitos preestablecidos.</a:t>
            </a:r>
          </a:p>
          <a:p>
            <a:pPr algn="just">
              <a:lnSpc>
                <a:spcPct val="150000"/>
              </a:lnSpc>
            </a:pPr>
            <a:endParaRPr lang="es-ES" sz="1300" dirty="0" smtClean="0">
              <a:latin typeface="Arial" panose="020B0604020202020204" pitchFamily="34" charset="0"/>
              <a:cs typeface="Arial" panose="020B0604020202020204" pitchFamily="34" charset="0"/>
            </a:endParaRPr>
          </a:p>
          <a:p>
            <a:pPr algn="just">
              <a:lnSpc>
                <a:spcPct val="150000"/>
              </a:lnSpc>
            </a:pPr>
            <a:r>
              <a:rPr lang="es-ES" sz="1300" b="1" u="sng" dirty="0" smtClean="0">
                <a:latin typeface="Arial" panose="020B0604020202020204" pitchFamily="34" charset="0"/>
                <a:cs typeface="Arial" panose="020B0604020202020204" pitchFamily="34" charset="0"/>
              </a:rPr>
              <a:t>Comisión Especializada y CIAD-MEP:</a:t>
            </a:r>
            <a:endParaRPr lang="es-ES" sz="1300" b="1" u="sng" dirty="0">
              <a:latin typeface="Arial" panose="020B0604020202020204" pitchFamily="34" charset="0"/>
              <a:cs typeface="Arial" panose="020B0604020202020204" pitchFamily="34" charset="0"/>
            </a:endParaRPr>
          </a:p>
          <a:p>
            <a:pPr algn="just"/>
            <a:r>
              <a:rPr lang="es-ES" sz="1300" b="1" u="sng" dirty="0" smtClean="0">
                <a:latin typeface="Arial" panose="020B0604020202020204" pitchFamily="34" charset="0"/>
                <a:cs typeface="Arial" panose="020B0604020202020204" pitchFamily="34" charset="0"/>
              </a:rPr>
              <a:t>Objetivo</a:t>
            </a:r>
            <a:r>
              <a:rPr lang="es-ES" sz="1300" b="1" dirty="0">
                <a:latin typeface="Arial" panose="020B0604020202020204" pitchFamily="34" charset="0"/>
                <a:cs typeface="Arial" panose="020B0604020202020204" pitchFamily="34" charset="0"/>
              </a:rPr>
              <a:t>: </a:t>
            </a:r>
            <a:r>
              <a:rPr lang="es-CR" sz="1300" dirty="0">
                <a:latin typeface="Arial" panose="020B0604020202020204" pitchFamily="34" charset="0"/>
                <a:cs typeface="Arial" panose="020B0604020202020204" pitchFamily="34" charset="0"/>
              </a:rPr>
              <a:t>Participación de Comisión Especializada creada mediante la Ley 8862</a:t>
            </a:r>
            <a:r>
              <a:rPr lang="es-CR" sz="1300" i="1" dirty="0">
                <a:latin typeface="Arial" panose="020B0604020202020204" pitchFamily="34" charset="0"/>
                <a:cs typeface="Arial" panose="020B0604020202020204" pitchFamily="34" charset="0"/>
              </a:rPr>
              <a:t> de Inclusión y Protección de las Personas con Discapacidad en el Sector Público</a:t>
            </a:r>
            <a:r>
              <a:rPr lang="es-CR" sz="1300" dirty="0">
                <a:latin typeface="Arial" panose="020B0604020202020204" pitchFamily="34" charset="0"/>
                <a:cs typeface="Arial" panose="020B0604020202020204" pitchFamily="34" charset="0"/>
              </a:rPr>
              <a:t> y su Reglamento (Decreto N° 36462-MP-MTSS del 2 de febrero del 2011</a:t>
            </a:r>
            <a:r>
              <a:rPr lang="es-CR" sz="1300" dirty="0" smtClean="0">
                <a:latin typeface="Arial" panose="020B0604020202020204" pitchFamily="34" charset="0"/>
                <a:cs typeface="Arial" panose="020B0604020202020204" pitchFamily="34" charset="0"/>
              </a:rPr>
              <a:t>), representación de la Dirección de Recursos Humanos ante la CIAD-MEP</a:t>
            </a:r>
            <a:endParaRPr lang="es-ES" sz="1300" dirty="0" smtClean="0">
              <a:latin typeface="Arial" panose="020B0604020202020204" pitchFamily="34" charset="0"/>
              <a:cs typeface="Arial" panose="020B0604020202020204" pitchFamily="34" charset="0"/>
            </a:endParaRPr>
          </a:p>
          <a:p>
            <a:pPr algn="just"/>
            <a:endParaRPr lang="es-ES" sz="1300" b="1" dirty="0">
              <a:latin typeface="Arial" panose="020B0604020202020204" pitchFamily="34" charset="0"/>
              <a:cs typeface="Arial" panose="020B0604020202020204" pitchFamily="34" charset="0"/>
            </a:endParaRPr>
          </a:p>
          <a:p>
            <a:pPr algn="just"/>
            <a:r>
              <a:rPr lang="es-ES" sz="1300" b="1" u="sng" dirty="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Cumplir con la reserva del </a:t>
            </a:r>
            <a:r>
              <a:rPr lang="es-ES" sz="1300" dirty="0" smtClean="0">
                <a:latin typeface="Arial" panose="020B0604020202020204" pitchFamily="34" charset="0"/>
                <a:cs typeface="Arial" panose="020B0604020202020204" pitchFamily="34" charset="0"/>
              </a:rPr>
              <a:t>5% </a:t>
            </a:r>
            <a:r>
              <a:rPr lang="es-ES" sz="1300" dirty="0">
                <a:latin typeface="Arial" panose="020B0604020202020204" pitchFamily="34" charset="0"/>
                <a:cs typeface="Arial" panose="020B0604020202020204" pitchFamily="34" charset="0"/>
              </a:rPr>
              <a:t>en todos los estratos de puestos del MEP, léase Título I y Título II del ESC; y visitar a los servidores nombrados en propiedad según artículo 8 de su Reglamento; lo cual se ha realizado por estratos por la magnitud de la planilla, </a:t>
            </a:r>
            <a:r>
              <a:rPr lang="es-ES" sz="1300" dirty="0" smtClean="0">
                <a:latin typeface="Arial" panose="020B0604020202020204" pitchFamily="34" charset="0"/>
                <a:cs typeface="Arial" panose="020B0604020202020204" pitchFamily="34" charset="0"/>
              </a:rPr>
              <a:t>con 6 publicaciones </a:t>
            </a:r>
            <a:r>
              <a:rPr lang="es-ES" sz="1300" dirty="0">
                <a:latin typeface="Arial" panose="020B0604020202020204" pitchFamily="34" charset="0"/>
                <a:cs typeface="Arial" panose="020B0604020202020204" pitchFamily="34" charset="0"/>
              </a:rPr>
              <a:t>en el Diario Oficial La </a:t>
            </a:r>
            <a:r>
              <a:rPr lang="es-ES" sz="1300" dirty="0" smtClean="0">
                <a:latin typeface="Arial" panose="020B0604020202020204" pitchFamily="34" charset="0"/>
                <a:cs typeface="Arial" panose="020B0604020202020204" pitchFamily="34" charset="0"/>
              </a:rPr>
              <a:t>Gaceta a la </a:t>
            </a:r>
            <a:r>
              <a:rPr lang="es-ES" sz="1300" dirty="0" err="1" smtClean="0">
                <a:latin typeface="Arial" panose="020B0604020202020204" pitchFamily="34" charset="0"/>
                <a:cs typeface="Arial" panose="020B0604020202020204" pitchFamily="34" charset="0"/>
              </a:rPr>
              <a:t>fehca</a:t>
            </a:r>
            <a:endParaRPr lang="es-E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7785220"/>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7E2933-750B-4D76-BF9B-1A9D34EBAF29}" type="slidenum">
              <a:rPr lang="es-ES" smtClean="0"/>
              <a:pPr/>
              <a:t>26</a:t>
            </a:fld>
            <a:endParaRPr lang="es-ES"/>
          </a:p>
        </p:txBody>
      </p:sp>
      <p:sp>
        <p:nvSpPr>
          <p:cNvPr id="6" name="Rectángulo 5"/>
          <p:cNvSpPr/>
          <p:nvPr/>
        </p:nvSpPr>
        <p:spPr>
          <a:xfrm>
            <a:off x="598937" y="1920280"/>
            <a:ext cx="7560840" cy="3693319"/>
          </a:xfrm>
          <a:prstGeom prst="rect">
            <a:avLst/>
          </a:prstGeom>
        </p:spPr>
        <p:txBody>
          <a:bodyPr wrap="square">
            <a:spAutoFit/>
          </a:bodyPr>
          <a:lstStyle/>
          <a:p>
            <a:pPr>
              <a:lnSpc>
                <a:spcPct val="150000"/>
              </a:lnSpc>
            </a:pPr>
            <a:r>
              <a:rPr lang="es-ES" sz="1300" b="1" u="sng" dirty="0" smtClean="0">
                <a:latin typeface="Arial" panose="020B0604020202020204" pitchFamily="34" charset="0"/>
                <a:cs typeface="Arial" panose="020B0604020202020204" pitchFamily="34" charset="0"/>
              </a:rPr>
              <a:t>Objetivo</a:t>
            </a:r>
            <a:r>
              <a:rPr lang="es-ES" sz="1300" dirty="0">
                <a:latin typeface="Arial" panose="020B0604020202020204" pitchFamily="34" charset="0"/>
                <a:cs typeface="Arial" panose="020B0604020202020204" pitchFamily="34" charset="0"/>
              </a:rPr>
              <a:t>: Realizar el procedimiento para resolver una Terna o Nómina de Personal del Título I, emitidas por la Dirección General de Servicio Civil con el fin de cumplir con la normativa establecida.</a:t>
            </a:r>
          </a:p>
          <a:p>
            <a:pPr>
              <a:lnSpc>
                <a:spcPct val="150000"/>
              </a:lnSpc>
            </a:pPr>
            <a:endParaRPr lang="es-ES" sz="1300" b="1" u="sng" dirty="0">
              <a:latin typeface="Arial" panose="020B0604020202020204" pitchFamily="34" charset="0"/>
              <a:cs typeface="Arial" panose="020B0604020202020204" pitchFamily="34" charset="0"/>
            </a:endParaRPr>
          </a:p>
          <a:p>
            <a:pPr>
              <a:lnSpc>
                <a:spcPct val="150000"/>
              </a:lnSpc>
            </a:pPr>
            <a:r>
              <a:rPr lang="es-ES" sz="1300" b="1" u="sng" dirty="0">
                <a:latin typeface="Arial" panose="020B0604020202020204" pitchFamily="34" charset="0"/>
                <a:cs typeface="Arial" panose="020B0604020202020204" pitchFamily="34" charset="0"/>
              </a:rPr>
              <a:t>Resultado:</a:t>
            </a:r>
            <a:r>
              <a:rPr lang="es-ES" sz="1300" dirty="0">
                <a:latin typeface="Arial" panose="020B0604020202020204" pitchFamily="34" charset="0"/>
                <a:cs typeface="Arial" panose="020B0604020202020204" pitchFamily="34" charset="0"/>
              </a:rPr>
              <a:t> La contratación del funcionario que cumple con los requisitos establecidos y poder cubrir las necesidades de la Institución.</a:t>
            </a:r>
          </a:p>
          <a:p>
            <a:pPr>
              <a:lnSpc>
                <a:spcPct val="150000"/>
              </a:lnSpc>
            </a:pPr>
            <a:r>
              <a:rPr lang="es-ES" sz="1300" b="1" u="sng" dirty="0">
                <a:latin typeface="Arial" panose="020B0604020202020204" pitchFamily="34" charset="0"/>
                <a:cs typeface="Arial" panose="020B0604020202020204" pitchFamily="34" charset="0"/>
              </a:rPr>
              <a:t> </a:t>
            </a:r>
          </a:p>
          <a:p>
            <a:pPr>
              <a:lnSpc>
                <a:spcPct val="150000"/>
              </a:lnSpc>
            </a:pPr>
            <a:r>
              <a:rPr lang="es-ES" sz="1300" b="1" u="sng" dirty="0" smtClean="0">
                <a:latin typeface="Arial" panose="020B0604020202020204" pitchFamily="34" charset="0"/>
                <a:cs typeface="Arial" panose="020B0604020202020204" pitchFamily="34" charset="0"/>
              </a:rPr>
              <a:t>Objetivo</a:t>
            </a:r>
            <a:r>
              <a:rPr lang="es-ES" sz="1300" b="1" u="sng" dirty="0">
                <a:latin typeface="Arial" panose="020B0604020202020204" pitchFamily="34" charset="0"/>
                <a:cs typeface="Arial" panose="020B0604020202020204" pitchFamily="34" charset="0"/>
              </a:rPr>
              <a:t>:</a:t>
            </a:r>
            <a:r>
              <a:rPr lang="es-ES" sz="1300" dirty="0">
                <a:latin typeface="Arial" panose="020B0604020202020204" pitchFamily="34" charset="0"/>
                <a:cs typeface="Arial" panose="020B0604020202020204" pitchFamily="34" charset="0"/>
              </a:rPr>
              <a:t> Elaborar Ternas o Nóminas del Registro de Oferentes de los puestos contemplados en el Artículo 15 del Reglamento del Estatuto del Servicio Civil, producto del Concurso Externo CE-01-2013-MEP.</a:t>
            </a:r>
          </a:p>
          <a:p>
            <a:pPr>
              <a:lnSpc>
                <a:spcPct val="150000"/>
              </a:lnSpc>
            </a:pPr>
            <a:endParaRPr lang="es-ES" sz="1300" b="1" u="sng" dirty="0" smtClean="0">
              <a:latin typeface="Arial" panose="020B0604020202020204" pitchFamily="34" charset="0"/>
              <a:cs typeface="Arial" panose="020B0604020202020204" pitchFamily="34" charset="0"/>
            </a:endParaRPr>
          </a:p>
          <a:p>
            <a:pPr>
              <a:lnSpc>
                <a:spcPct val="150000"/>
              </a:lnSpc>
            </a:pPr>
            <a:r>
              <a:rPr lang="es-ES" sz="1300" b="1" u="sng" dirty="0" smtClean="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La contratación del funcionario que cumple con los requisitos establecidos y poder cubrir las necesidades de la Institución.</a:t>
            </a:r>
          </a:p>
        </p:txBody>
      </p:sp>
      <p:sp>
        <p:nvSpPr>
          <p:cNvPr id="7" name="Título 6"/>
          <p:cNvSpPr>
            <a:spLocks noGrp="1"/>
          </p:cNvSpPr>
          <p:nvPr>
            <p:ph type="title"/>
          </p:nvPr>
        </p:nvSpPr>
        <p:spPr>
          <a:xfrm>
            <a:off x="457200" y="764704"/>
            <a:ext cx="8305800" cy="1155576"/>
          </a:xfrm>
        </p:spPr>
        <p:txBody>
          <a:bodyPr>
            <a:normAutofit/>
          </a:bodyPr>
          <a:lstStyle/>
          <a:p>
            <a:r>
              <a:rPr lang="es-ES" sz="1300" b="1" u="sng" dirty="0" smtClean="0">
                <a:latin typeface="Arial" panose="020B0604020202020204" pitchFamily="34" charset="0"/>
                <a:cs typeface="Arial" panose="020B0604020202020204" pitchFamily="34" charset="0"/>
              </a:rPr>
              <a:t>Concurso Artículo 15</a:t>
            </a:r>
            <a:r>
              <a:rPr lang="es-ES" sz="2800" b="1" u="sng" dirty="0">
                <a:latin typeface="Arial" panose="020B0604020202020204" pitchFamily="34" charset="0"/>
                <a:cs typeface="Arial" panose="020B0604020202020204" pitchFamily="34" charset="0"/>
              </a:rPr>
              <a:t/>
            </a:r>
            <a:br>
              <a:rPr lang="es-ES" sz="2800" b="1" u="sng" dirty="0">
                <a:latin typeface="Arial" panose="020B0604020202020204" pitchFamily="34" charset="0"/>
                <a:cs typeface="Arial" panose="020B0604020202020204" pitchFamily="34" charset="0"/>
              </a:rPr>
            </a:br>
            <a:endParaRPr lang="es-CR" sz="2800" dirty="0"/>
          </a:p>
        </p:txBody>
      </p:sp>
    </p:spTree>
    <p:extLst>
      <p:ext uri="{BB962C8B-B14F-4D97-AF65-F5344CB8AC3E}">
        <p14:creationId xmlns:p14="http://schemas.microsoft.com/office/powerpoint/2010/main" val="922686038"/>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636680"/>
          </a:xfrm>
        </p:spPr>
        <p:txBody>
          <a:bodyPr>
            <a:normAutofit/>
          </a:bodyPr>
          <a:lstStyle/>
          <a:p>
            <a:pPr algn="ctr"/>
            <a:r>
              <a:rPr lang="es-ES" sz="2800" b="1" u="sng" dirty="0">
                <a:latin typeface="Arial" panose="020B0604020202020204" pitchFamily="34" charset="0"/>
                <a:cs typeface="Arial" panose="020B0604020202020204" pitchFamily="34" charset="0"/>
              </a:rPr>
              <a:t>Objetivos y resultado</a:t>
            </a: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27</a:t>
            </a:fld>
            <a:endParaRPr lang="es-ES"/>
          </a:p>
        </p:txBody>
      </p:sp>
      <p:sp>
        <p:nvSpPr>
          <p:cNvPr id="6" name="Rectángulo 5"/>
          <p:cNvSpPr/>
          <p:nvPr/>
        </p:nvSpPr>
        <p:spPr>
          <a:xfrm>
            <a:off x="899592" y="1844824"/>
            <a:ext cx="7200800" cy="4593565"/>
          </a:xfrm>
          <a:prstGeom prst="rect">
            <a:avLst/>
          </a:prstGeom>
        </p:spPr>
        <p:txBody>
          <a:bodyPr wrap="square">
            <a:spAutoFit/>
          </a:bodyPr>
          <a:lstStyle/>
          <a:p>
            <a:pPr algn="just">
              <a:lnSpc>
                <a:spcPct val="150000"/>
              </a:lnSpc>
            </a:pPr>
            <a:r>
              <a:rPr lang="es-ES" sz="1300" b="1" u="sng" dirty="0">
                <a:latin typeface="Arial" panose="020B0604020202020204" pitchFamily="34" charset="0"/>
                <a:cs typeface="Arial" panose="020B0604020202020204" pitchFamily="34" charset="0"/>
              </a:rPr>
              <a:t>Concurso Interno MEP-02-2017 </a:t>
            </a:r>
            <a:endParaRPr lang="es-ES" sz="1300" b="1" u="sng" dirty="0" smtClean="0">
              <a:latin typeface="Arial" panose="020B0604020202020204" pitchFamily="34" charset="0"/>
              <a:cs typeface="Arial" panose="020B0604020202020204" pitchFamily="34" charset="0"/>
            </a:endParaRPr>
          </a:p>
          <a:p>
            <a:pPr marL="342900" indent="-342900" algn="just">
              <a:lnSpc>
                <a:spcPct val="150000"/>
              </a:lnSpc>
              <a:buFont typeface="+mj-lt"/>
              <a:buAutoNum type="arabicPeriod" startAt="13"/>
            </a:pPr>
            <a:r>
              <a:rPr lang="es-ES" sz="1300" b="1" u="sng" dirty="0" smtClean="0">
                <a:latin typeface="Arial" panose="020B0604020202020204" pitchFamily="34" charset="0"/>
                <a:cs typeface="Arial" panose="020B0604020202020204" pitchFamily="34" charset="0"/>
              </a:rPr>
              <a:t>Objetivo</a:t>
            </a:r>
            <a:r>
              <a:rPr lang="es-ES" sz="1300" b="1" u="sng" dirty="0">
                <a:latin typeface="Arial" panose="020B0604020202020204" pitchFamily="34" charset="0"/>
                <a:cs typeface="Arial" panose="020B0604020202020204" pitchFamily="34" charset="0"/>
              </a:rPr>
              <a:t>:</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Planificar, Coordinar, Elaborar el Concurso Interno MEP-02-2017 de conformidad con la Resolución DG-155-2015, emitida por la Dirección General de Servicio Civil.</a:t>
            </a:r>
          </a:p>
          <a:p>
            <a:pPr algn="just">
              <a:lnSpc>
                <a:spcPct val="150000"/>
              </a:lnSpc>
            </a:pPr>
            <a:endParaRPr lang="es-ES" sz="1300" b="1" u="sng"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Contar con un Registro de Oferentes Interno, y así fomentar la Carrera Administrativa de las personas que mantengan una relación laboral con esta Cartera Ministerial</a:t>
            </a:r>
            <a:r>
              <a:rPr lang="es-ES" sz="1300" dirty="0" smtClean="0">
                <a:latin typeface="Arial" panose="020B0604020202020204" pitchFamily="34" charset="0"/>
                <a:cs typeface="Arial" panose="020B0604020202020204" pitchFamily="34" charset="0"/>
              </a:rPr>
              <a:t>.</a:t>
            </a:r>
          </a:p>
          <a:p>
            <a:pPr marL="342900" indent="-342900" algn="just">
              <a:lnSpc>
                <a:spcPct val="150000"/>
              </a:lnSpc>
              <a:buFont typeface="+mj-lt"/>
              <a:buAutoNum type="arabicPeriod" startAt="13"/>
            </a:pPr>
            <a:endParaRPr lang="es-ES" sz="1300" dirty="0">
              <a:latin typeface="Arial" panose="020B0604020202020204" pitchFamily="34" charset="0"/>
              <a:cs typeface="Arial" panose="020B0604020202020204" pitchFamily="34" charset="0"/>
            </a:endParaRPr>
          </a:p>
          <a:p>
            <a:pPr algn="just">
              <a:lnSpc>
                <a:spcPct val="150000"/>
              </a:lnSpc>
            </a:pPr>
            <a:r>
              <a:rPr lang="es-ES" sz="1300" b="1" u="sng" dirty="0" smtClean="0">
                <a:latin typeface="Arial" panose="020B0604020202020204" pitchFamily="34" charset="0"/>
                <a:cs typeface="Arial" panose="020B0604020202020204" pitchFamily="34" charset="0"/>
              </a:rPr>
              <a:t>Concurso Interno MEP-INDIG-01-2020</a:t>
            </a:r>
          </a:p>
          <a:p>
            <a:pPr algn="just">
              <a:lnSpc>
                <a:spcPct val="150000"/>
              </a:lnSpc>
            </a:pPr>
            <a:r>
              <a:rPr lang="es-ES" sz="1300" b="1" dirty="0" smtClean="0">
                <a:latin typeface="Arial" panose="020B0604020202020204" pitchFamily="34" charset="0"/>
                <a:cs typeface="Arial" panose="020B0604020202020204" pitchFamily="34" charset="0"/>
              </a:rPr>
              <a:t>14. </a:t>
            </a:r>
            <a:r>
              <a:rPr lang="es-ES" sz="1300" b="1" u="sng" dirty="0" smtClean="0">
                <a:latin typeface="Arial" panose="020B0604020202020204" pitchFamily="34" charset="0"/>
                <a:cs typeface="Arial" panose="020B0604020202020204" pitchFamily="34" charset="0"/>
              </a:rPr>
              <a:t>Objetivo</a:t>
            </a:r>
            <a:r>
              <a:rPr lang="es-ES" sz="1300" b="1" dirty="0" smtClean="0">
                <a:latin typeface="Arial" panose="020B0604020202020204" pitchFamily="34" charset="0"/>
                <a:cs typeface="Arial" panose="020B0604020202020204" pitchFamily="34" charset="0"/>
              </a:rPr>
              <a:t>: </a:t>
            </a:r>
            <a:r>
              <a:rPr lang="es-ES" sz="1300" dirty="0" smtClean="0">
                <a:latin typeface="Arial" panose="020B0604020202020204" pitchFamily="34" charset="0"/>
                <a:cs typeface="Arial" panose="020B0604020202020204" pitchFamily="34" charset="0"/>
              </a:rPr>
              <a:t>Dotar de personal permanente con amplio conocimiento y experiencia en Educación Indígena</a:t>
            </a:r>
          </a:p>
          <a:p>
            <a:pPr algn="just">
              <a:lnSpc>
                <a:spcPct val="150000"/>
              </a:lnSpc>
            </a:pPr>
            <a:endParaRPr lang="es-ES" sz="1300" dirty="0" smtClean="0">
              <a:latin typeface="Arial" panose="020B0604020202020204" pitchFamily="34" charset="0"/>
              <a:cs typeface="Arial" panose="020B0604020202020204" pitchFamily="34" charset="0"/>
            </a:endParaRPr>
          </a:p>
          <a:p>
            <a:pPr algn="just">
              <a:lnSpc>
                <a:spcPct val="150000"/>
              </a:lnSpc>
            </a:pPr>
            <a:r>
              <a:rPr lang="es-ES" sz="1300" b="1" u="sng" dirty="0" smtClean="0">
                <a:latin typeface="Arial" panose="020B0604020202020204" pitchFamily="34" charset="0"/>
                <a:cs typeface="Arial" panose="020B0604020202020204" pitchFamily="34" charset="0"/>
              </a:rPr>
              <a:t>Resultado</a:t>
            </a:r>
            <a:r>
              <a:rPr lang="es-ES" sz="1300" b="1" dirty="0" smtClean="0">
                <a:latin typeface="Arial" panose="020B0604020202020204" pitchFamily="34" charset="0"/>
                <a:cs typeface="Arial" panose="020B0604020202020204" pitchFamily="34" charset="0"/>
              </a:rPr>
              <a:t>:  </a:t>
            </a:r>
            <a:r>
              <a:rPr lang="es-ES" sz="1300" dirty="0" smtClean="0">
                <a:latin typeface="Arial" panose="020B0604020202020204" pitchFamily="34" charset="0"/>
                <a:cs typeface="Arial" panose="020B0604020202020204" pitchFamily="34" charset="0"/>
              </a:rPr>
              <a:t>En revisión de la Propuesta (incluido Cronograma) y el borrador del Manual, por parte de la Dirección General de Servicio Civil</a:t>
            </a:r>
            <a:endParaRPr lang="es-E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84556"/>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2" name="1 Marcador de número de diapositiva"/>
          <p:cNvSpPr>
            <a:spLocks noGrp="1"/>
          </p:cNvSpPr>
          <p:nvPr>
            <p:ph type="sldNum" sz="quarter" idx="12"/>
          </p:nvPr>
        </p:nvSpPr>
        <p:spPr/>
        <p:txBody>
          <a:bodyPr/>
          <a:lstStyle/>
          <a:p>
            <a:fld id="{577E2933-750B-4D76-BF9B-1A9D34EBAF29}" type="slidenum">
              <a:rPr lang="es-ES" smtClean="0"/>
              <a:pPr/>
              <a:t>28</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8" name="CuadroTexto 7"/>
          <p:cNvSpPr txBox="1"/>
          <p:nvPr/>
        </p:nvSpPr>
        <p:spPr>
          <a:xfrm>
            <a:off x="532347" y="1951370"/>
            <a:ext cx="7344816" cy="492443"/>
          </a:xfrm>
          <a:prstGeom prst="rect">
            <a:avLst/>
          </a:prstGeom>
          <a:noFill/>
        </p:spPr>
        <p:txBody>
          <a:bodyPr wrap="square" rtlCol="0">
            <a:spAutoFit/>
          </a:bodyPr>
          <a:lstStyle/>
          <a:p>
            <a:pPr lvl="0" eaLnBrk="0" fontAlgn="base" hangingPunct="0">
              <a:spcBef>
                <a:spcPct val="0"/>
              </a:spcBef>
              <a:spcAft>
                <a:spcPct val="0"/>
              </a:spcAft>
              <a:tabLst>
                <a:tab pos="752475" algn="l"/>
              </a:tabLst>
            </a:pPr>
            <a:r>
              <a:rPr lang="es-CR" altLang="es-CR" sz="1300" b="1" dirty="0">
                <a:latin typeface="Arial" panose="020B0604020202020204" pitchFamily="34" charset="0"/>
                <a:ea typeface="Calibri" panose="020F0502020204030204" pitchFamily="34" charset="0"/>
                <a:cs typeface="Arial" panose="020B0604020202020204" pitchFamily="34" charset="0"/>
              </a:rPr>
              <a:t>Estadísticas de Estudios de Vida y Costumbres  del </a:t>
            </a:r>
            <a:r>
              <a:rPr lang="es-CR" altLang="es-CR" sz="1300" b="1" dirty="0" smtClean="0">
                <a:latin typeface="Arial" panose="020B0604020202020204" pitchFamily="34" charset="0"/>
                <a:ea typeface="Calibri" panose="020F0502020204030204" pitchFamily="34" charset="0"/>
                <a:cs typeface="Arial" panose="020B0604020202020204" pitchFamily="34" charset="0"/>
              </a:rPr>
              <a:t>año 2019</a:t>
            </a:r>
            <a:endParaRPr lang="es-CR" altLang="es-CR" sz="1300" dirty="0">
              <a:latin typeface="Arial" panose="020B0604020202020204" pitchFamily="34" charset="0"/>
              <a:cs typeface="Arial" panose="020B0604020202020204" pitchFamily="34" charset="0"/>
            </a:endParaRPr>
          </a:p>
          <a:p>
            <a:pPr lvl="0" eaLnBrk="0" fontAlgn="base" hangingPunct="0">
              <a:spcBef>
                <a:spcPct val="0"/>
              </a:spcBef>
              <a:spcAft>
                <a:spcPct val="0"/>
              </a:spcAft>
              <a:tabLst>
                <a:tab pos="752475" algn="l"/>
              </a:tabLst>
            </a:pPr>
            <a:endParaRPr lang="es-CR" sz="1300" dirty="0">
              <a:latin typeface="Arial" panose="020B0604020202020204" pitchFamily="34" charset="0"/>
              <a:cs typeface="Arial" panose="020B0604020202020204" pitchFamily="34" charset="0"/>
            </a:endParaRPr>
          </a:p>
        </p:txBody>
      </p:sp>
      <p:graphicFrame>
        <p:nvGraphicFramePr>
          <p:cNvPr id="10" name="Tabla 9"/>
          <p:cNvGraphicFramePr>
            <a:graphicFrameLocks noGrp="1"/>
          </p:cNvGraphicFramePr>
          <p:nvPr>
            <p:extLst/>
          </p:nvPr>
        </p:nvGraphicFramePr>
        <p:xfrm>
          <a:off x="755577" y="2490070"/>
          <a:ext cx="7121586" cy="1442986"/>
        </p:xfrm>
        <a:graphic>
          <a:graphicData uri="http://schemas.openxmlformats.org/drawingml/2006/table">
            <a:tbl>
              <a:tblPr firstRow="1" firstCol="1" bandRow="1"/>
              <a:tblGrid>
                <a:gridCol w="1080119"/>
                <a:gridCol w="792088"/>
                <a:gridCol w="792088"/>
                <a:gridCol w="1053027"/>
                <a:gridCol w="1213819"/>
                <a:gridCol w="942332"/>
                <a:gridCol w="1248113"/>
              </a:tblGrid>
              <a:tr h="802166">
                <a:tc>
                  <a:txBody>
                    <a:bodyPr/>
                    <a:lstStyle/>
                    <a:p>
                      <a:pPr algn="ctr">
                        <a:lnSpc>
                          <a:spcPct val="107000"/>
                        </a:lnSpc>
                        <a:spcAft>
                          <a:spcPts val="0"/>
                        </a:spcAft>
                      </a:pPr>
                      <a:endParaRPr lang="es-CR" sz="1300" b="1"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smtClean="0">
                          <a:effectLst/>
                          <a:latin typeface="Arial" panose="020B0604020202020204" pitchFamily="34" charset="0"/>
                          <a:ea typeface="Calibri" panose="020F0502020204030204" pitchFamily="34" charset="0"/>
                          <a:cs typeface="Arial" panose="020B0604020202020204" pitchFamily="34" charset="0"/>
                        </a:rPr>
                        <a:t>Años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smtClean="0">
                          <a:effectLst/>
                          <a:latin typeface="Arial" panose="020B0604020202020204" pitchFamily="34" charset="0"/>
                          <a:ea typeface="Calibri" panose="020F0502020204030204" pitchFamily="34" charset="0"/>
                          <a:cs typeface="Arial" panose="020B0604020202020204" pitchFamily="34" charset="0"/>
                        </a:rPr>
                        <a:t>Idóneos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smtClean="0">
                          <a:effectLst/>
                          <a:latin typeface="Arial" panose="020B0604020202020204" pitchFamily="34" charset="0"/>
                          <a:ea typeface="Calibri" panose="020F0502020204030204" pitchFamily="34" charset="0"/>
                          <a:cs typeface="Arial" panose="020B0604020202020204" pitchFamily="34" charset="0"/>
                        </a:rPr>
                        <a:t>No </a:t>
                      </a:r>
                      <a:r>
                        <a:rPr lang="es-CR" sz="1300" b="1" dirty="0">
                          <a:effectLst/>
                          <a:latin typeface="Arial" panose="020B0604020202020204" pitchFamily="34" charset="0"/>
                          <a:ea typeface="Calibri" panose="020F0502020204030204" pitchFamily="34" charset="0"/>
                          <a:cs typeface="Arial" panose="020B0604020202020204" pitchFamily="34" charset="0"/>
                        </a:rPr>
                        <a:t>Idóneos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smtClean="0">
                          <a:effectLst/>
                          <a:latin typeface="Arial" panose="020B0604020202020204" pitchFamily="34" charset="0"/>
                          <a:ea typeface="Calibri" panose="020F0502020204030204" pitchFamily="34" charset="0"/>
                          <a:cs typeface="Arial" panose="020B0604020202020204" pitchFamily="34" charset="0"/>
                        </a:rPr>
                        <a:t>Archivados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smtClean="0">
                          <a:effectLst/>
                          <a:latin typeface="Arial" panose="020B0604020202020204" pitchFamily="34" charset="0"/>
                          <a:ea typeface="Calibri" panose="020F0502020204030204" pitchFamily="34" charset="0"/>
                          <a:cs typeface="Arial" panose="020B0604020202020204" pitchFamily="34" charset="0"/>
                        </a:rPr>
                        <a:t>Pendientes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smtClean="0">
                          <a:effectLst/>
                          <a:latin typeface="Arial" panose="020B0604020202020204" pitchFamily="34" charset="0"/>
                          <a:ea typeface="Calibri" panose="020F0502020204030204" pitchFamily="34" charset="0"/>
                          <a:cs typeface="Arial" panose="020B0604020202020204" pitchFamily="34" charset="0"/>
                        </a:rPr>
                        <a:t>No </a:t>
                      </a:r>
                      <a:r>
                        <a:rPr lang="es-CR" sz="1300" b="1" dirty="0">
                          <a:effectLst/>
                          <a:latin typeface="Arial" panose="020B0604020202020204" pitchFamily="34" charset="0"/>
                          <a:ea typeface="Calibri" panose="020F0502020204030204" pitchFamily="34" charset="0"/>
                          <a:cs typeface="Arial" panose="020B0604020202020204" pitchFamily="34" charset="0"/>
                        </a:rPr>
                        <a:t>procede</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smtClean="0">
                          <a:effectLst/>
                          <a:latin typeface="Arial" panose="020B0604020202020204" pitchFamily="34" charset="0"/>
                          <a:ea typeface="Calibri" panose="020F0502020204030204" pitchFamily="34" charset="0"/>
                          <a:cs typeface="Arial" panose="020B0604020202020204" pitchFamily="34" charset="0"/>
                        </a:rPr>
                        <a:t>Total </a:t>
                      </a:r>
                      <a:r>
                        <a:rPr lang="es-CR" sz="1300" b="1" dirty="0">
                          <a:effectLst/>
                          <a:latin typeface="Arial" panose="020B0604020202020204" pitchFamily="34" charset="0"/>
                          <a:ea typeface="Calibri" panose="020F0502020204030204" pitchFamily="34" charset="0"/>
                          <a:cs typeface="Arial" panose="020B0604020202020204" pitchFamily="34" charset="0"/>
                        </a:rPr>
                        <a:t>de casos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820">
                <a:tc>
                  <a:txBody>
                    <a:bodyPr/>
                    <a:lstStyle/>
                    <a:p>
                      <a:pPr algn="ctr">
                        <a:lnSpc>
                          <a:spcPct val="107000"/>
                        </a:lnSpc>
                        <a:spcAft>
                          <a:spcPts val="0"/>
                        </a:spcAft>
                      </a:pPr>
                      <a:endParaRPr lang="es-CR" sz="1300" b="1"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smtClean="0">
                          <a:effectLst/>
                          <a:latin typeface="Arial" panose="020B0604020202020204" pitchFamily="34" charset="0"/>
                          <a:ea typeface="Calibri" panose="020F0502020204030204" pitchFamily="34" charset="0"/>
                          <a:cs typeface="Arial" panose="020B0604020202020204" pitchFamily="34" charset="0"/>
                        </a:rPr>
                        <a:t>2019</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smtClean="0">
                          <a:effectLst/>
                          <a:latin typeface="Arial" panose="020B0604020202020204" pitchFamily="34" charset="0"/>
                          <a:ea typeface="Calibri" panose="020F0502020204030204" pitchFamily="34" charset="0"/>
                          <a:cs typeface="Arial" panose="020B0604020202020204" pitchFamily="34" charset="0"/>
                        </a:rPr>
                        <a:t>18</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smtClean="0">
                          <a:effectLst/>
                          <a:latin typeface="Arial" panose="020B0604020202020204" pitchFamily="34" charset="0"/>
                          <a:ea typeface="Calibri" panose="020F0502020204030204" pitchFamily="34" charset="0"/>
                          <a:cs typeface="Arial" panose="020B0604020202020204" pitchFamily="34" charset="0"/>
                        </a:rPr>
                        <a:t>11</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smtClean="0">
                          <a:effectLst/>
                          <a:latin typeface="Arial" panose="020B0604020202020204" pitchFamily="34" charset="0"/>
                          <a:ea typeface="Calibri" panose="020F0502020204030204" pitchFamily="34" charset="0"/>
                          <a:cs typeface="Arial" panose="020B0604020202020204" pitchFamily="34" charset="0"/>
                        </a:rPr>
                        <a:t>6</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smtClean="0">
                          <a:effectLst/>
                          <a:latin typeface="Arial" panose="020B0604020202020204" pitchFamily="34" charset="0"/>
                          <a:ea typeface="Calibri" panose="020F0502020204030204" pitchFamily="34" charset="0"/>
                          <a:cs typeface="Arial" panose="020B0604020202020204" pitchFamily="34" charset="0"/>
                        </a:rPr>
                        <a:t>13</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smtClean="0">
                          <a:effectLst/>
                          <a:latin typeface="Arial" panose="020B0604020202020204" pitchFamily="34" charset="0"/>
                          <a:ea typeface="Calibri" panose="020F0502020204030204" pitchFamily="34" charset="0"/>
                          <a:cs typeface="Arial" panose="020B0604020202020204" pitchFamily="34" charset="0"/>
                        </a:rPr>
                        <a:t>1</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smtClean="0">
                          <a:effectLst/>
                          <a:latin typeface="Arial" panose="020B0604020202020204" pitchFamily="34" charset="0"/>
                          <a:ea typeface="Calibri" panose="020F0502020204030204" pitchFamily="34" charset="0"/>
                          <a:cs typeface="Arial" panose="020B0604020202020204" pitchFamily="34" charset="0"/>
                        </a:rPr>
                        <a:t>49</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334939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2" name="1 Marcador de número de diapositiva"/>
          <p:cNvSpPr>
            <a:spLocks noGrp="1"/>
          </p:cNvSpPr>
          <p:nvPr>
            <p:ph type="sldNum" sz="quarter" idx="12"/>
          </p:nvPr>
        </p:nvSpPr>
        <p:spPr/>
        <p:txBody>
          <a:bodyPr/>
          <a:lstStyle/>
          <a:p>
            <a:fld id="{577E2933-750B-4D76-BF9B-1A9D34EBAF29}" type="slidenum">
              <a:rPr lang="es-ES" smtClean="0"/>
              <a:pPr/>
              <a:t>29</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8" name="CuadroTexto 7"/>
          <p:cNvSpPr txBox="1"/>
          <p:nvPr/>
        </p:nvSpPr>
        <p:spPr>
          <a:xfrm>
            <a:off x="532347" y="1951370"/>
            <a:ext cx="7344816" cy="692497"/>
          </a:xfrm>
          <a:prstGeom prst="rect">
            <a:avLst/>
          </a:prstGeom>
          <a:noFill/>
        </p:spPr>
        <p:txBody>
          <a:bodyPr wrap="square" rtlCol="0">
            <a:spAutoFit/>
          </a:bodyPr>
          <a:lstStyle/>
          <a:p>
            <a:pPr lvl="0" eaLnBrk="0" fontAlgn="base" hangingPunct="0">
              <a:spcBef>
                <a:spcPct val="0"/>
              </a:spcBef>
              <a:spcAft>
                <a:spcPct val="0"/>
              </a:spcAft>
              <a:tabLst>
                <a:tab pos="752475" algn="l"/>
              </a:tabLst>
            </a:pPr>
            <a:r>
              <a:rPr lang="es-CR" altLang="es-CR" sz="1300" b="1" dirty="0" smtClean="0">
                <a:latin typeface="Arial" panose="020B0604020202020204" pitchFamily="34" charset="0"/>
                <a:ea typeface="Calibri" panose="020F0502020204030204" pitchFamily="34" charset="0"/>
                <a:cs typeface="Arial" panose="020B0604020202020204" pitchFamily="34" charset="0"/>
              </a:rPr>
              <a:t>Concurso Interno MEP-01-2016.  </a:t>
            </a:r>
          </a:p>
          <a:p>
            <a:pPr lvl="0" eaLnBrk="0" fontAlgn="base" hangingPunct="0">
              <a:spcBef>
                <a:spcPct val="0"/>
              </a:spcBef>
              <a:spcAft>
                <a:spcPct val="0"/>
              </a:spcAft>
              <a:tabLst>
                <a:tab pos="752475" algn="l"/>
              </a:tabLst>
            </a:pPr>
            <a:endParaRPr lang="es-CR" altLang="es-CR" sz="1300" b="1" dirty="0" smtClean="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r>
              <a:rPr lang="es-CR" sz="1300" b="1" dirty="0" smtClean="0">
                <a:latin typeface="Arial" panose="020B0604020202020204" pitchFamily="34" charset="0"/>
                <a:cs typeface="Arial" panose="020B0604020202020204" pitchFamily="34" charset="0"/>
              </a:rPr>
              <a:t>Cantidad de plazas vacantes: 805</a:t>
            </a:r>
            <a:endParaRPr lang="es-CR" sz="1300" dirty="0"/>
          </a:p>
        </p:txBody>
      </p:sp>
      <p:sp>
        <p:nvSpPr>
          <p:cNvPr id="3" name="CuadroTexto 2"/>
          <p:cNvSpPr txBox="1"/>
          <p:nvPr/>
        </p:nvSpPr>
        <p:spPr>
          <a:xfrm>
            <a:off x="4211960" y="3068960"/>
            <a:ext cx="184731" cy="369332"/>
          </a:xfrm>
          <a:prstGeom prst="rect">
            <a:avLst/>
          </a:prstGeom>
          <a:noFill/>
        </p:spPr>
        <p:txBody>
          <a:bodyPr wrap="none" rtlCol="0">
            <a:spAutoFit/>
          </a:bodyPr>
          <a:lstStyle/>
          <a:p>
            <a:endParaRPr lang="es-CR" dirty="0"/>
          </a:p>
        </p:txBody>
      </p:sp>
      <p:graphicFrame>
        <p:nvGraphicFramePr>
          <p:cNvPr id="5" name="Tabla 4"/>
          <p:cNvGraphicFramePr>
            <a:graphicFrameLocks noGrp="1"/>
          </p:cNvGraphicFramePr>
          <p:nvPr>
            <p:extLst/>
          </p:nvPr>
        </p:nvGraphicFramePr>
        <p:xfrm>
          <a:off x="1355136" y="2996951"/>
          <a:ext cx="6004197" cy="2376264"/>
        </p:xfrm>
        <a:graphic>
          <a:graphicData uri="http://schemas.openxmlformats.org/drawingml/2006/table">
            <a:tbl>
              <a:tblPr firstRow="1" firstCol="1" bandRow="1"/>
              <a:tblGrid>
                <a:gridCol w="4743719"/>
                <a:gridCol w="1260478"/>
              </a:tblGrid>
              <a:tr h="475253">
                <a:tc gridSpan="2">
                  <a:txBody>
                    <a:bodyPr/>
                    <a:lstStyle/>
                    <a:p>
                      <a:pPr algn="ctr">
                        <a:spcAft>
                          <a:spcPts val="0"/>
                        </a:spcAft>
                      </a:pPr>
                      <a:r>
                        <a:rPr lang="es-CR" sz="1300" b="1" dirty="0">
                          <a:effectLst/>
                          <a:latin typeface="Arial" panose="020B0604020202020204" pitchFamily="34" charset="0"/>
                          <a:ea typeface="Calibri" panose="020F0502020204030204" pitchFamily="34" charset="0"/>
                        </a:rPr>
                        <a:t>Estadísticas finales</a:t>
                      </a:r>
                      <a:endParaRPr lang="es-CR" sz="13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R"/>
                    </a:p>
                  </a:txBody>
                  <a:tcPr/>
                </a:tc>
              </a:tr>
              <a:tr h="475253">
                <a:tc>
                  <a:txBody>
                    <a:bodyPr/>
                    <a:lstStyle/>
                    <a:p>
                      <a:pPr>
                        <a:spcAft>
                          <a:spcPts val="0"/>
                        </a:spcAft>
                      </a:pPr>
                      <a:r>
                        <a:rPr lang="es-CR" sz="1300" dirty="0">
                          <a:effectLst/>
                          <a:latin typeface="Arial" panose="020B0604020202020204" pitchFamily="34" charset="0"/>
                          <a:ea typeface="Calibri" panose="020F0502020204030204" pitchFamily="34" charset="0"/>
                        </a:rPr>
                        <a:t>Usuarios Registrados (personas inscritas) </a:t>
                      </a:r>
                      <a:endParaRPr lang="es-CR" sz="13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R" sz="1300" dirty="0">
                          <a:effectLst/>
                          <a:latin typeface="Arial" panose="020B0604020202020204" pitchFamily="34" charset="0"/>
                          <a:ea typeface="Calibri" panose="020F0502020204030204" pitchFamily="34" charset="0"/>
                        </a:rPr>
                        <a:t>1817</a:t>
                      </a:r>
                      <a:endParaRPr lang="es-CR" sz="13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0505">
                <a:tc>
                  <a:txBody>
                    <a:bodyPr/>
                    <a:lstStyle/>
                    <a:p>
                      <a:pPr>
                        <a:spcAft>
                          <a:spcPts val="0"/>
                        </a:spcAft>
                      </a:pPr>
                      <a:r>
                        <a:rPr lang="es-CR" sz="1300" dirty="0">
                          <a:effectLst/>
                          <a:latin typeface="Arial" panose="020B0604020202020204" pitchFamily="34" charset="0"/>
                          <a:ea typeface="Calibri" panose="020F0502020204030204" pitchFamily="34" charset="0"/>
                        </a:rPr>
                        <a:t>Personas inscritas (cerraron la oferta, culminaron con el proceso y se les dio cita)</a:t>
                      </a:r>
                      <a:endParaRPr lang="es-CR" sz="13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R" sz="1300" dirty="0">
                          <a:effectLst/>
                          <a:latin typeface="Arial" panose="020B0604020202020204" pitchFamily="34" charset="0"/>
                          <a:ea typeface="Calibri" panose="020F0502020204030204" pitchFamily="34" charset="0"/>
                        </a:rPr>
                        <a:t>1595</a:t>
                      </a:r>
                      <a:endParaRPr lang="es-CR" sz="13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253">
                <a:tc>
                  <a:txBody>
                    <a:bodyPr/>
                    <a:lstStyle/>
                    <a:p>
                      <a:pPr>
                        <a:spcAft>
                          <a:spcPts val="0"/>
                        </a:spcAft>
                      </a:pPr>
                      <a:r>
                        <a:rPr lang="es-CR" sz="1300">
                          <a:effectLst/>
                          <a:latin typeface="Arial" panose="020B0604020202020204" pitchFamily="34" charset="0"/>
                          <a:ea typeface="Calibri" panose="020F0502020204030204" pitchFamily="34" charset="0"/>
                        </a:rPr>
                        <a:t>Personas inscritas (no cerraron la oferta)</a:t>
                      </a:r>
                      <a:endParaRPr lang="es-CR" sz="13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R" sz="1300" dirty="0">
                          <a:effectLst/>
                          <a:latin typeface="Arial" panose="020B0604020202020204" pitchFamily="34" charset="0"/>
                          <a:ea typeface="Calibri" panose="020F0502020204030204" pitchFamily="34" charset="0"/>
                        </a:rPr>
                        <a:t>222</a:t>
                      </a:r>
                      <a:endParaRPr lang="es-CR" sz="13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33877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792041" y="2348880"/>
            <a:ext cx="7636271" cy="1077218"/>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Departamento de Promoción del Recurso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Humano</a:t>
            </a:r>
            <a:endPar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3</a:t>
            </a:fld>
            <a:endParaRPr lang="es-ES" dirty="0"/>
          </a:p>
        </p:txBody>
      </p:sp>
    </p:spTree>
    <p:extLst>
      <p:ext uri="{BB962C8B-B14F-4D97-AF65-F5344CB8AC3E}">
        <p14:creationId xmlns:p14="http://schemas.microsoft.com/office/powerpoint/2010/main" val="24258910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2" name="1 Marcador de número de diapositiva"/>
          <p:cNvSpPr>
            <a:spLocks noGrp="1"/>
          </p:cNvSpPr>
          <p:nvPr>
            <p:ph type="sldNum" sz="quarter" idx="12"/>
          </p:nvPr>
        </p:nvSpPr>
        <p:spPr/>
        <p:txBody>
          <a:bodyPr/>
          <a:lstStyle/>
          <a:p>
            <a:fld id="{577E2933-750B-4D76-BF9B-1A9D34EBAF29}" type="slidenum">
              <a:rPr lang="es-ES" smtClean="0"/>
              <a:pPr/>
              <a:t>30</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8" name="CuadroTexto 7"/>
          <p:cNvSpPr txBox="1"/>
          <p:nvPr/>
        </p:nvSpPr>
        <p:spPr>
          <a:xfrm>
            <a:off x="532347" y="1951370"/>
            <a:ext cx="7344816" cy="692497"/>
          </a:xfrm>
          <a:prstGeom prst="rect">
            <a:avLst/>
          </a:prstGeom>
          <a:noFill/>
        </p:spPr>
        <p:txBody>
          <a:bodyPr wrap="square" rtlCol="0">
            <a:spAutoFit/>
          </a:bodyPr>
          <a:lstStyle/>
          <a:p>
            <a:pPr lvl="0" eaLnBrk="0" fontAlgn="base" hangingPunct="0">
              <a:spcBef>
                <a:spcPct val="0"/>
              </a:spcBef>
              <a:spcAft>
                <a:spcPct val="0"/>
              </a:spcAft>
              <a:tabLst>
                <a:tab pos="752475" algn="l"/>
              </a:tabLst>
            </a:pPr>
            <a:r>
              <a:rPr lang="es-CR" altLang="es-CR" sz="1300" b="1" dirty="0" smtClean="0">
                <a:latin typeface="Arial" panose="020B0604020202020204" pitchFamily="34" charset="0"/>
                <a:ea typeface="Calibri" panose="020F0502020204030204" pitchFamily="34" charset="0"/>
                <a:cs typeface="Arial" panose="020B0604020202020204" pitchFamily="34" charset="0"/>
              </a:rPr>
              <a:t>Concurso Interno MEP-01-2016.</a:t>
            </a:r>
          </a:p>
          <a:p>
            <a:pPr lvl="0" eaLnBrk="0" fontAlgn="base" hangingPunct="0">
              <a:spcBef>
                <a:spcPct val="0"/>
              </a:spcBef>
              <a:spcAft>
                <a:spcPct val="0"/>
              </a:spcAft>
              <a:tabLst>
                <a:tab pos="752475" algn="l"/>
              </a:tabLst>
            </a:pPr>
            <a:endParaRPr lang="es-CR" altLang="es-CR" sz="1300" b="1" dirty="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r>
              <a:rPr lang="es-CR" altLang="es-CR" sz="1300" b="1" dirty="0" smtClean="0">
                <a:latin typeface="Arial" panose="020B0604020202020204" pitchFamily="34" charset="0"/>
                <a:ea typeface="Calibri" panose="020F0502020204030204" pitchFamily="34" charset="0"/>
                <a:cs typeface="Arial" panose="020B0604020202020204" pitchFamily="34" charset="0"/>
              </a:rPr>
              <a:t>Ternas elaboradas en el año 2019.  </a:t>
            </a:r>
            <a:endParaRPr lang="es-CR" sz="1300" dirty="0"/>
          </a:p>
        </p:txBody>
      </p:sp>
      <p:sp>
        <p:nvSpPr>
          <p:cNvPr id="3" name="CuadroTexto 2"/>
          <p:cNvSpPr txBox="1"/>
          <p:nvPr/>
        </p:nvSpPr>
        <p:spPr>
          <a:xfrm>
            <a:off x="4211960" y="3068960"/>
            <a:ext cx="184731" cy="369332"/>
          </a:xfrm>
          <a:prstGeom prst="rect">
            <a:avLst/>
          </a:prstGeom>
          <a:noFill/>
        </p:spPr>
        <p:txBody>
          <a:bodyPr wrap="none" rtlCol="0">
            <a:spAutoFit/>
          </a:bodyPr>
          <a:lstStyle/>
          <a:p>
            <a:endParaRPr lang="es-CR" dirty="0"/>
          </a:p>
        </p:txBody>
      </p:sp>
      <p:graphicFrame>
        <p:nvGraphicFramePr>
          <p:cNvPr id="6" name="Tabla 5"/>
          <p:cNvGraphicFramePr>
            <a:graphicFrameLocks noGrp="1"/>
          </p:cNvGraphicFramePr>
          <p:nvPr>
            <p:extLst/>
          </p:nvPr>
        </p:nvGraphicFramePr>
        <p:xfrm>
          <a:off x="899592" y="2679409"/>
          <a:ext cx="7560839" cy="3678300"/>
        </p:xfrm>
        <a:graphic>
          <a:graphicData uri="http://schemas.openxmlformats.org/drawingml/2006/table">
            <a:tbl>
              <a:tblPr firstRow="1" firstCol="1" bandRow="1"/>
              <a:tblGrid>
                <a:gridCol w="1486912"/>
                <a:gridCol w="1530827"/>
                <a:gridCol w="1457730"/>
                <a:gridCol w="1542685"/>
                <a:gridCol w="1542685"/>
              </a:tblGrid>
              <a:tr h="520395">
                <a:tc>
                  <a:txBody>
                    <a:bodyPr/>
                    <a:lstStyle/>
                    <a:p>
                      <a:pPr algn="ctr">
                        <a:lnSpc>
                          <a:spcPct val="107000"/>
                        </a:lnSpc>
                        <a:spcAft>
                          <a:spcPts val="0"/>
                        </a:spcAft>
                      </a:pPr>
                      <a:r>
                        <a:rPr lang="es-CR" sz="1100" b="1" dirty="0">
                          <a:effectLst/>
                          <a:latin typeface="Arial" panose="020B0604020202020204" pitchFamily="34" charset="0"/>
                          <a:ea typeface="Calibri" panose="020F0502020204030204" pitchFamily="34" charset="0"/>
                          <a:cs typeface="Arial" panose="020B0604020202020204" pitchFamily="34" charset="0"/>
                        </a:rPr>
                        <a:t>CLASE DE PUESTO</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dirty="0" smtClean="0">
                          <a:effectLst/>
                          <a:latin typeface="Arial" panose="020B0604020202020204" pitchFamily="34" charset="0"/>
                          <a:ea typeface="Calibri" panose="020F0502020204030204" pitchFamily="34" charset="0"/>
                          <a:cs typeface="Arial" panose="020B0604020202020204" pitchFamily="34" charset="0"/>
                        </a:rPr>
                        <a:t>RESUELTAS</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dirty="0">
                          <a:effectLst/>
                          <a:latin typeface="Arial" panose="020B0604020202020204" pitchFamily="34" charset="0"/>
                          <a:ea typeface="Calibri" panose="020F0502020204030204" pitchFamily="34" charset="0"/>
                          <a:cs typeface="Arial" panose="020B0604020202020204" pitchFamily="34" charset="0"/>
                        </a:rPr>
                        <a:t>DESESTIMAS</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dirty="0">
                          <a:effectLst/>
                          <a:latin typeface="Arial" panose="020B0604020202020204" pitchFamily="34" charset="0"/>
                          <a:ea typeface="Calibri" panose="020F0502020204030204" pitchFamily="34" charset="0"/>
                          <a:cs typeface="Arial" panose="020B0604020202020204" pitchFamily="34" charset="0"/>
                        </a:rPr>
                        <a:t>IRRESOLUTAS</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effectLst/>
                          <a:latin typeface="Arial" panose="020B0604020202020204" pitchFamily="34" charset="0"/>
                          <a:ea typeface="Calibri" panose="020F0502020204030204" pitchFamily="34" charset="0"/>
                          <a:cs typeface="Arial" panose="020B0604020202020204" pitchFamily="34" charset="0"/>
                        </a:rPr>
                        <a:t>PENDIENTES</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395">
                <a:tc>
                  <a:txBody>
                    <a:bodyPr/>
                    <a:lstStyle/>
                    <a:p>
                      <a:pPr algn="ctr">
                        <a:lnSpc>
                          <a:spcPct val="107000"/>
                        </a:lnSpc>
                        <a:spcAft>
                          <a:spcPts val="0"/>
                        </a:spcAft>
                      </a:pPr>
                      <a:r>
                        <a:rPr lang="es-CR" sz="1100" dirty="0">
                          <a:effectLst/>
                          <a:latin typeface="Arial" panose="020B0604020202020204" pitchFamily="34" charset="0"/>
                          <a:ea typeface="Calibri" panose="020F0502020204030204" pitchFamily="34" charset="0"/>
                          <a:cs typeface="Arial" panose="020B0604020202020204" pitchFamily="34" charset="0"/>
                        </a:rPr>
                        <a:t>Secretario de Servicio Civil </a:t>
                      </a:r>
                      <a:r>
                        <a:rPr lang="es-CR" sz="1100" dirty="0" smtClean="0">
                          <a:effectLst/>
                          <a:latin typeface="Arial" panose="020B0604020202020204" pitchFamily="34" charset="0"/>
                          <a:ea typeface="Calibri" panose="020F0502020204030204" pitchFamily="34" charset="0"/>
                          <a:cs typeface="Arial" panose="020B0604020202020204" pitchFamily="34" charset="0"/>
                        </a:rPr>
                        <a:t>1</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dirty="0">
                          <a:effectLst/>
                          <a:latin typeface="Arial" panose="020B0604020202020204" pitchFamily="34" charset="0"/>
                          <a:ea typeface="Calibri" panose="020F0502020204030204" pitchFamily="34" charset="0"/>
                          <a:cs typeface="Arial" panose="020B0604020202020204" pitchFamily="34"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dirty="0">
                          <a:effectLst/>
                          <a:latin typeface="Arial" panose="020B0604020202020204" pitchFamily="34" charset="0"/>
                          <a:ea typeface="Calibri" panose="020F0502020204030204" pitchFamily="34" charset="0"/>
                          <a:cs typeface="Arial" panose="020B0604020202020204" pitchFamily="34"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dirty="0">
                          <a:effectLst/>
                          <a:latin typeface="Arial" panose="020B0604020202020204" pitchFamily="34" charset="0"/>
                          <a:ea typeface="Calibri" panose="020F0502020204030204" pitchFamily="34" charset="0"/>
                          <a:cs typeface="Arial" panose="020B0604020202020204" pitchFamily="34" charset="0"/>
                        </a:rPr>
                        <a:t> </a:t>
                      </a:r>
                      <a:r>
                        <a:rPr lang="es-CR" sz="1100" dirty="0" smtClean="0">
                          <a:effectLst/>
                          <a:latin typeface="Arial" panose="020B0604020202020204" pitchFamily="34" charset="0"/>
                          <a:ea typeface="Calibri" panose="020F0502020204030204" pitchFamily="34" charset="0"/>
                          <a:cs typeface="Arial" panose="020B0604020202020204" pitchFamily="34" charset="0"/>
                        </a:rPr>
                        <a:t>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dirty="0" smtClean="0">
                          <a:effectLst/>
                          <a:latin typeface="Arial" panose="020B0604020202020204" pitchFamily="34" charset="0"/>
                          <a:ea typeface="Calibri" panose="020F0502020204030204" pitchFamily="34" charset="0"/>
                          <a:cs typeface="Arial" panose="020B0604020202020204" pitchFamily="34" charset="0"/>
                        </a:rPr>
                        <a:t>No</a:t>
                      </a:r>
                      <a:r>
                        <a:rPr lang="es-CR" sz="1100" baseline="0" dirty="0" smtClean="0">
                          <a:effectLst/>
                          <a:latin typeface="Arial" panose="020B0604020202020204" pitchFamily="34" charset="0"/>
                          <a:ea typeface="Calibri" panose="020F0502020204030204" pitchFamily="34" charset="0"/>
                          <a:cs typeface="Arial" panose="020B0604020202020204" pitchFamily="34" charset="0"/>
                        </a:rPr>
                        <a:t> hay puestos vacantes reportados</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395">
                <a:tc>
                  <a:txBody>
                    <a:bodyPr/>
                    <a:lstStyle/>
                    <a:p>
                      <a:pPr algn="ctr">
                        <a:lnSpc>
                          <a:spcPct val="107000"/>
                        </a:lnSpc>
                        <a:spcAft>
                          <a:spcPts val="0"/>
                        </a:spcAft>
                      </a:pPr>
                      <a:r>
                        <a:rPr lang="es-CR" sz="1100" dirty="0">
                          <a:effectLst/>
                          <a:latin typeface="Arial" panose="020B0604020202020204" pitchFamily="34" charset="0"/>
                          <a:ea typeface="Calibri" panose="020F0502020204030204" pitchFamily="34" charset="0"/>
                          <a:cs typeface="Arial" panose="020B0604020202020204" pitchFamily="34" charset="0"/>
                        </a:rPr>
                        <a:t>Secretario de Servicio </a:t>
                      </a:r>
                      <a:r>
                        <a:rPr lang="es-CR" sz="1100" dirty="0" smtClean="0">
                          <a:effectLst/>
                          <a:latin typeface="Arial" panose="020B0604020202020204" pitchFamily="34" charset="0"/>
                          <a:ea typeface="Calibri" panose="020F0502020204030204" pitchFamily="34" charset="0"/>
                          <a:cs typeface="Arial" panose="020B0604020202020204" pitchFamily="34" charset="0"/>
                        </a:rPr>
                        <a:t>Civil 2</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dirty="0">
                          <a:effectLst/>
                          <a:latin typeface="Arial" panose="020B0604020202020204" pitchFamily="34" charset="0"/>
                          <a:ea typeface="Calibri" panose="020F0502020204030204" pitchFamily="34" charset="0"/>
                          <a:cs typeface="Arial" panose="020B0604020202020204" pitchFamily="34"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dirty="0" smtClean="0">
                          <a:effectLst/>
                          <a:latin typeface="Arial" panose="020B0604020202020204" pitchFamily="34" charset="0"/>
                          <a:ea typeface="Calibri" panose="020F0502020204030204" pitchFamily="34" charset="0"/>
                          <a:cs typeface="Arial" panose="020B0604020202020204" pitchFamily="34" charset="0"/>
                        </a:rPr>
                        <a:t>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dirty="0" smtClean="0">
                          <a:effectLst/>
                          <a:latin typeface="Arial" panose="020B0604020202020204" pitchFamily="34" charset="0"/>
                          <a:ea typeface="Calibri" panose="020F0502020204030204" pitchFamily="34" charset="0"/>
                          <a:cs typeface="Arial" panose="020B0604020202020204" pitchFamily="34" charset="0"/>
                        </a:rPr>
                        <a:t>0</a:t>
                      </a:r>
                      <a:r>
                        <a:rPr lang="es-CR" sz="1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dirty="0">
                          <a:effectLst/>
                          <a:latin typeface="Arial" panose="020B0604020202020204" pitchFamily="34" charset="0"/>
                          <a:ea typeface="Calibri" panose="020F0502020204030204" pitchFamily="34" charset="0"/>
                          <a:cs typeface="Arial" panose="020B0604020202020204" pitchFamily="34" charset="0"/>
                        </a:rPr>
                        <a:t> </a:t>
                      </a:r>
                      <a:r>
                        <a:rPr lang="es-CR" sz="1100" dirty="0" smtClean="0">
                          <a:effectLst/>
                          <a:latin typeface="Arial" panose="020B0604020202020204" pitchFamily="34" charset="0"/>
                          <a:ea typeface="Calibri" panose="020F0502020204030204" pitchFamily="34" charset="0"/>
                          <a:cs typeface="Arial" panose="020B0604020202020204" pitchFamily="34" charset="0"/>
                        </a:rPr>
                        <a:t>No hay puesto vacantes reportados</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395">
                <a:tc>
                  <a:txBody>
                    <a:bodyPr/>
                    <a:lstStyle/>
                    <a:p>
                      <a:pPr algn="ctr">
                        <a:lnSpc>
                          <a:spcPct val="107000"/>
                        </a:lnSpc>
                        <a:spcAft>
                          <a:spcPts val="0"/>
                        </a:spcAft>
                      </a:pPr>
                      <a:r>
                        <a:rPr lang="es-CR" sz="1100">
                          <a:effectLst/>
                          <a:latin typeface="Arial" panose="020B0604020202020204" pitchFamily="34" charset="0"/>
                          <a:ea typeface="Calibri" panose="020F0502020204030204" pitchFamily="34" charset="0"/>
                          <a:cs typeface="Arial" panose="020B0604020202020204" pitchFamily="34" charset="0"/>
                        </a:rPr>
                        <a:t>Oficinista de Servicio Civil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dirty="0" smtClean="0">
                          <a:effectLst/>
                          <a:latin typeface="Arial" panose="020B0604020202020204" pitchFamily="34" charset="0"/>
                          <a:ea typeface="Calibri" panose="020F0502020204030204" pitchFamily="34" charset="0"/>
                          <a:cs typeface="Arial" panose="020B0604020202020204" pitchFamily="34" charset="0"/>
                        </a:rPr>
                        <a:t>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dirty="0">
                          <a:effectLst/>
                          <a:latin typeface="Arial" panose="020B0604020202020204" pitchFamily="34" charset="0"/>
                          <a:ea typeface="Calibri" panose="020F0502020204030204" pitchFamily="34" charset="0"/>
                          <a:cs typeface="Arial" panose="020B0604020202020204" pitchFamily="34"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dirty="0">
                          <a:effectLst/>
                          <a:latin typeface="Arial" panose="020B0604020202020204" pitchFamily="34" charset="0"/>
                          <a:ea typeface="Calibri" panose="020F0502020204030204" pitchFamily="34" charset="0"/>
                          <a:cs typeface="Arial" panose="020B0604020202020204" pitchFamily="34"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dirty="0">
                          <a:effectLst/>
                          <a:latin typeface="Arial" panose="020B0604020202020204" pitchFamily="34" charset="0"/>
                          <a:ea typeface="Calibri" panose="020F0502020204030204" pitchFamily="34" charset="0"/>
                          <a:cs typeface="Arial" panose="020B0604020202020204" pitchFamily="34" charset="0"/>
                        </a:rPr>
                        <a:t> </a:t>
                      </a:r>
                      <a:r>
                        <a:rPr lang="es-CR" sz="1100" dirty="0" smtClean="0">
                          <a:effectLst/>
                          <a:latin typeface="Arial" panose="020B0604020202020204" pitchFamily="34" charset="0"/>
                          <a:ea typeface="Calibri" panose="020F0502020204030204" pitchFamily="34" charset="0"/>
                          <a:cs typeface="Arial" panose="020B0604020202020204" pitchFamily="34" charset="0"/>
                        </a:rPr>
                        <a:t>No hay puestos vacantes reportados</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395">
                <a:tc>
                  <a:txBody>
                    <a:bodyPr/>
                    <a:lstStyle/>
                    <a:p>
                      <a:pPr algn="ctr">
                        <a:lnSpc>
                          <a:spcPct val="107000"/>
                        </a:lnSpc>
                        <a:spcAft>
                          <a:spcPts val="0"/>
                        </a:spcAft>
                      </a:pPr>
                      <a:r>
                        <a:rPr lang="es-CR" sz="1100">
                          <a:effectLst/>
                          <a:latin typeface="Arial" panose="020B0604020202020204" pitchFamily="34" charset="0"/>
                          <a:ea typeface="Calibri" panose="020F0502020204030204" pitchFamily="34" charset="0"/>
                          <a:cs typeface="Arial" panose="020B0604020202020204" pitchFamily="34" charset="0"/>
                        </a:rPr>
                        <a:t>Oficinista de Servicio Civil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dirty="0" smtClean="0">
                          <a:effectLst/>
                          <a:latin typeface="Arial" panose="020B0604020202020204" pitchFamily="34" charset="0"/>
                          <a:ea typeface="Calibri" panose="020F0502020204030204" pitchFamily="34" charset="0"/>
                          <a:cs typeface="Arial" panose="020B0604020202020204" pitchFamily="34" charset="0"/>
                        </a:rPr>
                        <a:t>63</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dirty="0">
                          <a:effectLst/>
                          <a:latin typeface="Arial" panose="020B0604020202020204" pitchFamily="34" charset="0"/>
                          <a:ea typeface="Calibri" panose="020F0502020204030204" pitchFamily="34" charset="0"/>
                          <a:cs typeface="Arial" panose="020B0604020202020204" pitchFamily="34"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dirty="0">
                          <a:effectLst/>
                          <a:latin typeface="Arial" panose="020B0604020202020204" pitchFamily="34" charset="0"/>
                          <a:ea typeface="Calibri" panose="020F0502020204030204" pitchFamily="34" charset="0"/>
                          <a:cs typeface="Arial" panose="020B0604020202020204" pitchFamily="34"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dirty="0" smtClean="0">
                          <a:effectLst/>
                          <a:latin typeface="Arial" panose="020B0604020202020204" pitchFamily="34" charset="0"/>
                          <a:ea typeface="Calibri" panose="020F0502020204030204" pitchFamily="34" charset="0"/>
                          <a:cs typeface="Arial" panose="020B0604020202020204" pitchFamily="34" charset="0"/>
                        </a:rPr>
                        <a:t>84</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3297">
                <a:tc>
                  <a:txBody>
                    <a:bodyPr/>
                    <a:lstStyle/>
                    <a:p>
                      <a:pPr algn="ctr">
                        <a:lnSpc>
                          <a:spcPct val="107000"/>
                        </a:lnSpc>
                        <a:spcAft>
                          <a:spcPts val="0"/>
                        </a:spcAft>
                      </a:pPr>
                      <a:r>
                        <a:rPr lang="es-CR" sz="1100" b="1">
                          <a:effectLst/>
                          <a:latin typeface="Arial" panose="020B0604020202020204" pitchFamily="34" charset="0"/>
                          <a:ea typeface="Calibri" panose="020F0502020204030204" pitchFamily="34" charset="0"/>
                          <a:cs typeface="Arial" panose="020B0604020202020204" pitchFamily="34" charset="0"/>
                        </a:rPr>
                        <a:t>TOTAL</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i="1" dirty="0" smtClean="0">
                          <a:effectLst/>
                          <a:latin typeface="Arial" panose="020B0604020202020204" pitchFamily="34" charset="0"/>
                          <a:ea typeface="Calibri" panose="020F0502020204030204" pitchFamily="34" charset="0"/>
                          <a:cs typeface="Arial" panose="020B0604020202020204" pitchFamily="34" charset="0"/>
                        </a:rPr>
                        <a:t>63</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i="1" dirty="0">
                          <a:effectLst/>
                          <a:latin typeface="Arial" panose="020B0604020202020204" pitchFamily="34" charset="0"/>
                          <a:ea typeface="Calibri" panose="020F0502020204030204" pitchFamily="34" charset="0"/>
                          <a:cs typeface="Arial" panose="020B0604020202020204" pitchFamily="34" charset="0"/>
                        </a:rPr>
                        <a:t>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i="1" dirty="0">
                          <a:effectLst/>
                          <a:latin typeface="Arial" panose="020B0604020202020204" pitchFamily="34" charset="0"/>
                          <a:ea typeface="Calibri" panose="020F0502020204030204" pitchFamily="34" charset="0"/>
                          <a:cs typeface="Arial" panose="020B0604020202020204" pitchFamily="34" charset="0"/>
                        </a:rPr>
                        <a:t>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i="1" dirty="0" smtClean="0">
                          <a:effectLst/>
                          <a:latin typeface="Arial" panose="020B0604020202020204" pitchFamily="34" charset="0"/>
                          <a:ea typeface="Calibri" panose="020F0502020204030204" pitchFamily="34" charset="0"/>
                          <a:cs typeface="Arial" panose="020B0604020202020204" pitchFamily="34" charset="0"/>
                        </a:rPr>
                        <a:t>84 (No</a:t>
                      </a:r>
                      <a:r>
                        <a:rPr lang="es-CR" sz="1100" b="1" i="1" baseline="0" dirty="0" smtClean="0">
                          <a:effectLst/>
                          <a:latin typeface="Arial" panose="020B0604020202020204" pitchFamily="34" charset="0"/>
                          <a:ea typeface="Calibri" panose="020F0502020204030204" pitchFamily="34" charset="0"/>
                          <a:cs typeface="Arial" panose="020B0604020202020204" pitchFamily="34" charset="0"/>
                        </a:rPr>
                        <a:t> se cuenta con registro de legibles en el Concurso Interno por lo que se solicita nómina por concurso externo)</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558945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2" name="1 Marcador de número de diapositiva"/>
          <p:cNvSpPr>
            <a:spLocks noGrp="1"/>
          </p:cNvSpPr>
          <p:nvPr>
            <p:ph type="sldNum" sz="quarter" idx="12"/>
          </p:nvPr>
        </p:nvSpPr>
        <p:spPr/>
        <p:txBody>
          <a:bodyPr/>
          <a:lstStyle/>
          <a:p>
            <a:fld id="{577E2933-750B-4D76-BF9B-1A9D34EBAF29}" type="slidenum">
              <a:rPr lang="es-ES" smtClean="0"/>
              <a:pPr/>
              <a:t>31</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8" name="CuadroTexto 7"/>
          <p:cNvSpPr txBox="1"/>
          <p:nvPr/>
        </p:nvSpPr>
        <p:spPr>
          <a:xfrm>
            <a:off x="899592" y="1844824"/>
            <a:ext cx="7344816" cy="3677930"/>
          </a:xfrm>
          <a:prstGeom prst="rect">
            <a:avLst/>
          </a:prstGeom>
          <a:noFill/>
        </p:spPr>
        <p:txBody>
          <a:bodyPr wrap="square" rtlCol="0">
            <a:spAutoFit/>
          </a:bodyPr>
          <a:lstStyle/>
          <a:p>
            <a:pPr lvl="0" eaLnBrk="0" fontAlgn="base" hangingPunct="0">
              <a:spcBef>
                <a:spcPct val="0"/>
              </a:spcBef>
              <a:spcAft>
                <a:spcPct val="0"/>
              </a:spcAft>
              <a:tabLst>
                <a:tab pos="752475" algn="l"/>
              </a:tabLst>
            </a:pPr>
            <a:endParaRPr lang="es-CR" altLang="es-CR" sz="1200" b="1" dirty="0" smtClean="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r>
              <a:rPr lang="es-CR" altLang="es-CR" sz="1300" b="1" dirty="0" smtClean="0">
                <a:latin typeface="Arial" panose="020B0604020202020204" pitchFamily="34" charset="0"/>
                <a:ea typeface="Calibri" panose="020F0502020204030204" pitchFamily="34" charset="0"/>
                <a:cs typeface="Arial" panose="020B0604020202020204" pitchFamily="34" charset="0"/>
              </a:rPr>
              <a:t>Concurso Interno MEP-01-2017. </a:t>
            </a:r>
          </a:p>
          <a:p>
            <a:pPr lvl="0" eaLnBrk="0" fontAlgn="base" hangingPunct="0">
              <a:spcBef>
                <a:spcPct val="0"/>
              </a:spcBef>
              <a:spcAft>
                <a:spcPct val="0"/>
              </a:spcAft>
              <a:tabLst>
                <a:tab pos="752475" algn="l"/>
              </a:tabLst>
            </a:pPr>
            <a:endParaRPr lang="es-CR" altLang="es-CR" sz="1300" b="1" dirty="0" smtClean="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r>
              <a:rPr lang="es-CR" altLang="es-CR" sz="1300" b="1" dirty="0" smtClean="0">
                <a:latin typeface="Arial" panose="020B0604020202020204" pitchFamily="34" charset="0"/>
                <a:ea typeface="Calibri" panose="020F0502020204030204" pitchFamily="34" charset="0"/>
                <a:cs typeface="Arial" panose="020B0604020202020204" pitchFamily="34" charset="0"/>
              </a:rPr>
              <a:t>Plazas en concurso: 447</a:t>
            </a:r>
          </a:p>
          <a:p>
            <a:pPr lvl="0" eaLnBrk="0" fontAlgn="base" hangingPunct="0">
              <a:spcBef>
                <a:spcPct val="0"/>
              </a:spcBef>
              <a:spcAft>
                <a:spcPct val="0"/>
              </a:spcAft>
              <a:tabLst>
                <a:tab pos="752475" algn="l"/>
              </a:tabLst>
            </a:pPr>
            <a:endParaRPr lang="es-CR" altLang="es-CR" sz="1300" b="1" dirty="0" smtClean="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endParaRPr lang="es-CR" altLang="es-CR" sz="1300" b="1" dirty="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endParaRPr lang="es-CR" altLang="es-CR" sz="1300" b="1" dirty="0" smtClean="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endParaRPr lang="es-CR" altLang="es-CR" sz="1300" b="1" dirty="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endParaRPr lang="es-CR" altLang="es-CR" sz="1300" b="1" dirty="0" smtClean="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endParaRPr lang="es-CR" altLang="es-CR" sz="1300" b="1" dirty="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endParaRPr lang="es-CR" altLang="es-CR" sz="1300" b="1" dirty="0" smtClean="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endParaRPr lang="es-CR" altLang="es-CR" sz="1300" b="1" dirty="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endParaRPr lang="es-CR" altLang="es-CR" sz="1300" b="1" dirty="0" smtClean="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endParaRPr lang="es-CR" altLang="es-CR" sz="1300" b="1" dirty="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endParaRPr lang="es-CR" altLang="es-CR" sz="1300" b="1" dirty="0" smtClean="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endParaRPr lang="es-CR" altLang="es-CR" sz="1300" b="1" dirty="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endParaRPr lang="es-CR" altLang="es-CR" sz="1300" b="1" dirty="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r>
              <a:rPr lang="es-CR" sz="1300" dirty="0" smtClean="0">
                <a:latin typeface="Arial" panose="020B0604020202020204" pitchFamily="34" charset="0"/>
                <a:cs typeface="Arial" panose="020B0604020202020204" pitchFamily="34" charset="0"/>
              </a:rPr>
              <a:t>.  </a:t>
            </a:r>
            <a:endParaRPr lang="es-CR" sz="1300" dirty="0">
              <a:latin typeface="Arial" panose="020B0604020202020204" pitchFamily="34" charset="0"/>
              <a:cs typeface="Arial" panose="020B0604020202020204" pitchFamily="34" charset="0"/>
            </a:endParaRPr>
          </a:p>
        </p:txBody>
      </p:sp>
      <p:sp>
        <p:nvSpPr>
          <p:cNvPr id="3" name="CuadroTexto 2"/>
          <p:cNvSpPr txBox="1"/>
          <p:nvPr/>
        </p:nvSpPr>
        <p:spPr>
          <a:xfrm>
            <a:off x="4211960" y="3068960"/>
            <a:ext cx="184731" cy="369332"/>
          </a:xfrm>
          <a:prstGeom prst="rect">
            <a:avLst/>
          </a:prstGeom>
          <a:noFill/>
        </p:spPr>
        <p:txBody>
          <a:bodyPr wrap="none" rtlCol="0">
            <a:spAutoFit/>
          </a:bodyPr>
          <a:lstStyle/>
          <a:p>
            <a:endParaRPr lang="es-CR" dirty="0"/>
          </a:p>
        </p:txBody>
      </p:sp>
      <p:graphicFrame>
        <p:nvGraphicFramePr>
          <p:cNvPr id="6" name="Tabla 5"/>
          <p:cNvGraphicFramePr>
            <a:graphicFrameLocks noGrp="1"/>
          </p:cNvGraphicFramePr>
          <p:nvPr>
            <p:extLst/>
          </p:nvPr>
        </p:nvGraphicFramePr>
        <p:xfrm>
          <a:off x="920572" y="3055461"/>
          <a:ext cx="6387732" cy="1910230"/>
        </p:xfrm>
        <a:graphic>
          <a:graphicData uri="http://schemas.openxmlformats.org/drawingml/2006/table">
            <a:tbl>
              <a:tblPr firstRow="1" firstCol="1" bandRow="1"/>
              <a:tblGrid>
                <a:gridCol w="5046738"/>
                <a:gridCol w="1340994"/>
              </a:tblGrid>
              <a:tr h="382046">
                <a:tc gridSpan="2">
                  <a:txBody>
                    <a:bodyPr/>
                    <a:lstStyle/>
                    <a:p>
                      <a:pPr algn="ctr">
                        <a:lnSpc>
                          <a:spcPct val="107000"/>
                        </a:lnSpc>
                        <a:spcAft>
                          <a:spcPts val="0"/>
                        </a:spcAft>
                      </a:pPr>
                      <a:r>
                        <a:rPr lang="es-CR" sz="1300" b="1" dirty="0">
                          <a:effectLst/>
                          <a:latin typeface="Arial" panose="020B0604020202020204" pitchFamily="34" charset="0"/>
                          <a:ea typeface="Calibri" panose="020F0502020204030204" pitchFamily="34" charset="0"/>
                          <a:cs typeface="Arial" panose="020B0604020202020204" pitchFamily="34" charset="0"/>
                        </a:rPr>
                        <a:t>Estadísticas finales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R"/>
                    </a:p>
                  </a:txBody>
                  <a:tcPr/>
                </a:tc>
              </a:tr>
              <a:tr h="382046">
                <a:tc>
                  <a:txBody>
                    <a:bodyPr/>
                    <a:lstStyle/>
                    <a:p>
                      <a:pPr algn="l">
                        <a:lnSpc>
                          <a:spcPct val="107000"/>
                        </a:lnSpc>
                        <a:spcAft>
                          <a:spcPts val="0"/>
                        </a:spcAft>
                      </a:pPr>
                      <a:r>
                        <a:rPr lang="es-CR" sz="1300" dirty="0">
                          <a:effectLst/>
                          <a:latin typeface="Arial" panose="020B0604020202020204" pitchFamily="34" charset="0"/>
                          <a:ea typeface="Calibri" panose="020F0502020204030204" pitchFamily="34" charset="0"/>
                          <a:cs typeface="Arial" panose="020B0604020202020204" pitchFamily="34" charset="0"/>
                        </a:rPr>
                        <a:t>Usuarios Registrados (personas inscritas)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300">
                          <a:effectLst/>
                          <a:latin typeface="Arial" panose="020B0604020202020204" pitchFamily="34" charset="0"/>
                          <a:ea typeface="Calibri" panose="020F0502020204030204" pitchFamily="34" charset="0"/>
                          <a:cs typeface="Arial" panose="020B0604020202020204" pitchFamily="34" charset="0"/>
                        </a:rPr>
                        <a:t>4682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4092">
                <a:tc>
                  <a:txBody>
                    <a:bodyPr/>
                    <a:lstStyle/>
                    <a:p>
                      <a:pPr algn="l">
                        <a:lnSpc>
                          <a:spcPct val="107000"/>
                        </a:lnSpc>
                        <a:spcAft>
                          <a:spcPts val="0"/>
                        </a:spcAft>
                      </a:pPr>
                      <a:r>
                        <a:rPr lang="es-CR" sz="1300" dirty="0">
                          <a:effectLst/>
                          <a:latin typeface="Arial" panose="020B0604020202020204" pitchFamily="34" charset="0"/>
                          <a:ea typeface="Calibri" panose="020F0502020204030204" pitchFamily="34" charset="0"/>
                          <a:cs typeface="Arial" panose="020B0604020202020204" pitchFamily="34" charset="0"/>
                        </a:rPr>
                        <a:t>Personas inscritas (cerraron la oferta, culminaron con el proceso y se les dio cita)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300">
                          <a:effectLst/>
                          <a:latin typeface="Arial" panose="020B0604020202020204" pitchFamily="34" charset="0"/>
                          <a:ea typeface="Calibri" panose="020F0502020204030204" pitchFamily="34" charset="0"/>
                          <a:cs typeface="Arial" panose="020B0604020202020204" pitchFamily="34" charset="0"/>
                        </a:rPr>
                        <a:t>3091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046">
                <a:tc>
                  <a:txBody>
                    <a:bodyPr/>
                    <a:lstStyle/>
                    <a:p>
                      <a:pPr algn="l">
                        <a:lnSpc>
                          <a:spcPct val="107000"/>
                        </a:lnSpc>
                        <a:spcAft>
                          <a:spcPts val="0"/>
                        </a:spcAft>
                      </a:pPr>
                      <a:r>
                        <a:rPr lang="es-CR" sz="1300" dirty="0">
                          <a:effectLst/>
                          <a:latin typeface="Arial" panose="020B0604020202020204" pitchFamily="34" charset="0"/>
                          <a:ea typeface="Calibri" panose="020F0502020204030204" pitchFamily="34" charset="0"/>
                          <a:cs typeface="Arial" panose="020B0604020202020204" pitchFamily="34" charset="0"/>
                        </a:rPr>
                        <a:t>Personas inscritas (no cerraron la oferta)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300" dirty="0">
                          <a:effectLst/>
                          <a:latin typeface="Arial" panose="020B0604020202020204" pitchFamily="34" charset="0"/>
                          <a:ea typeface="Calibri" panose="020F0502020204030204" pitchFamily="34" charset="0"/>
                          <a:cs typeface="Arial" panose="020B0604020202020204" pitchFamily="34" charset="0"/>
                        </a:rPr>
                        <a:t>1591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228318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68760"/>
            <a:ext cx="8305800" cy="432048"/>
          </a:xfrm>
        </p:spPr>
        <p:txBody>
          <a:bodyPr>
            <a:normAutofit fontScale="90000"/>
          </a:bodyPr>
          <a:lstStyle/>
          <a:p>
            <a:pPr algn="ctr"/>
            <a:r>
              <a:rPr lang="es-ES" sz="2800" b="1" u="sng" dirty="0">
                <a:solidFill>
                  <a:srgbClr val="DBF5F9">
                    <a:lumMod val="25000"/>
                  </a:srgbClr>
                </a:solidFill>
                <a:latin typeface="Arial" panose="020B0604020202020204" pitchFamily="34" charset="0"/>
                <a:cs typeface="Arial" panose="020B0604020202020204" pitchFamily="34" charset="0"/>
              </a:rPr>
              <a:t>Indicadores y estadísticas de la </a:t>
            </a:r>
            <a:r>
              <a:rPr lang="es-ES" sz="2800" b="1" u="sng" dirty="0" smtClean="0">
                <a:solidFill>
                  <a:srgbClr val="DBF5F9">
                    <a:lumMod val="25000"/>
                  </a:srgbClr>
                </a:solidFill>
                <a:latin typeface="Arial" panose="020B0604020202020204" pitchFamily="34" charset="0"/>
                <a:cs typeface="Arial" panose="020B0604020202020204" pitchFamily="34" charset="0"/>
              </a:rPr>
              <a:t>gestión</a:t>
            </a:r>
            <a:br>
              <a:rPr lang="es-ES" sz="2800" b="1" u="sng" dirty="0" smtClean="0">
                <a:solidFill>
                  <a:srgbClr val="DBF5F9">
                    <a:lumMod val="25000"/>
                  </a:srgbClr>
                </a:solidFill>
                <a:latin typeface="Arial" panose="020B0604020202020204" pitchFamily="34" charset="0"/>
                <a:cs typeface="Arial" panose="020B0604020202020204" pitchFamily="34" charset="0"/>
              </a:rPr>
            </a:br>
            <a:r>
              <a:rPr lang="es-ES" sz="2200" b="1" u="sng" dirty="0" smtClean="0">
                <a:solidFill>
                  <a:srgbClr val="DBF5F9">
                    <a:lumMod val="25000"/>
                  </a:srgbClr>
                </a:solidFill>
                <a:latin typeface="Arial" panose="020B0604020202020204" pitchFamily="34" charset="0"/>
                <a:cs typeface="Arial" panose="020B0604020202020204" pitchFamily="34" charset="0"/>
              </a:rPr>
              <a:t>Cantidad de clases y especialidades resueltos mediante concurso Interno MEP-01-2017 para el año 2019</a:t>
            </a:r>
            <a:endParaRPr lang="es-CR" sz="2200" dirty="0"/>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14/01/2020</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32</a:t>
            </a:fld>
            <a:endParaRPr lang="es-ES"/>
          </a:p>
        </p:txBody>
      </p:sp>
      <p:graphicFrame>
        <p:nvGraphicFramePr>
          <p:cNvPr id="8" name="Tabla 7"/>
          <p:cNvGraphicFramePr>
            <a:graphicFrameLocks noGrp="1"/>
          </p:cNvGraphicFramePr>
          <p:nvPr>
            <p:extLst/>
          </p:nvPr>
        </p:nvGraphicFramePr>
        <p:xfrm>
          <a:off x="457200" y="1916832"/>
          <a:ext cx="8153936" cy="3964461"/>
        </p:xfrm>
        <a:graphic>
          <a:graphicData uri="http://schemas.openxmlformats.org/drawingml/2006/table">
            <a:tbl>
              <a:tblPr>
                <a:tableStyleId>{5C22544A-7EE6-4342-B048-85BDC9FD1C3A}</a:tableStyleId>
              </a:tblPr>
              <a:tblGrid>
                <a:gridCol w="1594520"/>
                <a:gridCol w="2520280"/>
                <a:gridCol w="813758"/>
                <a:gridCol w="885058"/>
                <a:gridCol w="961911"/>
                <a:gridCol w="1378409"/>
              </a:tblGrid>
              <a:tr h="144600">
                <a:tc>
                  <a:txBody>
                    <a:bodyPr/>
                    <a:lstStyle/>
                    <a:p>
                      <a:pPr algn="ctr" fontAlgn="ctr"/>
                      <a:r>
                        <a:rPr lang="es-CR" sz="900" b="1" u="none" strike="noStrik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CLASE DE PUESTO</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1" u="none" strike="noStrik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ESPECIALIDAD</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1" u="none" strike="noStrik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RESUELTAS</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1" u="none" strike="noStrik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DESESTIMAS</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1" u="none" strike="noStrik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IRRESOLUTAS</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1" u="none" strike="noStrik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PENDIENTES</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dirty="0">
                          <a:effectLst/>
                          <a:latin typeface="Arial" panose="020B0604020202020204" pitchFamily="34" charset="0"/>
                          <a:cs typeface="Arial" panose="020B0604020202020204" pitchFamily="34" charset="0"/>
                        </a:rPr>
                        <a:t>Técnico de Servicio Civil 1</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Administración de Recursos Humanos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dirty="0">
                          <a:effectLst/>
                          <a:latin typeface="Arial" panose="020B0604020202020204" pitchFamily="34" charset="0"/>
                          <a:cs typeface="Arial" panose="020B0604020202020204" pitchFamily="34" charset="0"/>
                        </a:rPr>
                        <a:t>Técnico de Servicio Civil 2</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Administración de Recursos Humanos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Técnico de Servicioc Civil 3</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Administración de Recursos Humanos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smtClean="0">
                          <a:effectLst/>
                          <a:latin typeface="Arial" panose="020B0604020202020204" pitchFamily="34" charset="0"/>
                          <a:cs typeface="Arial" panose="020B0604020202020204" pitchFamily="34" charset="0"/>
                        </a:rPr>
                        <a:t>1</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IA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Administración de Recursos Humanos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smtClean="0">
                          <a:solidFill>
                            <a:srgbClr val="000000"/>
                          </a:solidFill>
                          <a:effectLst/>
                          <a:latin typeface="Arial" panose="020B0604020202020204" pitchFamily="34" charset="0"/>
                          <a:cs typeface="Arial" panose="020B0604020202020204" pitchFamily="34" charset="0"/>
                        </a:rPr>
                        <a:t>2</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IB</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Administración de Recursos Humanos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smtClean="0">
                          <a:solidFill>
                            <a:srgbClr val="000000"/>
                          </a:solidFill>
                          <a:effectLst/>
                          <a:latin typeface="Arial" panose="020B0604020202020204" pitchFamily="34" charset="0"/>
                          <a:cs typeface="Arial" panose="020B0604020202020204" pitchFamily="34" charset="0"/>
                        </a:rPr>
                        <a:t>1</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2</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Administración de Recursos Humanos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smtClean="0">
                          <a:solidFill>
                            <a:srgbClr val="000000"/>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355952">
                <a:tc>
                  <a:txBody>
                    <a:bodyPr/>
                    <a:lstStyle/>
                    <a:p>
                      <a:pPr algn="l" fontAlgn="ctr"/>
                      <a:r>
                        <a:rPr lang="es-CR" sz="900" u="none" strike="noStrike" dirty="0">
                          <a:effectLst/>
                          <a:latin typeface="Arial" panose="020B0604020202020204" pitchFamily="34" charset="0"/>
                          <a:cs typeface="Arial" panose="020B0604020202020204" pitchFamily="34" charset="0"/>
                        </a:rPr>
                        <a:t>Técnico de </a:t>
                      </a:r>
                      <a:r>
                        <a:rPr lang="es-CR" sz="900" u="none" strike="noStrike" dirty="0" smtClean="0">
                          <a:effectLst/>
                          <a:latin typeface="Arial" panose="020B0604020202020204" pitchFamily="34" charset="0"/>
                          <a:cs typeface="Arial" panose="020B0604020202020204" pitchFamily="34" charset="0"/>
                        </a:rPr>
                        <a:t>Servicio </a:t>
                      </a:r>
                      <a:r>
                        <a:rPr lang="es-CR" sz="900" u="none" strike="noStrike" dirty="0">
                          <a:effectLst/>
                          <a:latin typeface="Arial" panose="020B0604020202020204" pitchFamily="34" charset="0"/>
                          <a:cs typeface="Arial" panose="020B0604020202020204" pitchFamily="34" charset="0"/>
                        </a:rPr>
                        <a:t>Civil 3</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Derecho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1</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IB</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Derecho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2</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2</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Derecho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smtClean="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3</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Derecho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IA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Economía</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2</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Economía</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IB</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Equipos Interdisciplinarios Educación Especial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smtClean="0">
                          <a:solidFill>
                            <a:srgbClr val="000000"/>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2</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a:effectLst/>
                          <a:latin typeface="Arial" panose="020B0604020202020204" pitchFamily="34" charset="0"/>
                          <a:cs typeface="Arial" panose="020B0604020202020204" pitchFamily="34" charset="0"/>
                        </a:rPr>
                        <a:t>Equipos Interdisciplinarios Educación Especial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smtClean="0">
                          <a:solidFill>
                            <a:srgbClr val="000000"/>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1</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282709">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IA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a:effectLst/>
                          <a:latin typeface="Arial" panose="020B0604020202020204" pitchFamily="34" charset="0"/>
                          <a:cs typeface="Arial" panose="020B0604020202020204" pitchFamily="34" charset="0"/>
                        </a:rPr>
                        <a:t>Equipos Interdisciplinarios Orientación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smtClean="0">
                          <a:solidFill>
                            <a:schemeClr val="dk1"/>
                          </a:solidFill>
                          <a:effectLst/>
                          <a:latin typeface="Arial" panose="020B0604020202020204" pitchFamily="34" charset="0"/>
                          <a:cs typeface="Arial" panose="020B0604020202020204" pitchFamily="34" charset="0"/>
                        </a:rPr>
                        <a:t>13</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pt-BR" sz="900" u="none" strike="noStrike" dirty="0" smtClean="0">
                          <a:effectLst/>
                          <a:latin typeface="Arial" panose="020B0604020202020204" pitchFamily="34" charset="0"/>
                          <a:cs typeface="Arial" panose="020B0604020202020204" pitchFamily="34" charset="0"/>
                        </a:rPr>
                        <a:t>22 </a:t>
                      </a:r>
                      <a:r>
                        <a:rPr lang="pt-BR" sz="900" u="none" strike="noStrike" dirty="0" err="1" smtClean="0">
                          <a:effectLst/>
                          <a:latin typeface="Arial" panose="020B0604020202020204" pitchFamily="34" charset="0"/>
                          <a:cs typeface="Arial" panose="020B0604020202020204" pitchFamily="34" charset="0"/>
                        </a:rPr>
                        <a:t>Pendientes</a:t>
                      </a:r>
                      <a:r>
                        <a:rPr lang="pt-BR" sz="900" u="none" strike="noStrike" dirty="0" smtClean="0">
                          <a:effectLst/>
                          <a:latin typeface="Arial" panose="020B0604020202020204" pitchFamily="34" charset="0"/>
                          <a:cs typeface="Arial" panose="020B0604020202020204" pitchFamily="34" charset="0"/>
                        </a:rPr>
                        <a:t> 18 Decreto N°41261-MEP</a:t>
                      </a:r>
                      <a:endParaRPr lang="pt-B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dirty="0" smtClean="0">
                          <a:effectLst/>
                          <a:latin typeface="Arial" panose="020B0604020202020204" pitchFamily="34" charset="0"/>
                          <a:cs typeface="Arial" panose="020B0604020202020204" pitchFamily="34" charset="0"/>
                        </a:rPr>
                        <a:t>Técnico </a:t>
                      </a:r>
                      <a:r>
                        <a:rPr lang="es-CR" sz="900" u="none" strike="noStrike" dirty="0">
                          <a:effectLst/>
                          <a:latin typeface="Arial" panose="020B0604020202020204" pitchFamily="34" charset="0"/>
                          <a:cs typeface="Arial" panose="020B0604020202020204" pitchFamily="34" charset="0"/>
                        </a:rPr>
                        <a:t>de Servicio Civil 3</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a:effectLst/>
                          <a:latin typeface="Arial" panose="020B0604020202020204" pitchFamily="34" charset="0"/>
                          <a:cs typeface="Arial" panose="020B0604020202020204" pitchFamily="34" charset="0"/>
                        </a:rPr>
                        <a:t>Ingeniería Civil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IB</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Ingeniería Civil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2</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Ingeniería Civil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2</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a:effectLst/>
                          <a:latin typeface="Arial" panose="020B0604020202020204" pitchFamily="34" charset="0"/>
                          <a:cs typeface="Arial" panose="020B0604020202020204" pitchFamily="34" charset="0"/>
                        </a:rPr>
                        <a:t>Valuacion Tributaria Ingeniería Civil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IA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a:effectLst/>
                          <a:latin typeface="Arial" panose="020B0604020202020204" pitchFamily="34" charset="0"/>
                          <a:cs typeface="Arial" panose="020B0604020202020204" pitchFamily="34" charset="0"/>
                        </a:rPr>
                        <a:t>Ingeniería Electrica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IB</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a:effectLst/>
                          <a:latin typeface="Arial" panose="020B0604020202020204" pitchFamily="34" charset="0"/>
                          <a:cs typeface="Arial" panose="020B0604020202020204" pitchFamily="34" charset="0"/>
                        </a:rPr>
                        <a:t>Ingeniería Electrica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IB</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a:effectLst/>
                          <a:latin typeface="Arial" panose="020B0604020202020204" pitchFamily="34" charset="0"/>
                          <a:cs typeface="Arial" panose="020B0604020202020204" pitchFamily="34" charset="0"/>
                        </a:rPr>
                        <a:t>Ingeniería Electromecánica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IB</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a:effectLst/>
                          <a:latin typeface="Arial" panose="020B0604020202020204" pitchFamily="34" charset="0"/>
                          <a:cs typeface="Arial" panose="020B0604020202020204" pitchFamily="34" charset="0"/>
                        </a:rPr>
                        <a:t>Ingeniería Industrial</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r h="141355">
                <a:tc>
                  <a:txBody>
                    <a:bodyPr/>
                    <a:lstStyle/>
                    <a:p>
                      <a:pPr algn="l" fontAlgn="ctr"/>
                      <a:r>
                        <a:rPr lang="es-CR" sz="900" u="none" strike="noStrike" dirty="0">
                          <a:effectLst/>
                          <a:latin typeface="Arial" panose="020B0604020202020204" pitchFamily="34" charset="0"/>
                          <a:cs typeface="Arial" panose="020B0604020202020204" pitchFamily="34" charset="0"/>
                        </a:rPr>
                        <a:t>Profesional de Servicio Civil 2</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l" fontAlgn="ctr"/>
                      <a:r>
                        <a:rPr lang="es-CR" sz="900" u="none" strike="noStrike">
                          <a:effectLst/>
                          <a:latin typeface="Arial" panose="020B0604020202020204" pitchFamily="34" charset="0"/>
                          <a:cs typeface="Arial" panose="020B0604020202020204" pitchFamily="34" charset="0"/>
                        </a:rPr>
                        <a:t>Ingeniería Industrial</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40" marR="7440" marT="7440"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40" marR="7440" marT="7440" marB="0" anchor="ctr"/>
                </a:tc>
              </a:tr>
            </a:tbl>
          </a:graphicData>
        </a:graphic>
      </p:graphicFrame>
    </p:spTree>
    <p:extLst>
      <p:ext uri="{BB962C8B-B14F-4D97-AF65-F5344CB8AC3E}">
        <p14:creationId xmlns:p14="http://schemas.microsoft.com/office/powerpoint/2010/main" val="1702656033"/>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S" sz="2500" b="1" u="sng" smtClean="0">
                <a:solidFill>
                  <a:srgbClr val="DBF5F9">
                    <a:lumMod val="25000"/>
                  </a:srgbClr>
                </a:solidFill>
                <a:latin typeface="Arial" panose="020B0604020202020204" pitchFamily="34" charset="0"/>
                <a:cs typeface="Arial" panose="020B0604020202020204" pitchFamily="34" charset="0"/>
              </a:rPr>
              <a:t>Indicadores y estadísticas de la gestión</a:t>
            </a:r>
            <a:br>
              <a:rPr lang="es-ES" sz="2500" b="1" u="sng" smtClean="0">
                <a:solidFill>
                  <a:srgbClr val="DBF5F9">
                    <a:lumMod val="25000"/>
                  </a:srgbClr>
                </a:solidFill>
                <a:latin typeface="Arial" panose="020B0604020202020204" pitchFamily="34" charset="0"/>
                <a:cs typeface="Arial" panose="020B0604020202020204" pitchFamily="34" charset="0"/>
              </a:rPr>
            </a:br>
            <a:r>
              <a:rPr lang="es-ES" sz="2500" b="1" u="sng" smtClean="0">
                <a:solidFill>
                  <a:srgbClr val="DBF5F9">
                    <a:lumMod val="25000"/>
                  </a:srgbClr>
                </a:solidFill>
                <a:latin typeface="Arial" panose="020B0604020202020204" pitchFamily="34" charset="0"/>
                <a:cs typeface="Arial" panose="020B0604020202020204" pitchFamily="34" charset="0"/>
              </a:rPr>
              <a:t>Cantidad de clases y especialidades resueltos mediante concurso Interno MEP-01-2017</a:t>
            </a:r>
            <a:endParaRPr lang="es-CR" sz="2500" b="1" u="sng" dirty="0">
              <a:solidFill>
                <a:srgbClr val="DBF5F9">
                  <a:lumMod val="25000"/>
                </a:srgbClr>
              </a:solidFill>
              <a:latin typeface="Arial" panose="020B0604020202020204" pitchFamily="34" charset="0"/>
              <a:cs typeface="Arial" panose="020B0604020202020204" pitchFamily="34" charset="0"/>
            </a:endParaRPr>
          </a:p>
        </p:txBody>
      </p:sp>
      <p:sp>
        <p:nvSpPr>
          <p:cNvPr id="3" name="Marcador de fecha 2"/>
          <p:cNvSpPr>
            <a:spLocks noGrp="1"/>
          </p:cNvSpPr>
          <p:nvPr>
            <p:ph type="dt" sz="half" idx="10"/>
          </p:nvPr>
        </p:nvSpPr>
        <p:spPr/>
        <p:txBody>
          <a:bodyPr/>
          <a:lstStyle/>
          <a:p>
            <a:r>
              <a:rPr lang="es-ES" smtClean="0"/>
              <a:t>Fecha de impresión: </a:t>
            </a:r>
            <a:fld id="{52AAA591-02E3-4C18-BDEF-FE9EE6941BBB}" type="datetime1">
              <a:rPr lang="es-ES" smtClean="0"/>
              <a:t>14/01/2020</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33</a:t>
            </a:fld>
            <a:endParaRPr lang="es-ES"/>
          </a:p>
        </p:txBody>
      </p:sp>
      <p:graphicFrame>
        <p:nvGraphicFramePr>
          <p:cNvPr id="13" name="Tabla 12"/>
          <p:cNvGraphicFramePr>
            <a:graphicFrameLocks noGrp="1"/>
          </p:cNvGraphicFramePr>
          <p:nvPr>
            <p:extLst/>
          </p:nvPr>
        </p:nvGraphicFramePr>
        <p:xfrm>
          <a:off x="457200" y="2079832"/>
          <a:ext cx="8229600" cy="4161358"/>
        </p:xfrm>
        <a:graphic>
          <a:graphicData uri="http://schemas.openxmlformats.org/drawingml/2006/table">
            <a:tbl>
              <a:tblPr>
                <a:tableStyleId>{5C22544A-7EE6-4342-B048-85BDC9FD1C3A}</a:tableStyleId>
              </a:tblPr>
              <a:tblGrid>
                <a:gridCol w="1761520"/>
                <a:gridCol w="2372047"/>
                <a:gridCol w="840726"/>
                <a:gridCol w="893270"/>
                <a:gridCol w="970837"/>
                <a:gridCol w="1391200"/>
              </a:tblGrid>
              <a:tr h="142666">
                <a:tc>
                  <a:txBody>
                    <a:bodyPr/>
                    <a:lstStyle/>
                    <a:p>
                      <a:pPr algn="l" fontAlgn="ctr"/>
                      <a:r>
                        <a:rPr lang="es-CR" sz="900" u="none" strike="noStrike" dirty="0">
                          <a:effectLst/>
                          <a:latin typeface="Arial" panose="020B0604020202020204" pitchFamily="34" charset="0"/>
                          <a:cs typeface="Arial" panose="020B0604020202020204" pitchFamily="34" charset="0"/>
                        </a:rPr>
                        <a:t>Profesional de Servicio Civil IB</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Investigación Educativa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r>
              <a:tr h="142666">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2</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Investigación Educativa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142666">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IA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Orientación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142666">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IB</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Orientación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dirty="0" smtClean="0">
                          <a:effectLst/>
                          <a:latin typeface="Arial" panose="020B0604020202020204" pitchFamily="34" charset="0"/>
                          <a:cs typeface="Arial" panose="020B0604020202020204" pitchFamily="34" charset="0"/>
                        </a:rPr>
                        <a:t>3</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142666">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IB</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Rehabilitación Ocupacional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427999">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IB</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Equipos Interdisciplinarios Orientación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smtClean="0">
                          <a:solidFill>
                            <a:schemeClr val="dk1"/>
                          </a:solidFill>
                          <a:effectLst/>
                          <a:latin typeface="Arial" panose="020B0604020202020204" pitchFamily="34" charset="0"/>
                          <a:cs typeface="Arial" panose="020B0604020202020204" pitchFamily="34" charset="0"/>
                        </a:rPr>
                        <a:t>13</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2</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10 pendientes por Decreto N°41261-MEP y 1 pendiente de resolver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r>
              <a:tr h="142666">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1A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Equipos Interdisciplinarios Social</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285333">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1B</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Equipos Interdisciplinarios Social</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smtClean="0">
                          <a:solidFill>
                            <a:schemeClr val="dk1"/>
                          </a:solidFill>
                          <a:effectLst/>
                          <a:latin typeface="Arial" panose="020B0604020202020204" pitchFamily="34" charset="0"/>
                          <a:cs typeface="Arial" panose="020B0604020202020204" pitchFamily="34" charset="0"/>
                        </a:rPr>
                        <a:t>3</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1</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16 puestos pendientes Decreto N°41261-MEP</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142666">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2</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Equipos Interdisciplinarios Social</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142666">
                <a:tc>
                  <a:txBody>
                    <a:bodyPr/>
                    <a:lstStyle/>
                    <a:p>
                      <a:pPr algn="l" fontAlgn="ctr"/>
                      <a:r>
                        <a:rPr lang="es-CR" sz="900" u="none" strike="noStrike" dirty="0">
                          <a:effectLst/>
                          <a:latin typeface="Arial" panose="020B0604020202020204" pitchFamily="34" charset="0"/>
                          <a:cs typeface="Arial" panose="020B0604020202020204" pitchFamily="34" charset="0"/>
                        </a:rPr>
                        <a:t>Profesional de Servicio Civil 1B</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Trabajo Social</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285333">
                <a:tc>
                  <a:txBody>
                    <a:bodyPr/>
                    <a:lstStyle/>
                    <a:p>
                      <a:pPr algn="l" fontAlgn="ctr"/>
                      <a:r>
                        <a:rPr lang="es-CR" sz="900" u="none" strike="noStrike">
                          <a:effectLst/>
                          <a:latin typeface="Arial" panose="020B0604020202020204" pitchFamily="34" charset="0"/>
                          <a:cs typeface="Arial" panose="020B0604020202020204" pitchFamily="34" charset="0"/>
                        </a:rPr>
                        <a:t>Programador de Computadora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1 pendiente Decreto N°41261-MEP</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142666">
                <a:tc>
                  <a:txBody>
                    <a:bodyPr/>
                    <a:lstStyle/>
                    <a:p>
                      <a:pPr algn="l" fontAlgn="ctr"/>
                      <a:r>
                        <a:rPr lang="es-CR" sz="900" u="none" strike="noStrike">
                          <a:effectLst/>
                          <a:latin typeface="Arial" panose="020B0604020202020204" pitchFamily="34" charset="0"/>
                          <a:cs typeface="Arial" panose="020B0604020202020204" pitchFamily="34" charset="0"/>
                        </a:rPr>
                        <a:t>Técnico de Informática 1</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Digitación</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142666">
                <a:tc>
                  <a:txBody>
                    <a:bodyPr/>
                    <a:lstStyle/>
                    <a:p>
                      <a:pPr algn="l" fontAlgn="ctr"/>
                      <a:r>
                        <a:rPr lang="es-CR" sz="900" u="none" strike="noStrike">
                          <a:effectLst/>
                          <a:latin typeface="Arial" panose="020B0604020202020204" pitchFamily="34" charset="0"/>
                          <a:cs typeface="Arial" panose="020B0604020202020204" pitchFamily="34" charset="0"/>
                        </a:rPr>
                        <a:t>Técnico de Informática 2</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Control de Procesos Informáticos</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285333">
                <a:tc>
                  <a:txBody>
                    <a:bodyPr/>
                    <a:lstStyle/>
                    <a:p>
                      <a:pPr algn="l" fontAlgn="ctr"/>
                      <a:r>
                        <a:rPr lang="es-CR" sz="900" u="none" strike="noStrike">
                          <a:effectLst/>
                          <a:latin typeface="Arial" panose="020B0604020202020204" pitchFamily="34" charset="0"/>
                          <a:cs typeface="Arial" panose="020B0604020202020204" pitchFamily="34" charset="0"/>
                        </a:rPr>
                        <a:t>Técnico de Informática 3</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Mantenimiento de Equipo de Cómputo</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9 pendientes Decreto N°41261-MEP</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285333">
                <a:tc>
                  <a:txBody>
                    <a:bodyPr/>
                    <a:lstStyle/>
                    <a:p>
                      <a:pPr algn="l" fontAlgn="ctr"/>
                      <a:r>
                        <a:rPr lang="es-CR" sz="900" u="none" strike="noStrike">
                          <a:effectLst/>
                          <a:latin typeface="Arial" panose="020B0604020202020204" pitchFamily="34" charset="0"/>
                          <a:cs typeface="Arial" panose="020B0604020202020204" pitchFamily="34" charset="0"/>
                        </a:rPr>
                        <a:t>Profesional en Informática 1A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Informática y Computación</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smtClean="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3</a:t>
                      </a:r>
                      <a:r>
                        <a:rPr lang="es-CR" sz="900" u="none" strike="noStrike" dirty="0" smtClean="0">
                          <a:effectLst/>
                          <a:latin typeface="Arial" panose="020B0604020202020204" pitchFamily="34" charset="0"/>
                          <a:cs typeface="Arial" panose="020B0604020202020204" pitchFamily="34" charset="0"/>
                        </a:rPr>
                        <a:t> </a:t>
                      </a:r>
                      <a:r>
                        <a:rPr lang="es-CR" sz="900" u="none" strike="noStrike" dirty="0">
                          <a:effectLst/>
                          <a:latin typeface="Arial" panose="020B0604020202020204" pitchFamily="34" charset="0"/>
                          <a:cs typeface="Arial" panose="020B0604020202020204" pitchFamily="34" charset="0"/>
                        </a:rPr>
                        <a:t>Pendientes Decreto N°41261-MEP</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r>
              <a:tr h="142666">
                <a:tc>
                  <a:txBody>
                    <a:bodyPr/>
                    <a:lstStyle/>
                    <a:p>
                      <a:pPr algn="l" fontAlgn="ctr"/>
                      <a:r>
                        <a:rPr lang="es-CR" sz="900" u="none" strike="noStrike">
                          <a:effectLst/>
                          <a:latin typeface="Arial" panose="020B0604020202020204" pitchFamily="34" charset="0"/>
                          <a:cs typeface="Arial" panose="020B0604020202020204" pitchFamily="34" charset="0"/>
                        </a:rPr>
                        <a:t>Profesional en Informática 1B</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Informática y Computación</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285333">
                <a:tc>
                  <a:txBody>
                    <a:bodyPr/>
                    <a:lstStyle/>
                    <a:p>
                      <a:pPr algn="l" fontAlgn="ctr"/>
                      <a:r>
                        <a:rPr lang="es-CR" sz="900" u="none" strike="noStrike">
                          <a:effectLst/>
                          <a:latin typeface="Arial" panose="020B0604020202020204" pitchFamily="34" charset="0"/>
                          <a:cs typeface="Arial" panose="020B0604020202020204" pitchFamily="34" charset="0"/>
                        </a:rPr>
                        <a:t>Profesional en Informática 1C</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Informática y Computación</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1</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2 Pendientes Decreto N°41261-MEP</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142666">
                <a:tc>
                  <a:txBody>
                    <a:bodyPr/>
                    <a:lstStyle/>
                    <a:p>
                      <a:pPr algn="l" fontAlgn="ctr"/>
                      <a:r>
                        <a:rPr lang="es-CR" sz="900" u="none" strike="noStrike">
                          <a:effectLst/>
                          <a:latin typeface="Arial" panose="020B0604020202020204" pitchFamily="34" charset="0"/>
                          <a:cs typeface="Arial" panose="020B0604020202020204" pitchFamily="34" charset="0"/>
                        </a:rPr>
                        <a:t>Profesional en Informática 3</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Informática y Computación</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dirty="0" smtClean="0">
                          <a:effectLst/>
                          <a:latin typeface="Arial" panose="020B0604020202020204" pitchFamily="34" charset="0"/>
                          <a:cs typeface="Arial" panose="020B0604020202020204" pitchFamily="34" charset="0"/>
                        </a:rPr>
                        <a:t>0</a:t>
                      </a:r>
                      <a:r>
                        <a:rPr lang="es-CR" sz="900" u="none" strike="noStrike" dirty="0">
                          <a:effectLst/>
                          <a:latin typeface="Arial" panose="020B0604020202020204" pitchFamily="34" charset="0"/>
                          <a:cs typeface="Arial" panose="020B0604020202020204" pitchFamily="34" charset="0"/>
                        </a:rPr>
                        <a:t>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r>
              <a:tr h="570666">
                <a:tc>
                  <a:txBody>
                    <a:bodyPr/>
                    <a:lstStyle/>
                    <a:p>
                      <a:pPr algn="l" fontAlgn="ctr"/>
                      <a:r>
                        <a:rPr lang="es-CR" sz="900" u="none" strike="noStrike" dirty="0">
                          <a:effectLst/>
                          <a:latin typeface="Arial" panose="020B0604020202020204" pitchFamily="34" charset="0"/>
                          <a:cs typeface="Arial" panose="020B0604020202020204" pitchFamily="34" charset="0"/>
                        </a:rPr>
                        <a:t>Profesional de Servicio Civil 1 A</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Relaciones Internacionales</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dirty="0" smtClean="0">
                          <a:effectLst/>
                          <a:latin typeface="Arial" panose="020B0604020202020204" pitchFamily="34" charset="0"/>
                          <a:cs typeface="Arial" panose="020B0604020202020204" pitchFamily="34" charset="0"/>
                        </a:rPr>
                        <a:t>2 </a:t>
                      </a:r>
                      <a:r>
                        <a:rPr lang="es-CR" sz="900" u="none" strike="noStrike" dirty="0">
                          <a:effectLst/>
                          <a:latin typeface="Arial" panose="020B0604020202020204" pitchFamily="34" charset="0"/>
                          <a:cs typeface="Arial" panose="020B0604020202020204" pitchFamily="34" charset="0"/>
                        </a:rPr>
                        <a:t>(se agotó registro de oferentes, se solicita resolver por concurso externo)</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r>
            </a:tbl>
          </a:graphicData>
        </a:graphic>
      </p:graphicFrame>
      <p:graphicFrame>
        <p:nvGraphicFramePr>
          <p:cNvPr id="16" name="Tabla 15"/>
          <p:cNvGraphicFramePr>
            <a:graphicFrameLocks noGrp="1"/>
          </p:cNvGraphicFramePr>
          <p:nvPr>
            <p:extLst/>
          </p:nvPr>
        </p:nvGraphicFramePr>
        <p:xfrm>
          <a:off x="457200" y="1935163"/>
          <a:ext cx="8229600" cy="144669"/>
        </p:xfrm>
        <a:graphic>
          <a:graphicData uri="http://schemas.openxmlformats.org/drawingml/2006/table">
            <a:tbl>
              <a:tblPr>
                <a:tableStyleId>{5C22544A-7EE6-4342-B048-85BDC9FD1C3A}</a:tableStyleId>
              </a:tblPr>
              <a:tblGrid>
                <a:gridCol w="1761520"/>
                <a:gridCol w="2372047"/>
                <a:gridCol w="840726"/>
                <a:gridCol w="893270"/>
                <a:gridCol w="970837"/>
                <a:gridCol w="1391200"/>
              </a:tblGrid>
              <a:tr h="142666">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CLASE DE PUESTO</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ESPECIALIDAD</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RESUELTAS</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DESESTIMAS</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IRRESOLUTAS</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PENDIENTES</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509" marR="7509" marT="7509" marB="0" anchor="ctr"/>
                </a:tc>
              </a:tr>
            </a:tbl>
          </a:graphicData>
        </a:graphic>
      </p:graphicFrame>
    </p:spTree>
    <p:extLst>
      <p:ext uri="{BB962C8B-B14F-4D97-AF65-F5344CB8AC3E}">
        <p14:creationId xmlns:p14="http://schemas.microsoft.com/office/powerpoint/2010/main" val="125546275"/>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S" sz="2500" b="1" u="sng" dirty="0">
                <a:solidFill>
                  <a:srgbClr val="DBF5F9">
                    <a:lumMod val="25000"/>
                  </a:srgbClr>
                </a:solidFill>
                <a:latin typeface="Arial" panose="020B0604020202020204" pitchFamily="34" charset="0"/>
                <a:cs typeface="Arial" panose="020B0604020202020204" pitchFamily="34" charset="0"/>
              </a:rPr>
              <a:t>Indicadores y estadísticas de la gestión</a:t>
            </a:r>
            <a:br>
              <a:rPr lang="es-ES" sz="2500" b="1" u="sng" dirty="0">
                <a:solidFill>
                  <a:srgbClr val="DBF5F9">
                    <a:lumMod val="25000"/>
                  </a:srgbClr>
                </a:solidFill>
                <a:latin typeface="Arial" panose="020B0604020202020204" pitchFamily="34" charset="0"/>
                <a:cs typeface="Arial" panose="020B0604020202020204" pitchFamily="34" charset="0"/>
              </a:rPr>
            </a:br>
            <a:r>
              <a:rPr lang="es-ES" sz="2500" b="1" u="sng" dirty="0">
                <a:solidFill>
                  <a:srgbClr val="DBF5F9">
                    <a:lumMod val="25000"/>
                  </a:srgbClr>
                </a:solidFill>
                <a:latin typeface="Arial" panose="020B0604020202020204" pitchFamily="34" charset="0"/>
                <a:cs typeface="Arial" panose="020B0604020202020204" pitchFamily="34" charset="0"/>
              </a:rPr>
              <a:t>Cantidad de clases y especialidades resueltos mediante concurso Interno MEP-01-2017</a:t>
            </a:r>
            <a:endParaRPr lang="es-CR" sz="2500" b="1" u="sng" dirty="0">
              <a:solidFill>
                <a:srgbClr val="DBF5F9">
                  <a:lumMod val="25000"/>
                </a:srgbClr>
              </a:solidFill>
              <a:latin typeface="Arial" panose="020B0604020202020204" pitchFamily="34" charset="0"/>
              <a:cs typeface="Arial" panose="020B0604020202020204" pitchFamily="34" charset="0"/>
            </a:endParaRPr>
          </a:p>
        </p:txBody>
      </p:sp>
      <p:sp>
        <p:nvSpPr>
          <p:cNvPr id="3" name="Marcador de fecha 2"/>
          <p:cNvSpPr>
            <a:spLocks noGrp="1"/>
          </p:cNvSpPr>
          <p:nvPr>
            <p:ph type="dt" sz="half" idx="10"/>
          </p:nvPr>
        </p:nvSpPr>
        <p:spPr/>
        <p:txBody>
          <a:bodyPr/>
          <a:lstStyle/>
          <a:p>
            <a:r>
              <a:rPr lang="es-ES" smtClean="0"/>
              <a:t>Fecha de impresión: </a:t>
            </a:r>
            <a:fld id="{52AAA591-02E3-4C18-BDEF-FE9EE6941BBB}" type="datetime1">
              <a:rPr lang="es-ES" smtClean="0"/>
              <a:t>14/01/2020</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34</a:t>
            </a:fld>
            <a:endParaRPr lang="es-ES"/>
          </a:p>
        </p:txBody>
      </p:sp>
      <p:graphicFrame>
        <p:nvGraphicFramePr>
          <p:cNvPr id="6" name="Tabla 5"/>
          <p:cNvGraphicFramePr>
            <a:graphicFrameLocks noGrp="1"/>
          </p:cNvGraphicFramePr>
          <p:nvPr>
            <p:extLst/>
          </p:nvPr>
        </p:nvGraphicFramePr>
        <p:xfrm>
          <a:off x="457200" y="2279330"/>
          <a:ext cx="8229600" cy="3951316"/>
        </p:xfrm>
        <a:graphic>
          <a:graphicData uri="http://schemas.openxmlformats.org/drawingml/2006/table">
            <a:tbl>
              <a:tblPr>
                <a:tableStyleId>{5C22544A-7EE6-4342-B048-85BDC9FD1C3A}</a:tableStyleId>
              </a:tblPr>
              <a:tblGrid>
                <a:gridCol w="1761520"/>
                <a:gridCol w="2372047"/>
                <a:gridCol w="840726"/>
                <a:gridCol w="893270"/>
                <a:gridCol w="970837"/>
                <a:gridCol w="1391200"/>
              </a:tblGrid>
              <a:tr h="138919">
                <a:tc>
                  <a:txBody>
                    <a:bodyPr/>
                    <a:lstStyle/>
                    <a:p>
                      <a:pPr algn="l" fontAlgn="ctr"/>
                      <a:r>
                        <a:rPr lang="es-CR" sz="900" u="none" strike="noStrike" dirty="0">
                          <a:effectLst/>
                          <a:latin typeface="Arial" panose="020B0604020202020204" pitchFamily="34" charset="0"/>
                          <a:cs typeface="Arial" panose="020B0604020202020204" pitchFamily="34" charset="0"/>
                        </a:rPr>
                        <a:t>Profesional de Servicio Civil 1B</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Relaciones Internacionales</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1</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r>
              <a:tr h="138919">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2</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Relaciones Internacionales</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1</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r>
              <a:tr h="138919">
                <a:tc>
                  <a:txBody>
                    <a:bodyPr/>
                    <a:lstStyle/>
                    <a:p>
                      <a:pPr algn="l" fontAlgn="ctr"/>
                      <a:r>
                        <a:rPr lang="es-CR" sz="900" u="none" strike="noStrike">
                          <a:effectLst/>
                          <a:latin typeface="Arial" panose="020B0604020202020204" pitchFamily="34" charset="0"/>
                          <a:cs typeface="Arial" panose="020B0604020202020204" pitchFamily="34" charset="0"/>
                        </a:rPr>
                        <a:t>Técnico de Servicio Civil 3</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Psicología</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138919">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1 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Psicología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273993">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1B</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Psicología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1</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pt-BR" sz="900" u="none" strike="noStrike" dirty="0" smtClean="0">
                          <a:effectLst/>
                          <a:latin typeface="Arial" panose="020B0604020202020204" pitchFamily="34" charset="0"/>
                          <a:cs typeface="Arial" panose="020B0604020202020204" pitchFamily="34" charset="0"/>
                        </a:rPr>
                        <a:t>0</a:t>
                      </a:r>
                      <a:endParaRPr lang="pt-B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r>
              <a:tr h="138919">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2</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Psicología</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273993">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1B</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Equipos Interdisciplinarios Psicología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dirty="0" smtClean="0">
                          <a:effectLst/>
                          <a:latin typeface="Arial" panose="020B0604020202020204" pitchFamily="34" charset="0"/>
                          <a:cs typeface="Arial" panose="020B0604020202020204" pitchFamily="34" charset="0"/>
                        </a:rPr>
                        <a:t>1</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pt-BR" sz="900" u="none" strike="noStrike" dirty="0">
                          <a:effectLst/>
                          <a:latin typeface="Arial" panose="020B0604020202020204" pitchFamily="34" charset="0"/>
                          <a:cs typeface="Arial" panose="020B0604020202020204" pitchFamily="34" charset="0"/>
                        </a:rPr>
                        <a:t>  </a:t>
                      </a:r>
                      <a:r>
                        <a:rPr lang="pt-BR" sz="900" u="none" strike="noStrike" dirty="0" smtClean="0">
                          <a:effectLst/>
                          <a:latin typeface="Arial" panose="020B0604020202020204" pitchFamily="34" charset="0"/>
                          <a:cs typeface="Arial" panose="020B0604020202020204" pitchFamily="34" charset="0"/>
                        </a:rPr>
                        <a:t>6</a:t>
                      </a:r>
                      <a:endParaRPr lang="pt-B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r>
              <a:tr h="138919">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2</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Equipos Interdisciplinarios Psicología</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138919">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1-B</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Administración de Negocios</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138919">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2</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Administración de Negocios</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138919">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1-B</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Arquitectura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138919">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2</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Arquitectura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273993">
                <a:tc>
                  <a:txBody>
                    <a:bodyPr/>
                    <a:lstStyle/>
                    <a:p>
                      <a:pPr algn="l" fontAlgn="ctr"/>
                      <a:r>
                        <a:rPr lang="es-CR" sz="900" u="none" strike="noStrike">
                          <a:effectLst/>
                          <a:latin typeface="Arial" panose="020B0604020202020204" pitchFamily="34" charset="0"/>
                          <a:cs typeface="Arial" panose="020B0604020202020204" pitchFamily="34" charset="0"/>
                        </a:rPr>
                        <a:t>Profesional Jefe de Servicio Civil 2</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Arquitectura</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1</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dirty="0" smtClean="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r>
              <a:tr h="273993">
                <a:tc>
                  <a:txBody>
                    <a:bodyPr/>
                    <a:lstStyle/>
                    <a:p>
                      <a:pPr algn="l" fontAlgn="ctr"/>
                      <a:r>
                        <a:rPr lang="es-CR" sz="900" u="none" strike="noStrike">
                          <a:effectLst/>
                          <a:latin typeface="Arial" panose="020B0604020202020204" pitchFamily="34" charset="0"/>
                          <a:cs typeface="Arial" panose="020B0604020202020204" pitchFamily="34" charset="0"/>
                        </a:rPr>
                        <a:t>Técnico de Servicio Civil 1</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Asistencia de Laboratorio Académico</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1</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(No hay oferentes en el registro)</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138919">
                <a:tc>
                  <a:txBody>
                    <a:bodyPr/>
                    <a:lstStyle/>
                    <a:p>
                      <a:pPr algn="l" fontAlgn="ctr"/>
                      <a:r>
                        <a:rPr lang="es-CR" sz="900" u="none" strike="noStrike">
                          <a:effectLst/>
                          <a:latin typeface="Arial" panose="020B0604020202020204" pitchFamily="34" charset="0"/>
                          <a:cs typeface="Arial" panose="020B0604020202020204" pitchFamily="34" charset="0"/>
                        </a:rPr>
                        <a:t>Técnico de Servicio Civil 1</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Bibliotecología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smtClean="0">
                          <a:solidFill>
                            <a:srgbClr val="000000"/>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138919">
                <a:tc>
                  <a:txBody>
                    <a:bodyPr/>
                    <a:lstStyle/>
                    <a:p>
                      <a:pPr algn="l" fontAlgn="ctr"/>
                      <a:r>
                        <a:rPr lang="es-CR" sz="900" u="none" strike="noStrike">
                          <a:effectLst/>
                          <a:latin typeface="Arial" panose="020B0604020202020204" pitchFamily="34" charset="0"/>
                          <a:cs typeface="Arial" panose="020B0604020202020204" pitchFamily="34" charset="0"/>
                        </a:rPr>
                        <a:t>Técnico de Servicio Civil 3</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Bibliotecología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138919">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1-A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Bibliotecología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r>
              <a:tr h="547986">
                <a:tc>
                  <a:txBody>
                    <a:bodyPr/>
                    <a:lstStyle/>
                    <a:p>
                      <a:pPr algn="l" fontAlgn="ctr"/>
                      <a:r>
                        <a:rPr lang="es-CR" sz="900" u="none" strike="noStrike">
                          <a:effectLst/>
                          <a:latin typeface="Arial" panose="020B0604020202020204" pitchFamily="34" charset="0"/>
                          <a:cs typeface="Arial" panose="020B0604020202020204" pitchFamily="34" charset="0"/>
                        </a:rPr>
                        <a:t>Técnico de Servicio Civil 3</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Contabilidad</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1</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dirty="0" smtClean="0">
                          <a:effectLst/>
                          <a:latin typeface="Arial" panose="020B0604020202020204" pitchFamily="34" charset="0"/>
                          <a:cs typeface="Arial" panose="020B0604020202020204" pitchFamily="34" charset="0"/>
                        </a:rPr>
                        <a:t>1</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r>
              <a:tr h="410989">
                <a:tc>
                  <a:txBody>
                    <a:bodyPr/>
                    <a:lstStyle/>
                    <a:p>
                      <a:pPr algn="l" fontAlgn="ctr"/>
                      <a:r>
                        <a:rPr lang="es-CR" sz="900" u="none" strike="noStrike" dirty="0">
                          <a:effectLst/>
                          <a:latin typeface="Arial" panose="020B0604020202020204" pitchFamily="34" charset="0"/>
                          <a:cs typeface="Arial" panose="020B0604020202020204" pitchFamily="34" charset="0"/>
                        </a:rPr>
                        <a:t>Profesional de Servicio Civil 1-B</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l" fontAlgn="ctr"/>
                      <a:r>
                        <a:rPr lang="es-CR" sz="900" u="none" strike="noStrike">
                          <a:effectLst/>
                          <a:latin typeface="Arial" panose="020B0604020202020204" pitchFamily="34" charset="0"/>
                          <a:cs typeface="Arial" panose="020B0604020202020204" pitchFamily="34" charset="0"/>
                        </a:rPr>
                        <a:t>Contabilidad</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pt-BR" sz="900" u="none" strike="noStrike" dirty="0" smtClean="0">
                          <a:effectLst/>
                          <a:latin typeface="Arial" panose="020B0604020202020204" pitchFamily="34" charset="0"/>
                          <a:cs typeface="Arial" panose="020B0604020202020204" pitchFamily="34" charset="0"/>
                        </a:rPr>
                        <a:t>(1</a:t>
                      </a:r>
                      <a:r>
                        <a:rPr lang="pt-BR" sz="900" u="none" strike="noStrike" baseline="0" dirty="0" smtClean="0">
                          <a:effectLst/>
                          <a:latin typeface="Arial" panose="020B0604020202020204" pitchFamily="34" charset="0"/>
                          <a:cs typeface="Arial" panose="020B0604020202020204" pitchFamily="34" charset="0"/>
                        </a:rPr>
                        <a:t> </a:t>
                      </a:r>
                      <a:r>
                        <a:rPr lang="pt-BR" sz="900" u="none" strike="noStrike" dirty="0" err="1" smtClean="0">
                          <a:effectLst/>
                          <a:latin typeface="Arial" panose="020B0604020202020204" pitchFamily="34" charset="0"/>
                          <a:cs typeface="Arial" panose="020B0604020202020204" pitchFamily="34" charset="0"/>
                        </a:rPr>
                        <a:t>pendiente</a:t>
                      </a:r>
                      <a:r>
                        <a:rPr lang="pt-BR" sz="900" u="none" strike="noStrike" dirty="0" smtClean="0">
                          <a:effectLst/>
                          <a:latin typeface="Arial" panose="020B0604020202020204" pitchFamily="34" charset="0"/>
                          <a:cs typeface="Arial" panose="020B0604020202020204" pitchFamily="34" charset="0"/>
                        </a:rPr>
                        <a:t> </a:t>
                      </a:r>
                      <a:r>
                        <a:rPr lang="pt-BR" sz="900" u="none" strike="noStrike" dirty="0">
                          <a:effectLst/>
                          <a:latin typeface="Arial" panose="020B0604020202020204" pitchFamily="34" charset="0"/>
                          <a:cs typeface="Arial" panose="020B0604020202020204" pitchFamily="34" charset="0"/>
                        </a:rPr>
                        <a:t>por Decreto N°41261-MEP)</a:t>
                      </a:r>
                      <a:endParaRPr lang="pt-BR" sz="900" b="0" i="0" u="none" strike="noStrike" dirty="0">
                        <a:solidFill>
                          <a:srgbClr val="000000"/>
                        </a:solidFill>
                        <a:effectLst/>
                        <a:latin typeface="Arial" panose="020B0604020202020204" pitchFamily="34" charset="0"/>
                        <a:cs typeface="Arial" panose="020B0604020202020204" pitchFamily="34" charset="0"/>
                      </a:endParaRPr>
                    </a:p>
                  </a:txBody>
                  <a:tcPr marL="7509" marR="7509" marT="7509" marB="0" anchor="ctr"/>
                </a:tc>
              </a:tr>
            </a:tbl>
          </a:graphicData>
        </a:graphic>
      </p:graphicFrame>
      <p:graphicFrame>
        <p:nvGraphicFramePr>
          <p:cNvPr id="7" name="Tabla 6"/>
          <p:cNvGraphicFramePr>
            <a:graphicFrameLocks noGrp="1"/>
          </p:cNvGraphicFramePr>
          <p:nvPr>
            <p:extLst/>
          </p:nvPr>
        </p:nvGraphicFramePr>
        <p:xfrm>
          <a:off x="457200" y="1990875"/>
          <a:ext cx="8229600" cy="144669"/>
        </p:xfrm>
        <a:graphic>
          <a:graphicData uri="http://schemas.openxmlformats.org/drawingml/2006/table">
            <a:tbl>
              <a:tblPr>
                <a:tableStyleId>{5C22544A-7EE6-4342-B048-85BDC9FD1C3A}</a:tableStyleId>
              </a:tblPr>
              <a:tblGrid>
                <a:gridCol w="1761520"/>
                <a:gridCol w="2372047"/>
                <a:gridCol w="840726"/>
                <a:gridCol w="893270"/>
                <a:gridCol w="970837"/>
                <a:gridCol w="1391200"/>
              </a:tblGrid>
              <a:tr h="142666">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CLASE DE PUESTO</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ESPECIALIDAD</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RESUELTAS</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DESESTIMAS</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IRRESOLUTAS</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509" marR="7509" marT="7509" marB="0" anchor="ctr"/>
                </a:tc>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PENDIENTES</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509" marR="7509" marT="7509" marB="0" anchor="ctr"/>
                </a:tc>
              </a:tr>
            </a:tbl>
          </a:graphicData>
        </a:graphic>
      </p:graphicFrame>
    </p:spTree>
    <p:extLst>
      <p:ext uri="{BB962C8B-B14F-4D97-AF65-F5344CB8AC3E}">
        <p14:creationId xmlns:p14="http://schemas.microsoft.com/office/powerpoint/2010/main" val="1022432442"/>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2639" y="260648"/>
            <a:ext cx="8229600" cy="1143000"/>
          </a:xfrm>
        </p:spPr>
        <p:txBody>
          <a:bodyPr>
            <a:noAutofit/>
          </a:bodyPr>
          <a:lstStyle/>
          <a:p>
            <a:pPr algn="ctr"/>
            <a:r>
              <a:rPr lang="es-ES" sz="2500" b="1" u="sng" dirty="0">
                <a:solidFill>
                  <a:srgbClr val="DBF5F9">
                    <a:lumMod val="25000"/>
                  </a:srgbClr>
                </a:solidFill>
                <a:latin typeface="Arial" panose="020B0604020202020204" pitchFamily="34" charset="0"/>
                <a:cs typeface="Arial" panose="020B0604020202020204" pitchFamily="34" charset="0"/>
              </a:rPr>
              <a:t>Indicadores y estadísticas de la gestión</a:t>
            </a:r>
            <a:br>
              <a:rPr lang="es-ES" sz="2500" b="1" u="sng" dirty="0">
                <a:solidFill>
                  <a:srgbClr val="DBF5F9">
                    <a:lumMod val="25000"/>
                  </a:srgbClr>
                </a:solidFill>
                <a:latin typeface="Arial" panose="020B0604020202020204" pitchFamily="34" charset="0"/>
                <a:cs typeface="Arial" panose="020B0604020202020204" pitchFamily="34" charset="0"/>
              </a:rPr>
            </a:br>
            <a:r>
              <a:rPr lang="es-ES" sz="2500" b="1" u="sng" dirty="0">
                <a:solidFill>
                  <a:srgbClr val="DBF5F9">
                    <a:lumMod val="25000"/>
                  </a:srgbClr>
                </a:solidFill>
                <a:latin typeface="Arial" panose="020B0604020202020204" pitchFamily="34" charset="0"/>
                <a:cs typeface="Arial" panose="020B0604020202020204" pitchFamily="34" charset="0"/>
              </a:rPr>
              <a:t>Cantidad de clases y especialidades resueltos mediante concurso Interno MEP-01-2017</a:t>
            </a:r>
            <a:endParaRPr lang="es-CR" sz="2500" b="1" u="sng" dirty="0">
              <a:solidFill>
                <a:srgbClr val="DBF5F9">
                  <a:lumMod val="25000"/>
                </a:srgbClr>
              </a:solidFill>
              <a:latin typeface="Arial" panose="020B0604020202020204" pitchFamily="34" charset="0"/>
              <a:cs typeface="Arial" panose="020B0604020202020204" pitchFamily="34" charset="0"/>
            </a:endParaRPr>
          </a:p>
        </p:txBody>
      </p:sp>
      <p:sp>
        <p:nvSpPr>
          <p:cNvPr id="3" name="Marcador de fecha 2"/>
          <p:cNvSpPr>
            <a:spLocks noGrp="1"/>
          </p:cNvSpPr>
          <p:nvPr>
            <p:ph type="dt" sz="half" idx="10"/>
          </p:nvPr>
        </p:nvSpPr>
        <p:spPr/>
        <p:txBody>
          <a:bodyPr/>
          <a:lstStyle/>
          <a:p>
            <a:r>
              <a:rPr lang="es-ES" smtClean="0"/>
              <a:t>Fecha de impresión: </a:t>
            </a:r>
            <a:fld id="{52AAA591-02E3-4C18-BDEF-FE9EE6941BBB}" type="datetime1">
              <a:rPr lang="es-ES" smtClean="0"/>
              <a:t>14/01/2020</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35</a:t>
            </a:fld>
            <a:endParaRPr lang="es-ES"/>
          </a:p>
        </p:txBody>
      </p:sp>
      <p:graphicFrame>
        <p:nvGraphicFramePr>
          <p:cNvPr id="6" name="Tabla 5"/>
          <p:cNvGraphicFramePr>
            <a:graphicFrameLocks noGrp="1"/>
          </p:cNvGraphicFramePr>
          <p:nvPr>
            <p:extLst/>
          </p:nvPr>
        </p:nvGraphicFramePr>
        <p:xfrm>
          <a:off x="481489" y="1874370"/>
          <a:ext cx="8318543" cy="4434950"/>
        </p:xfrm>
        <a:graphic>
          <a:graphicData uri="http://schemas.openxmlformats.org/drawingml/2006/table">
            <a:tbl>
              <a:tblPr>
                <a:tableStyleId>{5C22544A-7EE6-4342-B048-85BDC9FD1C3A}</a:tableStyleId>
              </a:tblPr>
              <a:tblGrid>
                <a:gridCol w="1780558"/>
                <a:gridCol w="2397683"/>
                <a:gridCol w="849811"/>
                <a:gridCol w="902925"/>
                <a:gridCol w="981330"/>
                <a:gridCol w="1406236"/>
              </a:tblGrid>
              <a:tr h="141116">
                <a:tc>
                  <a:txBody>
                    <a:bodyPr/>
                    <a:lstStyle/>
                    <a:p>
                      <a:pPr algn="l" fontAlgn="ctr"/>
                      <a:r>
                        <a:rPr lang="es-CR" sz="900" u="none" strike="noStrike" dirty="0">
                          <a:effectLst/>
                          <a:latin typeface="Arial" panose="020B0604020202020204" pitchFamily="34" charset="0"/>
                          <a:cs typeface="Arial" panose="020B0604020202020204" pitchFamily="34" charset="0"/>
                        </a:rPr>
                        <a:t>Técnico de Servicio Civil 2</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Administración Generalista</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1</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r>
              <a:tr h="282231">
                <a:tc>
                  <a:txBody>
                    <a:bodyPr/>
                    <a:lstStyle/>
                    <a:p>
                      <a:pPr algn="l" fontAlgn="ctr"/>
                      <a:r>
                        <a:rPr lang="es-CR" sz="900" u="none" strike="noStrike" dirty="0">
                          <a:effectLst/>
                          <a:latin typeface="Arial" panose="020B0604020202020204" pitchFamily="34" charset="0"/>
                          <a:cs typeface="Arial" panose="020B0604020202020204" pitchFamily="34" charset="0"/>
                        </a:rPr>
                        <a:t>Técnico de Servicio Civil 3</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Administración Generalista</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2</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pt-BR" sz="900" u="none" strike="noStrike" dirty="0">
                          <a:effectLst/>
                          <a:latin typeface="Arial" panose="020B0604020202020204" pitchFamily="34" charset="0"/>
                          <a:cs typeface="Arial" panose="020B0604020202020204" pitchFamily="34" charset="0"/>
                        </a:rPr>
                        <a:t> 3 </a:t>
                      </a:r>
                      <a:r>
                        <a:rPr lang="pt-BR" sz="900" u="none" strike="noStrike" dirty="0" err="1">
                          <a:effectLst/>
                          <a:latin typeface="Arial" panose="020B0604020202020204" pitchFamily="34" charset="0"/>
                          <a:cs typeface="Arial" panose="020B0604020202020204" pitchFamily="34" charset="0"/>
                        </a:rPr>
                        <a:t>Pendiente</a:t>
                      </a:r>
                      <a:r>
                        <a:rPr lang="pt-BR" sz="900" u="none" strike="noStrike" dirty="0">
                          <a:effectLst/>
                          <a:latin typeface="Arial" panose="020B0604020202020204" pitchFamily="34" charset="0"/>
                          <a:cs typeface="Arial" panose="020B0604020202020204" pitchFamily="34" charset="0"/>
                        </a:rPr>
                        <a:t> por Decreto N°41261-MEP</a:t>
                      </a:r>
                      <a:endParaRPr lang="pt-B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r>
              <a:tr h="282231">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1A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a:effectLst/>
                          <a:latin typeface="Arial" panose="020B0604020202020204" pitchFamily="34" charset="0"/>
                          <a:cs typeface="Arial" panose="020B0604020202020204" pitchFamily="34" charset="0"/>
                        </a:rPr>
                        <a:t>Administración Generalista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smtClean="0">
                          <a:solidFill>
                            <a:schemeClr val="dk1"/>
                          </a:solidFill>
                          <a:effectLst/>
                          <a:latin typeface="Arial" panose="020B0604020202020204" pitchFamily="34" charset="0"/>
                          <a:cs typeface="Arial" panose="020B0604020202020204" pitchFamily="34" charset="0"/>
                        </a:rPr>
                        <a:t>2</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pt-BR" sz="900" u="none" strike="noStrike" dirty="0">
                          <a:effectLst/>
                          <a:latin typeface="Arial" panose="020B0604020202020204" pitchFamily="34" charset="0"/>
                          <a:cs typeface="Arial" panose="020B0604020202020204" pitchFamily="34" charset="0"/>
                        </a:rPr>
                        <a:t>1 </a:t>
                      </a:r>
                      <a:r>
                        <a:rPr lang="pt-BR" sz="900" u="none" strike="noStrike" dirty="0" err="1">
                          <a:effectLst/>
                          <a:latin typeface="Arial" panose="020B0604020202020204" pitchFamily="34" charset="0"/>
                          <a:cs typeface="Arial" panose="020B0604020202020204" pitchFamily="34" charset="0"/>
                        </a:rPr>
                        <a:t>Pendiente</a:t>
                      </a:r>
                      <a:r>
                        <a:rPr lang="pt-BR" sz="900" u="none" strike="noStrike" dirty="0">
                          <a:effectLst/>
                          <a:latin typeface="Arial" panose="020B0604020202020204" pitchFamily="34" charset="0"/>
                          <a:cs typeface="Arial" panose="020B0604020202020204" pitchFamily="34" charset="0"/>
                        </a:rPr>
                        <a:t> por Decreto N°41261-MEP</a:t>
                      </a:r>
                      <a:endParaRPr lang="pt-B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r>
              <a:tr h="282231">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1B</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a:effectLst/>
                          <a:latin typeface="Arial" panose="020B0604020202020204" pitchFamily="34" charset="0"/>
                          <a:cs typeface="Arial" panose="020B0604020202020204" pitchFamily="34" charset="0"/>
                        </a:rPr>
                        <a:t>Administración Generalista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dirty="0" smtClean="0">
                          <a:effectLst/>
                          <a:latin typeface="Arial" panose="020B0604020202020204" pitchFamily="34" charset="0"/>
                          <a:cs typeface="Arial" panose="020B0604020202020204" pitchFamily="34" charset="0"/>
                        </a:rPr>
                        <a:t>1</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pt-BR" sz="900" u="none" strike="noStrike" dirty="0">
                          <a:effectLst/>
                          <a:latin typeface="Arial" panose="020B0604020202020204" pitchFamily="34" charset="0"/>
                          <a:cs typeface="Arial" panose="020B0604020202020204" pitchFamily="34" charset="0"/>
                        </a:rPr>
                        <a:t>2</a:t>
                      </a:r>
                      <a:r>
                        <a:rPr lang="pt-BR" sz="900" u="none" strike="noStrike" dirty="0" smtClean="0">
                          <a:effectLst/>
                          <a:latin typeface="Arial" panose="020B0604020202020204" pitchFamily="34" charset="0"/>
                          <a:cs typeface="Arial" panose="020B0604020202020204" pitchFamily="34" charset="0"/>
                        </a:rPr>
                        <a:t> </a:t>
                      </a:r>
                      <a:r>
                        <a:rPr lang="pt-BR" sz="900" u="none" strike="noStrike" dirty="0" err="1">
                          <a:effectLst/>
                          <a:latin typeface="Arial" panose="020B0604020202020204" pitchFamily="34" charset="0"/>
                          <a:cs typeface="Arial" panose="020B0604020202020204" pitchFamily="34" charset="0"/>
                        </a:rPr>
                        <a:t>Pendiente</a:t>
                      </a:r>
                      <a:r>
                        <a:rPr lang="pt-BR" sz="900" u="none" strike="noStrike" dirty="0">
                          <a:effectLst/>
                          <a:latin typeface="Arial" panose="020B0604020202020204" pitchFamily="34" charset="0"/>
                          <a:cs typeface="Arial" panose="020B0604020202020204" pitchFamily="34" charset="0"/>
                        </a:rPr>
                        <a:t> por Decreto N°41261-MEP</a:t>
                      </a:r>
                      <a:endParaRPr lang="pt-B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r>
              <a:tr h="282231">
                <a:tc>
                  <a:txBody>
                    <a:bodyPr/>
                    <a:lstStyle/>
                    <a:p>
                      <a:pPr algn="l" fontAlgn="ctr"/>
                      <a:r>
                        <a:rPr lang="es-CR" sz="900" u="none" strike="noStrike" dirty="0">
                          <a:effectLst/>
                          <a:latin typeface="Arial" panose="020B0604020202020204" pitchFamily="34" charset="0"/>
                          <a:cs typeface="Arial" panose="020B0604020202020204" pitchFamily="34" charset="0"/>
                        </a:rPr>
                        <a:t>Profesional de Servicio Civil 2</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a:effectLst/>
                          <a:latin typeface="Arial" panose="020B0604020202020204" pitchFamily="34" charset="0"/>
                          <a:cs typeface="Arial" panose="020B0604020202020204" pitchFamily="34" charset="0"/>
                        </a:rPr>
                        <a:t>Administración Generalista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smtClean="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pt-BR" sz="900" u="none" strike="noStrike" dirty="0">
                          <a:effectLst/>
                          <a:latin typeface="Arial" panose="020B0604020202020204" pitchFamily="34" charset="0"/>
                          <a:cs typeface="Arial" panose="020B0604020202020204" pitchFamily="34" charset="0"/>
                        </a:rPr>
                        <a:t>2 </a:t>
                      </a:r>
                      <a:r>
                        <a:rPr lang="pt-BR" sz="900" u="none" strike="noStrike" dirty="0" err="1">
                          <a:effectLst/>
                          <a:latin typeface="Arial" panose="020B0604020202020204" pitchFamily="34" charset="0"/>
                          <a:cs typeface="Arial" panose="020B0604020202020204" pitchFamily="34" charset="0"/>
                        </a:rPr>
                        <a:t>Pendiente</a:t>
                      </a:r>
                      <a:r>
                        <a:rPr lang="pt-BR" sz="900" u="none" strike="noStrike" dirty="0">
                          <a:effectLst/>
                          <a:latin typeface="Arial" panose="020B0604020202020204" pitchFamily="34" charset="0"/>
                          <a:cs typeface="Arial" panose="020B0604020202020204" pitchFamily="34" charset="0"/>
                        </a:rPr>
                        <a:t> por Decreto N°41261-MEP</a:t>
                      </a:r>
                      <a:endParaRPr lang="pt-B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r>
              <a:tr h="141116">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3</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a:effectLst/>
                          <a:latin typeface="Arial" panose="020B0604020202020204" pitchFamily="34" charset="0"/>
                          <a:cs typeface="Arial" panose="020B0604020202020204" pitchFamily="34" charset="0"/>
                        </a:rPr>
                        <a:t>Administración Generalista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r>
              <a:tr h="141116">
                <a:tc>
                  <a:txBody>
                    <a:bodyPr/>
                    <a:lstStyle/>
                    <a:p>
                      <a:pPr algn="l" fontAlgn="ctr"/>
                      <a:r>
                        <a:rPr lang="es-CR" sz="900" u="none" strike="noStrike">
                          <a:effectLst/>
                          <a:latin typeface="Arial" panose="020B0604020202020204" pitchFamily="34" charset="0"/>
                          <a:cs typeface="Arial" panose="020B0604020202020204" pitchFamily="34" charset="0"/>
                        </a:rPr>
                        <a:t>Profesional Jefe de Servicio Civil 1</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a:effectLst/>
                          <a:latin typeface="Arial" panose="020B0604020202020204" pitchFamily="34" charset="0"/>
                          <a:cs typeface="Arial" panose="020B0604020202020204" pitchFamily="34" charset="0"/>
                        </a:rPr>
                        <a:t>Administración Generalista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r>
              <a:tr h="282231">
                <a:tc>
                  <a:txBody>
                    <a:bodyPr/>
                    <a:lstStyle/>
                    <a:p>
                      <a:pPr algn="l" fontAlgn="ctr"/>
                      <a:r>
                        <a:rPr lang="es-CR" sz="900" u="none" strike="noStrike">
                          <a:effectLst/>
                          <a:latin typeface="Arial" panose="020B0604020202020204" pitchFamily="34" charset="0"/>
                          <a:cs typeface="Arial" panose="020B0604020202020204" pitchFamily="34" charset="0"/>
                        </a:rPr>
                        <a:t>Profesional Jefe de Servicio Civil 2</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a:effectLst/>
                          <a:latin typeface="Arial" panose="020B0604020202020204" pitchFamily="34" charset="0"/>
                          <a:cs typeface="Arial" panose="020B0604020202020204" pitchFamily="34" charset="0"/>
                        </a:rPr>
                        <a:t>Administración Generalista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1</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pt-BR" sz="900" u="none" strike="noStrike" dirty="0" smtClean="0">
                          <a:effectLst/>
                          <a:latin typeface="Arial" panose="020B0604020202020204" pitchFamily="34" charset="0"/>
                          <a:cs typeface="Arial" panose="020B0604020202020204" pitchFamily="34" charset="0"/>
                        </a:rPr>
                        <a:t>0</a:t>
                      </a:r>
                      <a:endParaRPr lang="pt-B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r>
              <a:tr h="141116">
                <a:tc>
                  <a:txBody>
                    <a:bodyPr/>
                    <a:lstStyle/>
                    <a:p>
                      <a:pPr algn="l" fontAlgn="ctr"/>
                      <a:r>
                        <a:rPr lang="es-CR" sz="900" u="none" strike="noStrike">
                          <a:effectLst/>
                          <a:latin typeface="Arial" panose="020B0604020202020204" pitchFamily="34" charset="0"/>
                          <a:cs typeface="Arial" panose="020B0604020202020204" pitchFamily="34" charset="0"/>
                        </a:rPr>
                        <a:t>Profesional Jefe de Servicio Civil 3</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a:effectLst/>
                          <a:latin typeface="Arial" panose="020B0604020202020204" pitchFamily="34" charset="0"/>
                          <a:cs typeface="Arial" panose="020B0604020202020204" pitchFamily="34" charset="0"/>
                        </a:rPr>
                        <a:t>Administración Generalista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r>
              <a:tr h="282231">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2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Administración Educativa</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pt-BR" sz="900" u="none" strike="noStrike">
                          <a:effectLst/>
                          <a:latin typeface="Arial" panose="020B0604020202020204" pitchFamily="34" charset="0"/>
                          <a:cs typeface="Arial" panose="020B0604020202020204" pitchFamily="34" charset="0"/>
                        </a:rPr>
                        <a:t>1 Pendiente por Decreto N° 41261-MEP</a:t>
                      </a:r>
                      <a:endParaRPr lang="pt-B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r>
              <a:tr h="141116">
                <a:tc>
                  <a:txBody>
                    <a:bodyPr/>
                    <a:lstStyle/>
                    <a:p>
                      <a:pPr algn="l" fontAlgn="ctr"/>
                      <a:r>
                        <a:rPr lang="es-CR" sz="900" u="none" strike="noStrike">
                          <a:effectLst/>
                          <a:latin typeface="Arial" panose="020B0604020202020204" pitchFamily="34" charset="0"/>
                          <a:cs typeface="Arial" panose="020B0604020202020204" pitchFamily="34" charset="0"/>
                        </a:rPr>
                        <a:t>Profesional Jefe de Servicio Civil 1</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a:effectLst/>
                          <a:latin typeface="Arial" panose="020B0604020202020204" pitchFamily="34" charset="0"/>
                          <a:cs typeface="Arial" panose="020B0604020202020204" pitchFamily="34" charset="0"/>
                        </a:rPr>
                        <a:t>Administración Educativa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r>
              <a:tr h="282231">
                <a:tc>
                  <a:txBody>
                    <a:bodyPr/>
                    <a:lstStyle/>
                    <a:p>
                      <a:pPr algn="l" fontAlgn="ctr"/>
                      <a:r>
                        <a:rPr lang="es-CR" sz="900" u="none" strike="noStrike">
                          <a:effectLst/>
                          <a:latin typeface="Arial" panose="020B0604020202020204" pitchFamily="34" charset="0"/>
                          <a:cs typeface="Arial" panose="020B0604020202020204" pitchFamily="34" charset="0"/>
                        </a:rPr>
                        <a:t>Tecnico de Servicio Civil 1</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a:effectLst/>
                          <a:latin typeface="Arial" panose="020B0604020202020204" pitchFamily="34" charset="0"/>
                          <a:cs typeface="Arial" panose="020B0604020202020204" pitchFamily="34" charset="0"/>
                        </a:rPr>
                        <a:t>Asistencia de Laboratorio Académico</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1</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1 (Sin oferentes en el registro de elegibles)</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r>
              <a:tr h="141116">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1 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a:effectLst/>
                          <a:latin typeface="Arial" panose="020B0604020202020204" pitchFamily="34" charset="0"/>
                          <a:cs typeface="Arial" panose="020B0604020202020204" pitchFamily="34" charset="0"/>
                        </a:rPr>
                        <a:t>Archivística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r>
              <a:tr h="141116">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2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a:effectLst/>
                          <a:latin typeface="Arial" panose="020B0604020202020204" pitchFamily="34" charset="0"/>
                          <a:cs typeface="Arial" panose="020B0604020202020204" pitchFamily="34" charset="0"/>
                        </a:rPr>
                        <a:t>Archivística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r>
              <a:tr h="282231">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1 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a:effectLst/>
                          <a:latin typeface="Arial" panose="020B0604020202020204" pitchFamily="34" charset="0"/>
                          <a:cs typeface="Arial" panose="020B0604020202020204" pitchFamily="34" charset="0"/>
                        </a:rPr>
                        <a:t>Diseño Grafico</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1</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1 (Sin oferentes en el registro de elegibles)</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r>
              <a:tr h="282231">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1 B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a:effectLst/>
                          <a:latin typeface="Arial" panose="020B0604020202020204" pitchFamily="34" charset="0"/>
                          <a:cs typeface="Arial" panose="020B0604020202020204" pitchFamily="34" charset="0"/>
                        </a:rPr>
                        <a:t>Diseño Grafico</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1</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1 (Sin oferentes en el registro de elegibles)</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r>
              <a:tr h="141116">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1 B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a:effectLst/>
                          <a:latin typeface="Arial" panose="020B0604020202020204" pitchFamily="34" charset="0"/>
                          <a:cs typeface="Arial" panose="020B0604020202020204" pitchFamily="34" charset="0"/>
                        </a:rPr>
                        <a:t>Educación Audiovisual</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r>
              <a:tr h="141116">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1 B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a:effectLst/>
                          <a:latin typeface="Arial" panose="020B0604020202020204" pitchFamily="34" charset="0"/>
                          <a:cs typeface="Arial" panose="020B0604020202020204" pitchFamily="34" charset="0"/>
                        </a:rPr>
                        <a:t>Equipos Interdisciplinarios Educativa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smtClean="0">
                          <a:solidFill>
                            <a:srgbClr val="000000"/>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dirty="0" smtClean="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r>
              <a:tr h="141116">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2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dirty="0" smtClean="0">
                          <a:effectLst/>
                          <a:latin typeface="Arial" panose="020B0604020202020204" pitchFamily="34" charset="0"/>
                          <a:cs typeface="Arial" panose="020B0604020202020204" pitchFamily="34" charset="0"/>
                        </a:rPr>
                        <a:t>Educativa</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r>
              <a:tr h="141116">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1 B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Auditoria</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r>
              <a:tr h="141116">
                <a:tc>
                  <a:txBody>
                    <a:bodyPr/>
                    <a:lstStyle/>
                    <a:p>
                      <a:pPr algn="l" fontAlgn="ctr"/>
                      <a:r>
                        <a:rPr lang="es-CR" sz="900" u="none" strike="noStrike">
                          <a:effectLst/>
                          <a:latin typeface="Arial" panose="020B0604020202020204" pitchFamily="34" charset="0"/>
                          <a:cs typeface="Arial" panose="020B0604020202020204" pitchFamily="34" charset="0"/>
                        </a:rPr>
                        <a:t>Profesional de Servicio Civil 2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a:effectLst/>
                          <a:latin typeface="Arial" panose="020B0604020202020204" pitchFamily="34" charset="0"/>
                          <a:cs typeface="Arial" panose="020B0604020202020204" pitchFamily="34" charset="0"/>
                        </a:rPr>
                        <a:t>Auditoria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0" i="0" u="none" strike="noStrike" dirty="0">
                          <a:solidFill>
                            <a:schemeClr val="dk1"/>
                          </a:solidFill>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a:effectLst/>
                          <a:latin typeface="Arial" panose="020B0604020202020204" pitchFamily="34" charset="0"/>
                          <a:cs typeface="Arial" panose="020B0604020202020204" pitchFamily="34" charset="0"/>
                        </a:rPr>
                        <a:t>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u="none" strike="noStrike" dirty="0">
                          <a:effectLst/>
                          <a:latin typeface="Arial" panose="020B0604020202020204" pitchFamily="34" charset="0"/>
                          <a:cs typeface="Arial" panose="020B0604020202020204" pitchFamily="34" charset="0"/>
                        </a:rPr>
                        <a:t>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r>
              <a:tr h="114425">
                <a:tc>
                  <a:txBody>
                    <a:bodyPr/>
                    <a:lstStyle/>
                    <a:p>
                      <a:pPr algn="ctr" fontAlgn="ctr"/>
                      <a:r>
                        <a:rPr lang="es-CR" sz="1000" b="1" u="none" strike="noStrik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TOTAL</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427" marR="7427" marT="7427" marB="0" anchor="ctr"/>
                </a:tc>
                <a:tc>
                  <a:txBody>
                    <a:bodyPr/>
                    <a:lstStyle/>
                    <a:p>
                      <a:pPr algn="l" fontAlgn="ctr"/>
                      <a:r>
                        <a:rPr lang="es-CR" sz="900" u="none" strike="noStrike" dirty="0">
                          <a:effectLst/>
                          <a:latin typeface="Arial" panose="020B0604020202020204" pitchFamily="34" charset="0"/>
                          <a:cs typeface="Arial" panose="020B0604020202020204" pitchFamily="34" charset="0"/>
                        </a:rPr>
                        <a:t> </a:t>
                      </a:r>
                      <a:endParaRPr lang="es-CR" sz="900" b="1" i="0" u="none" strike="noStrike" dirty="0">
                        <a:solidFill>
                          <a:srgbClr val="000000"/>
                        </a:solidFill>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1" i="0" u="none" strike="noStrike" dirty="0" smtClean="0">
                          <a:solidFill>
                            <a:schemeClr val="dk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50</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1" i="0" u="none" strike="noStrike" dirty="0">
                          <a:solidFill>
                            <a:schemeClr val="dk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0</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1" u="none" strike="noStrik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3</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87</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427" marR="7427" marT="7427" marB="0" anchor="ctr"/>
                </a:tc>
              </a:tr>
            </a:tbl>
          </a:graphicData>
        </a:graphic>
      </p:graphicFrame>
      <p:graphicFrame>
        <p:nvGraphicFramePr>
          <p:cNvPr id="8" name="Tabla 7"/>
          <p:cNvGraphicFramePr>
            <a:graphicFrameLocks noGrp="1"/>
          </p:cNvGraphicFramePr>
          <p:nvPr>
            <p:extLst/>
          </p:nvPr>
        </p:nvGraphicFramePr>
        <p:xfrm>
          <a:off x="481489" y="1729783"/>
          <a:ext cx="8318543" cy="144587"/>
        </p:xfrm>
        <a:graphic>
          <a:graphicData uri="http://schemas.openxmlformats.org/drawingml/2006/table">
            <a:tbl>
              <a:tblPr>
                <a:tableStyleId>{5C22544A-7EE6-4342-B048-85BDC9FD1C3A}</a:tableStyleId>
              </a:tblPr>
              <a:tblGrid>
                <a:gridCol w="1780558"/>
                <a:gridCol w="2397683"/>
                <a:gridCol w="849811"/>
                <a:gridCol w="902925"/>
                <a:gridCol w="981330"/>
                <a:gridCol w="1406236"/>
              </a:tblGrid>
              <a:tr h="126256">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CLASE DE</a:t>
                      </a:r>
                      <a:r>
                        <a:rPr lang="es-CR" sz="900" b="1" u="none" strike="noStrike" baseline="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PUESTO</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ESPECIALIDAD</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RESUELTAS</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DESESTIMAS</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IRRESOLUTAS</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427" marR="7427" marT="7427" marB="0" anchor="ctr"/>
                </a:tc>
                <a:tc>
                  <a:txBody>
                    <a:bodyPr/>
                    <a:lstStyle/>
                    <a:p>
                      <a:pPr algn="ctr" fontAlgn="ctr"/>
                      <a:r>
                        <a:rPr lang="es-CR" sz="900" b="1" u="none" strike="noStrik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PENDIENTES</a:t>
                      </a:r>
                      <a:endParaRPr lang="es-CR" sz="9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7427" marR="7427" marT="7427" marB="0" anchor="ctr"/>
                </a:tc>
              </a:tr>
            </a:tbl>
          </a:graphicData>
        </a:graphic>
      </p:graphicFrame>
    </p:spTree>
    <p:extLst>
      <p:ext uri="{BB962C8B-B14F-4D97-AF65-F5344CB8AC3E}">
        <p14:creationId xmlns:p14="http://schemas.microsoft.com/office/powerpoint/2010/main" val="1895681263"/>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052736"/>
            <a:ext cx="8305800" cy="576064"/>
          </a:xfrm>
        </p:spPr>
        <p:txBody>
          <a:bodyPr>
            <a:normAutofit fontScale="90000"/>
          </a:bodyPr>
          <a:lstStyle/>
          <a:p>
            <a:pPr algn="ctr"/>
            <a:r>
              <a:rPr lang="es-ES" sz="2400" b="1" u="sng" dirty="0" smtClean="0">
                <a:solidFill>
                  <a:schemeClr val="bg2">
                    <a:lumMod val="25000"/>
                  </a:schemeClr>
                </a:solidFill>
                <a:latin typeface="Arial" panose="020B0604020202020204" pitchFamily="34" charset="0"/>
                <a:cs typeface="Arial" panose="020B0604020202020204" pitchFamily="34" charset="0"/>
              </a:rPr>
              <a:t>Indicadores </a:t>
            </a:r>
            <a:r>
              <a:rPr lang="es-ES" sz="2400" b="1" u="sng" dirty="0">
                <a:solidFill>
                  <a:schemeClr val="bg2">
                    <a:lumMod val="25000"/>
                  </a:schemeClr>
                </a:solidFill>
                <a:latin typeface="Arial" panose="020B0604020202020204" pitchFamily="34" charset="0"/>
                <a:cs typeface="Arial" panose="020B0604020202020204" pitchFamily="34" charset="0"/>
              </a:rPr>
              <a:t>y estadísticas de la gestión</a:t>
            </a:r>
            <a:r>
              <a:rPr lang="es-CR" sz="2400" dirty="0">
                <a:solidFill>
                  <a:schemeClr val="bg2">
                    <a:lumMod val="25000"/>
                  </a:schemeClr>
                </a:solidFill>
              </a:rPr>
              <a:t/>
            </a:r>
            <a:br>
              <a:rPr lang="es-CR" sz="2400" dirty="0">
                <a:solidFill>
                  <a:schemeClr val="bg2">
                    <a:lumMod val="25000"/>
                  </a:schemeClr>
                </a:solidFill>
              </a:rPr>
            </a:br>
            <a:endParaRPr lang="es-CR" sz="2400" dirty="0"/>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14/01/2020</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36</a:t>
            </a:fld>
            <a:endParaRPr lang="es-ES"/>
          </a:p>
        </p:txBody>
      </p:sp>
      <p:sp>
        <p:nvSpPr>
          <p:cNvPr id="7" name="Rectángulo 6"/>
          <p:cNvSpPr/>
          <p:nvPr/>
        </p:nvSpPr>
        <p:spPr>
          <a:xfrm>
            <a:off x="607116" y="1628800"/>
            <a:ext cx="8005967" cy="692497"/>
          </a:xfrm>
          <a:prstGeom prst="rect">
            <a:avLst/>
          </a:prstGeom>
        </p:spPr>
        <p:txBody>
          <a:bodyPr wrap="square">
            <a:spAutoFit/>
          </a:bodyPr>
          <a:lstStyle/>
          <a:p>
            <a:pPr algn="just"/>
            <a:r>
              <a:rPr lang="es-CR" sz="1300" dirty="0">
                <a:latin typeface="Arial" panose="020B0604020202020204" pitchFamily="34" charset="0"/>
                <a:cs typeface="Arial" panose="020B0604020202020204" pitchFamily="34" charset="0"/>
              </a:rPr>
              <a:t>Propuesta de ingresos docentes en propiedad:</a:t>
            </a:r>
          </a:p>
          <a:p>
            <a:pPr algn="just"/>
            <a:r>
              <a:rPr lang="es-CR" sz="1300" dirty="0">
                <a:latin typeface="Arial" panose="020B0604020202020204" pitchFamily="34" charset="0"/>
                <a:cs typeface="Arial" panose="020B0604020202020204" pitchFamily="34" charset="0"/>
              </a:rPr>
              <a:t>A partir del año </a:t>
            </a:r>
            <a:r>
              <a:rPr lang="es-CR" sz="1300" dirty="0" smtClean="0">
                <a:latin typeface="Arial" panose="020B0604020202020204" pitchFamily="34" charset="0"/>
                <a:cs typeface="Arial" panose="020B0604020202020204" pitchFamily="34" charset="0"/>
              </a:rPr>
              <a:t>2014 </a:t>
            </a:r>
            <a:r>
              <a:rPr lang="es-CR" sz="1300" dirty="0">
                <a:latin typeface="Arial" panose="020B0604020202020204" pitchFamily="34" charset="0"/>
                <a:cs typeface="Arial" panose="020B0604020202020204" pitchFamily="34" charset="0"/>
              </a:rPr>
              <a:t>se crea una Comisión Bipartita DGSC-MEP para control del cronograma de actividades de los concursos externos del Título II del </a:t>
            </a:r>
            <a:r>
              <a:rPr lang="es-CR" sz="1300" dirty="0" smtClean="0">
                <a:latin typeface="Arial" panose="020B0604020202020204" pitchFamily="34" charset="0"/>
                <a:cs typeface="Arial" panose="020B0604020202020204" pitchFamily="34" charset="0"/>
              </a:rPr>
              <a:t>ESC.</a:t>
            </a:r>
            <a:endParaRPr lang="es-CR" sz="1300" dirty="0">
              <a:latin typeface="Arial" panose="020B0604020202020204" pitchFamily="34" charset="0"/>
              <a:cs typeface="Arial" panose="020B0604020202020204" pitchFamily="34" charset="0"/>
            </a:endParaRPr>
          </a:p>
        </p:txBody>
      </p:sp>
      <p:pic>
        <p:nvPicPr>
          <p:cNvPr id="11" name="Imagen 10"/>
          <p:cNvPicPr>
            <a:picLocks noChangeAspect="1"/>
          </p:cNvPicPr>
          <p:nvPr/>
        </p:nvPicPr>
        <p:blipFill>
          <a:blip r:embed="rId2"/>
          <a:stretch>
            <a:fillRect/>
          </a:stretch>
        </p:blipFill>
        <p:spPr>
          <a:xfrm>
            <a:off x="995428" y="2321297"/>
            <a:ext cx="6456891" cy="3794549"/>
          </a:xfrm>
          <a:prstGeom prst="rect">
            <a:avLst/>
          </a:prstGeom>
        </p:spPr>
      </p:pic>
    </p:spTree>
    <p:extLst>
      <p:ext uri="{BB962C8B-B14F-4D97-AF65-F5344CB8AC3E}">
        <p14:creationId xmlns:p14="http://schemas.microsoft.com/office/powerpoint/2010/main" val="532637762"/>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492664"/>
          </a:xfrm>
        </p:spPr>
        <p:txBody>
          <a:bodyPr>
            <a:normAutofit/>
          </a:bodyPr>
          <a:lstStyle/>
          <a:p>
            <a:pPr algn="ctr"/>
            <a:r>
              <a:rPr lang="es-ES" sz="24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4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37</a:t>
            </a:fld>
            <a:endParaRPr lang="es-ES"/>
          </a:p>
        </p:txBody>
      </p:sp>
      <p:sp>
        <p:nvSpPr>
          <p:cNvPr id="6" name="Rectángulo 5"/>
          <p:cNvSpPr/>
          <p:nvPr/>
        </p:nvSpPr>
        <p:spPr>
          <a:xfrm>
            <a:off x="712509" y="1700808"/>
            <a:ext cx="7560840" cy="1492716"/>
          </a:xfrm>
          <a:prstGeom prst="rect">
            <a:avLst/>
          </a:prstGeom>
        </p:spPr>
        <p:txBody>
          <a:bodyPr wrap="square">
            <a:spAutoFit/>
          </a:bodyPr>
          <a:lstStyle/>
          <a:p>
            <a:r>
              <a:rPr lang="es-CR" sz="1300" dirty="0">
                <a:latin typeface="Arial" panose="020B0604020202020204" pitchFamily="34" charset="0"/>
                <a:cs typeface="Arial" panose="020B0604020202020204" pitchFamily="34" charset="0"/>
              </a:rPr>
              <a:t>Ingresos en propiedad por Concurso TAD-01-2015 para puestos de los estratos técnico-docentes y administrativo-docentes:</a:t>
            </a:r>
          </a:p>
          <a:p>
            <a:endParaRPr lang="es-CR" sz="1300" dirty="0">
              <a:latin typeface="Arial" panose="020B0604020202020204" pitchFamily="34" charset="0"/>
              <a:cs typeface="Arial" panose="020B0604020202020204" pitchFamily="34" charset="0"/>
            </a:endParaRPr>
          </a:p>
          <a:p>
            <a:r>
              <a:rPr lang="es-CR" sz="1300" dirty="0">
                <a:latin typeface="Arial" panose="020B0604020202020204" pitchFamily="34" charset="0"/>
                <a:cs typeface="Arial" panose="020B0604020202020204" pitchFamily="34" charset="0"/>
              </a:rPr>
              <a:t>2014 al 2016 Se encuentra en trámite para la realización del citado concurso a cargo del Área de Carrera Docente de la Dirección General de Servicio Civil</a:t>
            </a:r>
          </a:p>
          <a:p>
            <a:endParaRPr lang="es-CR" sz="1300" dirty="0">
              <a:latin typeface="Arial" panose="020B0604020202020204" pitchFamily="34" charset="0"/>
              <a:cs typeface="Arial" panose="020B0604020202020204" pitchFamily="34" charset="0"/>
            </a:endParaRPr>
          </a:p>
          <a:p>
            <a:r>
              <a:rPr lang="es-CR" sz="1300" dirty="0">
                <a:latin typeface="Arial" panose="020B0604020202020204" pitchFamily="34" charset="0"/>
                <a:cs typeface="Arial" panose="020B0604020202020204" pitchFamily="34" charset="0"/>
              </a:rPr>
              <a:t>A continuación se detalla las nóminas tramitadas a la fecha en este Ministerio:</a:t>
            </a:r>
          </a:p>
        </p:txBody>
      </p:sp>
      <p:graphicFrame>
        <p:nvGraphicFramePr>
          <p:cNvPr id="7" name="Tabla 6"/>
          <p:cNvGraphicFramePr>
            <a:graphicFrameLocks noGrp="1"/>
          </p:cNvGraphicFramePr>
          <p:nvPr>
            <p:extLst/>
          </p:nvPr>
        </p:nvGraphicFramePr>
        <p:xfrm>
          <a:off x="1403648" y="3478653"/>
          <a:ext cx="6048672" cy="2111715"/>
        </p:xfrm>
        <a:graphic>
          <a:graphicData uri="http://schemas.openxmlformats.org/drawingml/2006/table">
            <a:tbl>
              <a:tblPr>
                <a:tableStyleId>{5C22544A-7EE6-4342-B048-85BDC9FD1C3A}</a:tableStyleId>
              </a:tblPr>
              <a:tblGrid>
                <a:gridCol w="1583209"/>
                <a:gridCol w="2949912"/>
                <a:gridCol w="1515551"/>
              </a:tblGrid>
              <a:tr h="454403">
                <a:tc>
                  <a:txBody>
                    <a:bodyPr/>
                    <a:lstStyle/>
                    <a:p>
                      <a:pPr algn="ctr" fontAlgn="ctr"/>
                      <a:r>
                        <a:rPr lang="es-CR" sz="1300" u="none" strike="noStrike" dirty="0">
                          <a:effectLst/>
                          <a:latin typeface="Arial" panose="020B0604020202020204" pitchFamily="34" charset="0"/>
                          <a:cs typeface="Arial" panose="020B0604020202020204" pitchFamily="34" charset="0"/>
                        </a:rPr>
                        <a:t>Cantidad</a:t>
                      </a:r>
                      <a:endParaRPr lang="es-CR" sz="13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s-CR" sz="1300" u="none" strike="noStrike" dirty="0">
                          <a:effectLst/>
                          <a:latin typeface="Arial" panose="020B0604020202020204" pitchFamily="34" charset="0"/>
                          <a:cs typeface="Arial" panose="020B0604020202020204" pitchFamily="34" charset="0"/>
                        </a:rPr>
                        <a:t>Ley 8862</a:t>
                      </a:r>
                      <a:endParaRPr lang="es-CR" sz="13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s-CR" sz="1300" u="none" strike="noStrike">
                          <a:effectLst/>
                          <a:latin typeface="Arial" panose="020B0604020202020204" pitchFamily="34" charset="0"/>
                          <a:cs typeface="Arial" panose="020B0604020202020204" pitchFamily="34" charset="0"/>
                        </a:rPr>
                        <a:t>Cantidad</a:t>
                      </a:r>
                      <a:endParaRPr lang="es-CR" sz="13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r>
              <a:tr h="341939">
                <a:tc>
                  <a:txBody>
                    <a:bodyPr/>
                    <a:lstStyle/>
                    <a:p>
                      <a:pPr algn="ctr" fontAlgn="ctr"/>
                      <a:r>
                        <a:rPr lang="es-CR" sz="1300" u="none" strike="noStrike" dirty="0">
                          <a:effectLst/>
                          <a:latin typeface="Arial" panose="020B0604020202020204" pitchFamily="34" charset="0"/>
                          <a:cs typeface="Arial" panose="020B0604020202020204" pitchFamily="34" charset="0"/>
                        </a:rPr>
                        <a:t>Nóminas recibidas</a:t>
                      </a:r>
                      <a:endParaRPr lang="es-CR" sz="13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s-CR" sz="1300" u="none" strike="noStrike" dirty="0">
                          <a:effectLst/>
                          <a:latin typeface="Arial" panose="020B0604020202020204" pitchFamily="34" charset="0"/>
                          <a:cs typeface="Arial" panose="020B0604020202020204" pitchFamily="34" charset="0"/>
                        </a:rPr>
                        <a:t>Clase</a:t>
                      </a:r>
                      <a:endParaRPr lang="es-CR" sz="13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s-CR" sz="1300" u="none" strike="noStrike" dirty="0">
                          <a:effectLst/>
                          <a:latin typeface="Arial" panose="020B0604020202020204" pitchFamily="34" charset="0"/>
                          <a:cs typeface="Arial" panose="020B0604020202020204" pitchFamily="34" charset="0"/>
                        </a:rPr>
                        <a:t>Resueltas en propiedad</a:t>
                      </a:r>
                      <a:endParaRPr lang="es-CR" sz="13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r>
              <a:tr h="427423">
                <a:tc>
                  <a:txBody>
                    <a:bodyPr/>
                    <a:lstStyle/>
                    <a:p>
                      <a:pPr algn="ctr" fontAlgn="ctr"/>
                      <a:r>
                        <a:rPr lang="es-CR" sz="1300" u="none" strike="noStrike" dirty="0">
                          <a:effectLst/>
                          <a:latin typeface="Arial" panose="020B0604020202020204" pitchFamily="34" charset="0"/>
                          <a:cs typeface="Arial" panose="020B0604020202020204" pitchFamily="34" charset="0"/>
                        </a:rPr>
                        <a:t>4</a:t>
                      </a:r>
                      <a:endParaRPr lang="es-CR" sz="1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s-CR" sz="1300" u="none" strike="noStrike" dirty="0">
                          <a:effectLst/>
                          <a:latin typeface="Arial" panose="020B0604020202020204" pitchFamily="34" charset="0"/>
                          <a:cs typeface="Arial" panose="020B0604020202020204" pitchFamily="34" charset="0"/>
                        </a:rPr>
                        <a:t>Auxiliar Administrativo</a:t>
                      </a:r>
                      <a:endParaRPr lang="es-CR" sz="1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s-CR" sz="1300" u="none" strike="noStrike" dirty="0">
                          <a:effectLst/>
                          <a:latin typeface="Arial" panose="020B0604020202020204" pitchFamily="34" charset="0"/>
                          <a:cs typeface="Arial" panose="020B0604020202020204" pitchFamily="34" charset="0"/>
                        </a:rPr>
                        <a:t>4</a:t>
                      </a:r>
                      <a:endParaRPr lang="es-CR" sz="1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r>
              <a:tr h="275343">
                <a:tc>
                  <a:txBody>
                    <a:bodyPr/>
                    <a:lstStyle/>
                    <a:p>
                      <a:pPr algn="ctr" fontAlgn="ctr"/>
                      <a:r>
                        <a:rPr lang="es-CR" sz="1300" u="none" strike="noStrike">
                          <a:effectLst/>
                          <a:latin typeface="Arial" panose="020B0604020202020204" pitchFamily="34" charset="0"/>
                          <a:cs typeface="Arial" panose="020B0604020202020204" pitchFamily="34" charset="0"/>
                        </a:rPr>
                        <a:t>1</a:t>
                      </a:r>
                      <a:endParaRPr lang="es-CR" sz="13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s-CR" sz="1300" u="none" strike="noStrike" dirty="0">
                          <a:effectLst/>
                          <a:latin typeface="Arial" panose="020B0604020202020204" pitchFamily="34" charset="0"/>
                          <a:cs typeface="Arial" panose="020B0604020202020204" pitchFamily="34" charset="0"/>
                        </a:rPr>
                        <a:t>Orientador 2</a:t>
                      </a:r>
                      <a:endParaRPr lang="es-CR" sz="1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s-CR" sz="1300" u="none" strike="noStrike" dirty="0">
                          <a:effectLst/>
                          <a:latin typeface="Arial" panose="020B0604020202020204" pitchFamily="34" charset="0"/>
                          <a:cs typeface="Arial" panose="020B0604020202020204" pitchFamily="34" charset="0"/>
                        </a:rPr>
                        <a:t>1</a:t>
                      </a:r>
                      <a:endParaRPr lang="es-CR" sz="1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r>
              <a:tr h="275343">
                <a:tc>
                  <a:txBody>
                    <a:bodyPr/>
                    <a:lstStyle/>
                    <a:p>
                      <a:pPr algn="ctr" fontAlgn="ctr"/>
                      <a:r>
                        <a:rPr lang="es-CR" sz="1300" u="none" strike="noStrike">
                          <a:effectLst/>
                          <a:latin typeface="Arial" panose="020B0604020202020204" pitchFamily="34" charset="0"/>
                          <a:cs typeface="Arial" panose="020B0604020202020204" pitchFamily="34" charset="0"/>
                        </a:rPr>
                        <a:t>1</a:t>
                      </a:r>
                      <a:endParaRPr lang="es-CR" sz="13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s-CR" sz="1300" u="none" strike="noStrike" dirty="0">
                          <a:effectLst/>
                          <a:latin typeface="Arial" panose="020B0604020202020204" pitchFamily="34" charset="0"/>
                          <a:cs typeface="Arial" panose="020B0604020202020204" pitchFamily="34" charset="0"/>
                        </a:rPr>
                        <a:t>Orientador Asistente</a:t>
                      </a:r>
                      <a:endParaRPr lang="es-CR" sz="1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s-CR" sz="1300" u="none" strike="noStrike" dirty="0">
                          <a:effectLst/>
                          <a:latin typeface="Arial" panose="020B0604020202020204" pitchFamily="34" charset="0"/>
                          <a:cs typeface="Arial" panose="020B0604020202020204" pitchFamily="34" charset="0"/>
                        </a:rPr>
                        <a:t>1</a:t>
                      </a:r>
                      <a:endParaRPr lang="es-CR" sz="1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r>
              <a:tr h="275343">
                <a:tc>
                  <a:txBody>
                    <a:bodyPr/>
                    <a:lstStyle/>
                    <a:p>
                      <a:pPr algn="ctr" fontAlgn="ctr"/>
                      <a:r>
                        <a:rPr lang="es-CR" sz="1300" u="none" strike="noStrike">
                          <a:effectLst/>
                          <a:latin typeface="Arial" panose="020B0604020202020204" pitchFamily="34" charset="0"/>
                          <a:cs typeface="Arial" panose="020B0604020202020204" pitchFamily="34" charset="0"/>
                        </a:rPr>
                        <a:t>1</a:t>
                      </a:r>
                      <a:endParaRPr lang="es-CR" sz="13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s-CR" sz="1300" u="none" strike="noStrike" dirty="0">
                          <a:effectLst/>
                          <a:latin typeface="Arial" panose="020B0604020202020204" pitchFamily="34" charset="0"/>
                          <a:cs typeface="Arial" panose="020B0604020202020204" pitchFamily="34" charset="0"/>
                        </a:rPr>
                        <a:t>Subdirector de Colegio</a:t>
                      </a:r>
                      <a:endParaRPr lang="es-CR" sz="1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s-CR" sz="1300" u="none" strike="noStrike" dirty="0">
                          <a:effectLst/>
                          <a:latin typeface="Arial" panose="020B0604020202020204" pitchFamily="34" charset="0"/>
                          <a:cs typeface="Arial" panose="020B0604020202020204" pitchFamily="34" charset="0"/>
                        </a:rPr>
                        <a:t>0</a:t>
                      </a:r>
                      <a:endParaRPr lang="es-CR" sz="1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r>
            </a:tbl>
          </a:graphicData>
        </a:graphic>
      </p:graphicFrame>
    </p:spTree>
    <p:extLst>
      <p:ext uri="{BB962C8B-B14F-4D97-AF65-F5344CB8AC3E}">
        <p14:creationId xmlns:p14="http://schemas.microsoft.com/office/powerpoint/2010/main" val="2853447956"/>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7E2933-750B-4D76-BF9B-1A9D34EBAF29}" type="slidenum">
              <a:rPr lang="es-ES" smtClean="0"/>
              <a:pPr/>
              <a:t>38</a:t>
            </a:fld>
            <a:endParaRPr lang="es-ES"/>
          </a:p>
        </p:txBody>
      </p:sp>
      <p:graphicFrame>
        <p:nvGraphicFramePr>
          <p:cNvPr id="6" name="Objeto 5"/>
          <p:cNvGraphicFramePr>
            <a:graphicFrameLocks noChangeAspect="1"/>
          </p:cNvGraphicFramePr>
          <p:nvPr>
            <p:extLst/>
          </p:nvPr>
        </p:nvGraphicFramePr>
        <p:xfrm>
          <a:off x="1331640" y="691882"/>
          <a:ext cx="5972869" cy="5863589"/>
        </p:xfrm>
        <a:graphic>
          <a:graphicData uri="http://schemas.openxmlformats.org/presentationml/2006/ole">
            <mc:AlternateContent xmlns:mc="http://schemas.openxmlformats.org/markup-compatibility/2006">
              <mc:Choice xmlns:v="urn:schemas-microsoft-com:vml" Requires="v">
                <p:oleObj spid="_x0000_s1027" name="Hoja de cálculo" r:id="rId3" imgW="5684554" imgH="6591392" progId="Excel.Sheet.12">
                  <p:embed/>
                </p:oleObj>
              </mc:Choice>
              <mc:Fallback>
                <p:oleObj name="Hoja de cálculo" r:id="rId3" imgW="5684554" imgH="6591392" progId="Excel.Sheet.12">
                  <p:embed/>
                  <p:pic>
                    <p:nvPicPr>
                      <p:cNvPr id="0" name=""/>
                      <p:cNvPicPr/>
                      <p:nvPr/>
                    </p:nvPicPr>
                    <p:blipFill>
                      <a:blip r:embed="rId4"/>
                      <a:stretch>
                        <a:fillRect/>
                      </a:stretch>
                    </p:blipFill>
                    <p:spPr>
                      <a:xfrm>
                        <a:off x="1331640" y="691882"/>
                        <a:ext cx="5972869" cy="5863589"/>
                      </a:xfrm>
                      <a:prstGeom prst="rect">
                        <a:avLst/>
                      </a:prstGeom>
                    </p:spPr>
                  </p:pic>
                </p:oleObj>
              </mc:Fallback>
            </mc:AlternateContent>
          </a:graphicData>
        </a:graphic>
      </p:graphicFrame>
    </p:spTree>
    <p:extLst>
      <p:ext uri="{BB962C8B-B14F-4D97-AF65-F5344CB8AC3E}">
        <p14:creationId xmlns:p14="http://schemas.microsoft.com/office/powerpoint/2010/main" val="3174457740"/>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1441748" y="588128"/>
            <a:ext cx="6336704" cy="5821361"/>
          </a:xfrm>
          <a:prstGeom prst="rect">
            <a:avLst/>
          </a:prstGeom>
        </p:spPr>
      </p:pic>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14/01/2020</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39</a:t>
            </a:fld>
            <a:endParaRPr lang="es-ES"/>
          </a:p>
        </p:txBody>
      </p:sp>
    </p:spTree>
    <p:extLst>
      <p:ext uri="{BB962C8B-B14F-4D97-AF65-F5344CB8AC3E}">
        <p14:creationId xmlns:p14="http://schemas.microsoft.com/office/powerpoint/2010/main" val="381197288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3100" b="1" u="sng" dirty="0" smtClean="0">
                <a:latin typeface="Arial" panose="020B0604020202020204" pitchFamily="34" charset="0"/>
                <a:cs typeface="Arial" panose="020B0604020202020204" pitchFamily="34" charset="0"/>
              </a:rPr>
              <a:t>Labor sustantiva:</a:t>
            </a: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4</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1 Título"/>
          <p:cNvSpPr txBox="1">
            <a:spLocks/>
          </p:cNvSpPr>
          <p:nvPr/>
        </p:nvSpPr>
        <p:spPr>
          <a:xfrm>
            <a:off x="447478" y="2852936"/>
            <a:ext cx="8331146" cy="2808312"/>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just"/>
            <a:r>
              <a:rPr lang="es-CR" sz="1400" dirty="0">
                <a:solidFill>
                  <a:schemeClr val="tx1"/>
                </a:solidFill>
                <a:latin typeface="Arial" panose="020B0604020202020204" pitchFamily="34" charset="0"/>
                <a:ea typeface="+mn-ea"/>
                <a:cs typeface="Arial" panose="020B0604020202020204" pitchFamily="34" charset="0"/>
              </a:rPr>
              <a:t>La Unidad de Análisis Ocupacional del Departamento de Promoción del Recurso Humano de la Dirección de Recursos Humanos, es la instancia que tiene como funciones principales, la planificación, supervisión, coordinación, análisis, ejecución y control, de tareas relacionadas con el clasificado de puestos de los servidores ubicados en el Título I y Título II del Estatuto de Servicio Civil, tales como la asignación y reasignación de puestos, cambios de especialidad temporal y permanente, creación de nuevas clases de puestos y perfiles,  estudio de rangos de aplicación a especialidades contempladas en el manual de especialidades, homologación de puestos, estudios correspondientes para la declaración de puestos de confianza, estudios integrales de puestos de acuerdo con las resoluciones emitidas por la Dirección General de Servicio Civil, estudios de ampliación de rangos y atinencias, traslados presupuestarios, con ello velando por la armonía de las estructuras organizacionales y ocupacionales del Ministerio de Educación Pública. </a:t>
            </a:r>
          </a:p>
          <a:p>
            <a:pPr algn="just"/>
            <a:endParaRPr lang="es-CR" sz="1400" dirty="0">
              <a:solidFill>
                <a:schemeClr val="tx1"/>
              </a:solidFill>
              <a:latin typeface="Arial" panose="020B0604020202020204" pitchFamily="34" charset="0"/>
              <a:ea typeface="+mn-ea"/>
              <a:cs typeface="Arial" panose="020B0604020202020204" pitchFamily="34" charset="0"/>
            </a:endParaRPr>
          </a:p>
          <a:p>
            <a:pPr algn="just"/>
            <a:r>
              <a:rPr lang="es-CR" sz="1400" dirty="0">
                <a:solidFill>
                  <a:schemeClr val="tx1"/>
                </a:solidFill>
                <a:latin typeface="Arial" panose="020B0604020202020204" pitchFamily="34" charset="0"/>
                <a:ea typeface="+mn-ea"/>
                <a:cs typeface="Arial" panose="020B0604020202020204" pitchFamily="34" charset="0"/>
              </a:rPr>
              <a:t>De igual forma debe coordinar y administrar la coletilla 180, la cual da contenido económico a todos los estudios de clasificación de puestos y reajustes de salario del Ministerio de Educación Pública, llevando un estricto control del contenido aprobado por la Dirección General de Presupuesto Nacional del Ministerio de Hacienda, garantizando con ello que cada cambio en la clasificación de los puestos cuente con el contenido económico necesario.</a:t>
            </a:r>
          </a:p>
          <a:p>
            <a:pPr algn="just"/>
            <a:endParaRPr lang="es-ES" sz="11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8140987"/>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420656"/>
          </a:xfrm>
        </p:spPr>
        <p:txBody>
          <a:bodyPr>
            <a:noAutofit/>
          </a:bodyPr>
          <a:lstStyle/>
          <a:p>
            <a:pPr algn="ctr"/>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40</a:t>
            </a:fld>
            <a:endParaRPr lang="es-ES"/>
          </a:p>
        </p:txBody>
      </p:sp>
      <p:sp>
        <p:nvSpPr>
          <p:cNvPr id="6" name="Rectángulo 5"/>
          <p:cNvSpPr/>
          <p:nvPr/>
        </p:nvSpPr>
        <p:spPr>
          <a:xfrm>
            <a:off x="755576" y="1556792"/>
            <a:ext cx="7272808" cy="877163"/>
          </a:xfrm>
          <a:prstGeom prst="rect">
            <a:avLst/>
          </a:prstGeom>
        </p:spPr>
        <p:txBody>
          <a:bodyPr wrap="square">
            <a:spAutoFit/>
          </a:bodyPr>
          <a:lstStyle/>
          <a:p>
            <a:pPr algn="just"/>
            <a:endParaRPr lang="es-CR" sz="1200" dirty="0" smtClean="0">
              <a:latin typeface="Arial" panose="020B0604020202020204" pitchFamily="34" charset="0"/>
              <a:cs typeface="Arial" panose="020B0604020202020204" pitchFamily="34" charset="0"/>
            </a:endParaRPr>
          </a:p>
          <a:p>
            <a:pPr algn="just"/>
            <a:r>
              <a:rPr lang="es-CR" sz="1300" dirty="0" smtClean="0">
                <a:latin typeface="Arial" panose="020B0604020202020204" pitchFamily="34" charset="0"/>
                <a:cs typeface="Arial" panose="020B0604020202020204" pitchFamily="34" charset="0"/>
              </a:rPr>
              <a:t>Ingresos </a:t>
            </a:r>
            <a:r>
              <a:rPr lang="es-CR" sz="1300" dirty="0">
                <a:latin typeface="Arial" panose="020B0604020202020204" pitchFamily="34" charset="0"/>
                <a:cs typeface="Arial" panose="020B0604020202020204" pitchFamily="34" charset="0"/>
              </a:rPr>
              <a:t>en propiedad por artículo 11 del Estatuto de Servicio Civil y su modificación según el Decreto N°39066-MP publicado en el Diario Oficial La Gaceta número 133 del 10 de julio del 2015:</a:t>
            </a:r>
          </a:p>
        </p:txBody>
      </p:sp>
      <p:sp>
        <p:nvSpPr>
          <p:cNvPr id="8" name="Rectángulo 7"/>
          <p:cNvSpPr/>
          <p:nvPr/>
        </p:nvSpPr>
        <p:spPr>
          <a:xfrm>
            <a:off x="765966" y="3946355"/>
            <a:ext cx="7158833" cy="1246495"/>
          </a:xfrm>
          <a:prstGeom prst="rect">
            <a:avLst/>
          </a:prstGeom>
        </p:spPr>
        <p:txBody>
          <a:bodyPr wrap="square">
            <a:spAutoFit/>
          </a:bodyPr>
          <a:lstStyle/>
          <a:p>
            <a:pPr algn="just"/>
            <a:endParaRPr lang="es-CR" sz="1200" dirty="0" smtClean="0">
              <a:latin typeface="Arial" panose="020B0604020202020204" pitchFamily="34" charset="0"/>
              <a:cs typeface="Arial" panose="020B0604020202020204" pitchFamily="34" charset="0"/>
            </a:endParaRPr>
          </a:p>
          <a:p>
            <a:pPr algn="just"/>
            <a:endParaRPr lang="es-CR" sz="1200" dirty="0">
              <a:latin typeface="Arial" panose="020B0604020202020204" pitchFamily="34" charset="0"/>
              <a:cs typeface="Arial" panose="020B0604020202020204" pitchFamily="34" charset="0"/>
            </a:endParaRPr>
          </a:p>
          <a:p>
            <a:pPr algn="just"/>
            <a:r>
              <a:rPr lang="es-CR" sz="1300" dirty="0" smtClean="0">
                <a:latin typeface="Arial" panose="020B0604020202020204" pitchFamily="34" charset="0"/>
                <a:cs typeface="Arial" panose="020B0604020202020204" pitchFamily="34" charset="0"/>
              </a:rPr>
              <a:t>Es </a:t>
            </a:r>
            <a:r>
              <a:rPr lang="es-CR" sz="1300" dirty="0">
                <a:latin typeface="Arial" panose="020B0604020202020204" pitchFamily="34" charset="0"/>
                <a:cs typeface="Arial" panose="020B0604020202020204" pitchFamily="34" charset="0"/>
              </a:rPr>
              <a:t>importante indicar que varias solicitudes fueron rechazadas de plano durante al año 2015 y principios del 2016 por el concepto de suplencia versus sustitución, por cuanto la Dirección General de Servicio Civil no avalaba el informe si era por suplencias</a:t>
            </a:r>
            <a:r>
              <a:rPr lang="es-CR" sz="1200" dirty="0" smtClean="0">
                <a:latin typeface="Arial" panose="020B0604020202020204" pitchFamily="34" charset="0"/>
                <a:cs typeface="Arial" panose="020B0604020202020204" pitchFamily="34" charset="0"/>
              </a:rPr>
              <a:t>.</a:t>
            </a:r>
          </a:p>
          <a:p>
            <a:pPr algn="just"/>
            <a:endParaRPr lang="es-CR" sz="1200" dirty="0">
              <a:latin typeface="Arial" panose="020B0604020202020204" pitchFamily="34" charset="0"/>
              <a:cs typeface="Arial" panose="020B0604020202020204" pitchFamily="34" charset="0"/>
            </a:endParaRPr>
          </a:p>
        </p:txBody>
      </p:sp>
      <p:graphicFrame>
        <p:nvGraphicFramePr>
          <p:cNvPr id="3" name="Objeto 2"/>
          <p:cNvGraphicFramePr>
            <a:graphicFrameLocks noChangeAspect="1"/>
          </p:cNvGraphicFramePr>
          <p:nvPr>
            <p:extLst/>
          </p:nvPr>
        </p:nvGraphicFramePr>
        <p:xfrm>
          <a:off x="1763688" y="2613520"/>
          <a:ext cx="4896844" cy="1398066"/>
        </p:xfrm>
        <a:graphic>
          <a:graphicData uri="http://schemas.openxmlformats.org/presentationml/2006/ole">
            <mc:AlternateContent xmlns:mc="http://schemas.openxmlformats.org/markup-compatibility/2006">
              <mc:Choice xmlns:v="urn:schemas-microsoft-com:vml" Requires="v">
                <p:oleObj spid="_x0000_s2051" name="Hoja de cálculo" r:id="rId3" imgW="3231018" imgH="922112" progId="Excel.Sheet.12">
                  <p:embed/>
                </p:oleObj>
              </mc:Choice>
              <mc:Fallback>
                <p:oleObj name="Hoja de cálculo" r:id="rId3" imgW="3231018" imgH="922112" progId="Excel.Sheet.12">
                  <p:embed/>
                  <p:pic>
                    <p:nvPicPr>
                      <p:cNvPr id="0" name=""/>
                      <p:cNvPicPr/>
                      <p:nvPr/>
                    </p:nvPicPr>
                    <p:blipFill>
                      <a:blip r:embed="rId4"/>
                      <a:stretch>
                        <a:fillRect/>
                      </a:stretch>
                    </p:blipFill>
                    <p:spPr>
                      <a:xfrm>
                        <a:off x="1763688" y="2613520"/>
                        <a:ext cx="4896844" cy="1398066"/>
                      </a:xfrm>
                      <a:prstGeom prst="rect">
                        <a:avLst/>
                      </a:prstGeom>
                    </p:spPr>
                  </p:pic>
                </p:oleObj>
              </mc:Fallback>
            </mc:AlternateContent>
          </a:graphicData>
        </a:graphic>
      </p:graphicFrame>
    </p:spTree>
    <p:extLst>
      <p:ext uri="{BB962C8B-B14F-4D97-AF65-F5344CB8AC3E}">
        <p14:creationId xmlns:p14="http://schemas.microsoft.com/office/powerpoint/2010/main" val="2659164085"/>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420656"/>
          </a:xfrm>
        </p:spPr>
        <p:txBody>
          <a:bodyPr>
            <a:normAutofit/>
          </a:bodyPr>
          <a:lstStyle/>
          <a:p>
            <a:pPr algn="ctr"/>
            <a:r>
              <a:rPr lang="es-ES" sz="1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1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41</a:t>
            </a:fld>
            <a:endParaRPr lang="es-ES"/>
          </a:p>
        </p:txBody>
      </p:sp>
      <p:sp>
        <p:nvSpPr>
          <p:cNvPr id="6" name="Rectángulo 5"/>
          <p:cNvSpPr/>
          <p:nvPr/>
        </p:nvSpPr>
        <p:spPr>
          <a:xfrm>
            <a:off x="741496" y="1268760"/>
            <a:ext cx="7272808" cy="276999"/>
          </a:xfrm>
          <a:prstGeom prst="rect">
            <a:avLst/>
          </a:prstGeom>
        </p:spPr>
        <p:txBody>
          <a:bodyPr wrap="square">
            <a:spAutoFit/>
          </a:bodyPr>
          <a:lstStyle/>
          <a:p>
            <a:r>
              <a:rPr lang="es-CR" sz="1200" dirty="0">
                <a:latin typeface="Arial" panose="020B0604020202020204" pitchFamily="34" charset="0"/>
                <a:cs typeface="Arial" panose="020B0604020202020204" pitchFamily="34" charset="0"/>
              </a:rPr>
              <a:t>Puestos reservados por la Ley 8862 y que han ingresado al año </a:t>
            </a:r>
            <a:r>
              <a:rPr lang="es-CR" sz="1200" dirty="0" smtClean="0">
                <a:latin typeface="Arial" panose="020B0604020202020204" pitchFamily="34" charset="0"/>
                <a:cs typeface="Arial" panose="020B0604020202020204" pitchFamily="34" charset="0"/>
              </a:rPr>
              <a:t>2019</a:t>
            </a:r>
            <a:r>
              <a:rPr lang="es-CR" sz="1200" dirty="0" smtClean="0"/>
              <a:t>:</a:t>
            </a:r>
            <a:endParaRPr lang="es-CR" sz="1200" dirty="0"/>
          </a:p>
        </p:txBody>
      </p:sp>
      <p:pic>
        <p:nvPicPr>
          <p:cNvPr id="8" name="Imagen 7"/>
          <p:cNvPicPr>
            <a:picLocks noChangeAspect="1"/>
          </p:cNvPicPr>
          <p:nvPr/>
        </p:nvPicPr>
        <p:blipFill>
          <a:blip r:embed="rId2"/>
          <a:stretch>
            <a:fillRect/>
          </a:stretch>
        </p:blipFill>
        <p:spPr>
          <a:xfrm>
            <a:off x="889274" y="1689775"/>
            <a:ext cx="6977251" cy="4980000"/>
          </a:xfrm>
          <a:prstGeom prst="rect">
            <a:avLst/>
          </a:prstGeom>
        </p:spPr>
      </p:pic>
    </p:spTree>
    <p:extLst>
      <p:ext uri="{BB962C8B-B14F-4D97-AF65-F5344CB8AC3E}">
        <p14:creationId xmlns:p14="http://schemas.microsoft.com/office/powerpoint/2010/main" val="2927894131"/>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420656"/>
          </a:xfrm>
        </p:spPr>
        <p:txBody>
          <a:bodyPr>
            <a:normAutofit/>
          </a:bodyPr>
          <a:lstStyle/>
          <a:p>
            <a:pPr algn="ctr"/>
            <a:r>
              <a:rPr lang="es-ES" sz="1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1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42</a:t>
            </a:fld>
            <a:endParaRPr lang="es-ES"/>
          </a:p>
        </p:txBody>
      </p:sp>
      <p:sp>
        <p:nvSpPr>
          <p:cNvPr id="6" name="Rectángulo 5"/>
          <p:cNvSpPr/>
          <p:nvPr/>
        </p:nvSpPr>
        <p:spPr>
          <a:xfrm>
            <a:off x="741496" y="1268760"/>
            <a:ext cx="7272808" cy="276999"/>
          </a:xfrm>
          <a:prstGeom prst="rect">
            <a:avLst/>
          </a:prstGeom>
        </p:spPr>
        <p:txBody>
          <a:bodyPr wrap="square">
            <a:spAutoFit/>
          </a:bodyPr>
          <a:lstStyle/>
          <a:p>
            <a:r>
              <a:rPr lang="es-CR" sz="1200" dirty="0">
                <a:latin typeface="Arial" panose="020B0604020202020204" pitchFamily="34" charset="0"/>
                <a:cs typeface="Arial" panose="020B0604020202020204" pitchFamily="34" charset="0"/>
              </a:rPr>
              <a:t>Puestos reservados por la Ley 8862 y que han ingresado al año </a:t>
            </a:r>
            <a:r>
              <a:rPr lang="es-CR" sz="1200" dirty="0" smtClean="0">
                <a:latin typeface="Arial" panose="020B0604020202020204" pitchFamily="34" charset="0"/>
                <a:cs typeface="Arial" panose="020B0604020202020204" pitchFamily="34" charset="0"/>
              </a:rPr>
              <a:t>2019</a:t>
            </a:r>
            <a:r>
              <a:rPr lang="es-CR" sz="1200" dirty="0" smtClean="0"/>
              <a:t>:</a:t>
            </a:r>
            <a:endParaRPr lang="es-CR" sz="1200" dirty="0"/>
          </a:p>
        </p:txBody>
      </p:sp>
      <p:pic>
        <p:nvPicPr>
          <p:cNvPr id="3" name="Imagen 2"/>
          <p:cNvPicPr>
            <a:picLocks noChangeAspect="1"/>
          </p:cNvPicPr>
          <p:nvPr/>
        </p:nvPicPr>
        <p:blipFill>
          <a:blip r:embed="rId2"/>
          <a:stretch>
            <a:fillRect/>
          </a:stretch>
        </p:blipFill>
        <p:spPr>
          <a:xfrm>
            <a:off x="947549" y="1895574"/>
            <a:ext cx="6977251" cy="4143360"/>
          </a:xfrm>
          <a:prstGeom prst="rect">
            <a:avLst/>
          </a:prstGeom>
        </p:spPr>
      </p:pic>
    </p:spTree>
    <p:extLst>
      <p:ext uri="{BB962C8B-B14F-4D97-AF65-F5344CB8AC3E}">
        <p14:creationId xmlns:p14="http://schemas.microsoft.com/office/powerpoint/2010/main" val="1738070406"/>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1103258"/>
            <a:ext cx="8305800" cy="381525"/>
          </a:xfrm>
        </p:spPr>
        <p:txBody>
          <a:bodyPr>
            <a:normAutofit fontScale="90000"/>
          </a:bodyPr>
          <a:lstStyle/>
          <a:p>
            <a:pPr algn="ctr"/>
            <a:r>
              <a:rPr lang="es-ES" sz="2000" b="1" u="sng" dirty="0" smtClean="0">
                <a:solidFill>
                  <a:schemeClr val="bg2">
                    <a:lumMod val="25000"/>
                  </a:schemeClr>
                </a:solidFill>
                <a:latin typeface="Arial" panose="020B0604020202020204" pitchFamily="34" charset="0"/>
                <a:cs typeface="Arial" panose="020B0604020202020204" pitchFamily="34" charset="0"/>
              </a:rPr>
              <a:t/>
            </a:r>
            <a:br>
              <a:rPr lang="es-ES" sz="2000" b="1" u="sng" dirty="0" smtClean="0">
                <a:solidFill>
                  <a:schemeClr val="bg2">
                    <a:lumMod val="25000"/>
                  </a:schemeClr>
                </a:solidFill>
                <a:latin typeface="Arial" panose="020B0604020202020204" pitchFamily="34" charset="0"/>
                <a:cs typeface="Arial" panose="020B0604020202020204" pitchFamily="34" charset="0"/>
              </a:rPr>
            </a:br>
            <a:r>
              <a:rPr lang="es-ES" sz="2000" b="1" u="sng" dirty="0">
                <a:solidFill>
                  <a:schemeClr val="bg2">
                    <a:lumMod val="25000"/>
                  </a:schemeClr>
                </a:solidFill>
                <a:latin typeface="Arial" panose="020B0604020202020204" pitchFamily="34" charset="0"/>
                <a:cs typeface="Arial" panose="020B0604020202020204" pitchFamily="34" charset="0"/>
              </a:rPr>
              <a:t/>
            </a:r>
            <a:br>
              <a:rPr lang="es-ES" sz="2000" b="1" u="sng" dirty="0">
                <a:solidFill>
                  <a:schemeClr val="bg2">
                    <a:lumMod val="25000"/>
                  </a:schemeClr>
                </a:solidFill>
                <a:latin typeface="Arial" panose="020B0604020202020204" pitchFamily="34" charset="0"/>
                <a:cs typeface="Arial" panose="020B0604020202020204" pitchFamily="34" charset="0"/>
              </a:rPr>
            </a:br>
            <a:r>
              <a:rPr lang="es-ES" sz="2000" b="1" u="sng" dirty="0" smtClean="0">
                <a:solidFill>
                  <a:schemeClr val="bg2">
                    <a:lumMod val="25000"/>
                  </a:schemeClr>
                </a:solidFill>
                <a:latin typeface="Arial" panose="020B0604020202020204" pitchFamily="34" charset="0"/>
                <a:cs typeface="Arial" panose="020B0604020202020204" pitchFamily="34" charset="0"/>
              </a:rPr>
              <a:t/>
            </a:r>
            <a:br>
              <a:rPr lang="es-ES" sz="2000" b="1" u="sng" dirty="0" smtClean="0">
                <a:solidFill>
                  <a:schemeClr val="bg2">
                    <a:lumMod val="25000"/>
                  </a:schemeClr>
                </a:solidFill>
                <a:latin typeface="Arial" panose="020B0604020202020204" pitchFamily="34" charset="0"/>
                <a:cs typeface="Arial" panose="020B0604020202020204" pitchFamily="34" charset="0"/>
              </a:rPr>
            </a:br>
            <a:r>
              <a:rPr lang="es-ES" sz="2000" b="1" u="sng" dirty="0">
                <a:solidFill>
                  <a:schemeClr val="bg2">
                    <a:lumMod val="25000"/>
                  </a:schemeClr>
                </a:solidFill>
                <a:latin typeface="Arial" panose="020B0604020202020204" pitchFamily="34" charset="0"/>
                <a:cs typeface="Arial" panose="020B0604020202020204" pitchFamily="34" charset="0"/>
              </a:rPr>
              <a:t/>
            </a:r>
            <a:br>
              <a:rPr lang="es-ES" sz="2000" b="1" u="sng" dirty="0">
                <a:solidFill>
                  <a:schemeClr val="bg2">
                    <a:lumMod val="25000"/>
                  </a:schemeClr>
                </a:solidFill>
                <a:latin typeface="Arial" panose="020B0604020202020204" pitchFamily="34" charset="0"/>
                <a:cs typeface="Arial" panose="020B0604020202020204" pitchFamily="34" charset="0"/>
              </a:rPr>
            </a:br>
            <a:r>
              <a:rPr lang="es-ES" sz="2000" b="1" u="sng" dirty="0" smtClean="0">
                <a:solidFill>
                  <a:schemeClr val="bg2">
                    <a:lumMod val="25000"/>
                  </a:schemeClr>
                </a:solidFill>
                <a:latin typeface="Arial" panose="020B0604020202020204" pitchFamily="34" charset="0"/>
                <a:cs typeface="Arial" panose="020B0604020202020204" pitchFamily="34" charset="0"/>
              </a:rPr>
              <a:t/>
            </a:r>
            <a:br>
              <a:rPr lang="es-ES" sz="2000" b="1" u="sng" dirty="0" smtClean="0">
                <a:solidFill>
                  <a:schemeClr val="bg2">
                    <a:lumMod val="25000"/>
                  </a:schemeClr>
                </a:solidFill>
                <a:latin typeface="Arial" panose="020B0604020202020204" pitchFamily="34" charset="0"/>
                <a:cs typeface="Arial" panose="020B0604020202020204" pitchFamily="34" charset="0"/>
              </a:rPr>
            </a:br>
            <a:r>
              <a:rPr lang="es-ES" sz="2000" b="1" u="sng" dirty="0">
                <a:solidFill>
                  <a:schemeClr val="bg2">
                    <a:lumMod val="25000"/>
                  </a:schemeClr>
                </a:solidFill>
                <a:latin typeface="Arial" panose="020B0604020202020204" pitchFamily="34" charset="0"/>
                <a:cs typeface="Arial" panose="020B0604020202020204" pitchFamily="34" charset="0"/>
              </a:rPr>
              <a:t/>
            </a:r>
            <a:br>
              <a:rPr lang="es-ES" sz="2000" b="1" u="sng" dirty="0">
                <a:solidFill>
                  <a:schemeClr val="bg2">
                    <a:lumMod val="25000"/>
                  </a:schemeClr>
                </a:solidFill>
                <a:latin typeface="Arial" panose="020B0604020202020204" pitchFamily="34" charset="0"/>
                <a:cs typeface="Arial" panose="020B0604020202020204" pitchFamily="34" charset="0"/>
              </a:rPr>
            </a:br>
            <a:r>
              <a:rPr lang="es-ES" sz="2000" b="1" u="sng" dirty="0" smtClean="0">
                <a:solidFill>
                  <a:schemeClr val="bg2">
                    <a:lumMod val="25000"/>
                  </a:schemeClr>
                </a:solidFill>
                <a:latin typeface="Arial" panose="020B0604020202020204" pitchFamily="34" charset="0"/>
                <a:cs typeface="Arial" panose="020B0604020202020204" pitchFamily="34" charset="0"/>
              </a:rPr>
              <a:t/>
            </a:r>
            <a:br>
              <a:rPr lang="es-ES" sz="2000" b="1" u="sng" dirty="0" smtClean="0">
                <a:solidFill>
                  <a:schemeClr val="bg2">
                    <a:lumMod val="25000"/>
                  </a:schemeClr>
                </a:solidFill>
                <a:latin typeface="Arial" panose="020B0604020202020204" pitchFamily="34" charset="0"/>
                <a:cs typeface="Arial" panose="020B0604020202020204" pitchFamily="34" charset="0"/>
              </a:rPr>
            </a:br>
            <a:r>
              <a:rPr lang="es-ES" sz="2000" b="1" u="sng" dirty="0">
                <a:solidFill>
                  <a:schemeClr val="bg2">
                    <a:lumMod val="25000"/>
                  </a:schemeClr>
                </a:solidFill>
                <a:latin typeface="Arial" panose="020B0604020202020204" pitchFamily="34" charset="0"/>
                <a:cs typeface="Arial" panose="020B0604020202020204" pitchFamily="34" charset="0"/>
              </a:rPr>
              <a:t/>
            </a:r>
            <a:br>
              <a:rPr lang="es-ES" sz="2000" b="1" u="sng" dirty="0">
                <a:solidFill>
                  <a:schemeClr val="bg2">
                    <a:lumMod val="25000"/>
                  </a:schemeClr>
                </a:solidFill>
                <a:latin typeface="Arial" panose="020B0604020202020204" pitchFamily="34" charset="0"/>
                <a:cs typeface="Arial" panose="020B0604020202020204" pitchFamily="34" charset="0"/>
              </a:rPr>
            </a:br>
            <a:r>
              <a:rPr lang="es-ES" sz="2000" b="1" u="sng" dirty="0" smtClean="0">
                <a:solidFill>
                  <a:schemeClr val="bg2">
                    <a:lumMod val="25000"/>
                  </a:schemeClr>
                </a:solidFill>
                <a:latin typeface="Arial" panose="020B0604020202020204" pitchFamily="34" charset="0"/>
                <a:cs typeface="Arial" panose="020B0604020202020204" pitchFamily="34" charset="0"/>
              </a:rPr>
              <a:t/>
            </a:r>
            <a:br>
              <a:rPr lang="es-ES" sz="2000" b="1" u="sng" dirty="0" smtClean="0">
                <a:solidFill>
                  <a:schemeClr val="bg2">
                    <a:lumMod val="25000"/>
                  </a:schemeClr>
                </a:solidFill>
                <a:latin typeface="Arial" panose="020B0604020202020204" pitchFamily="34" charset="0"/>
                <a:cs typeface="Arial" panose="020B0604020202020204" pitchFamily="34" charset="0"/>
              </a:rPr>
            </a:br>
            <a:r>
              <a:rPr lang="es-ES" sz="2000" b="1" u="sng" dirty="0">
                <a:solidFill>
                  <a:schemeClr val="bg2">
                    <a:lumMod val="25000"/>
                  </a:schemeClr>
                </a:solidFill>
                <a:latin typeface="Arial" panose="020B0604020202020204" pitchFamily="34" charset="0"/>
                <a:cs typeface="Arial" panose="020B0604020202020204" pitchFamily="34" charset="0"/>
              </a:rPr>
              <a:t/>
            </a:r>
            <a:br>
              <a:rPr lang="es-ES" sz="2000" b="1" u="sng" dirty="0">
                <a:solidFill>
                  <a:schemeClr val="bg2">
                    <a:lumMod val="25000"/>
                  </a:schemeClr>
                </a:solidFill>
                <a:latin typeface="Arial" panose="020B0604020202020204" pitchFamily="34" charset="0"/>
                <a:cs typeface="Arial" panose="020B0604020202020204" pitchFamily="34" charset="0"/>
              </a:rPr>
            </a:br>
            <a:r>
              <a:rPr lang="es-ES" sz="2000" b="1" u="sng" dirty="0" smtClean="0">
                <a:solidFill>
                  <a:schemeClr val="bg2">
                    <a:lumMod val="25000"/>
                  </a:schemeClr>
                </a:solidFill>
                <a:latin typeface="Arial" panose="020B0604020202020204" pitchFamily="34" charset="0"/>
                <a:cs typeface="Arial" panose="020B0604020202020204" pitchFamily="34" charset="0"/>
              </a:rPr>
              <a:t/>
            </a:r>
            <a:br>
              <a:rPr lang="es-ES" sz="2000" b="1" u="sng" dirty="0" smtClean="0">
                <a:solidFill>
                  <a:schemeClr val="bg2">
                    <a:lumMod val="25000"/>
                  </a:schemeClr>
                </a:solidFill>
                <a:latin typeface="Arial" panose="020B0604020202020204" pitchFamily="34" charset="0"/>
                <a:cs typeface="Arial" panose="020B0604020202020204" pitchFamily="34" charset="0"/>
              </a:rPr>
            </a:br>
            <a:r>
              <a:rPr lang="es-ES" sz="2000" b="1" u="sng" dirty="0" smtClean="0">
                <a:solidFill>
                  <a:schemeClr val="bg2">
                    <a:lumMod val="25000"/>
                  </a:schemeClr>
                </a:solidFill>
                <a:latin typeface="Arial" panose="020B0604020202020204" pitchFamily="34" charset="0"/>
                <a:cs typeface="Arial" panose="020B0604020202020204" pitchFamily="34" charset="0"/>
              </a:rPr>
              <a:t>Indicadores </a:t>
            </a:r>
            <a:r>
              <a:rPr lang="es-ES" sz="2000" b="1" u="sng" dirty="0">
                <a:solidFill>
                  <a:schemeClr val="bg2">
                    <a:lumMod val="25000"/>
                  </a:schemeClr>
                </a:solidFill>
                <a:latin typeface="Arial" panose="020B0604020202020204" pitchFamily="34" charset="0"/>
                <a:cs typeface="Arial" panose="020B0604020202020204" pitchFamily="34" charset="0"/>
              </a:rPr>
              <a:t>y estadísticas de la gestión</a:t>
            </a:r>
            <a:r>
              <a:rPr lang="es-CR" sz="5400" dirty="0">
                <a:solidFill>
                  <a:schemeClr val="bg2">
                    <a:lumMod val="25000"/>
                  </a:schemeClr>
                </a:solidFill>
              </a:rPr>
              <a:t/>
            </a:r>
            <a:br>
              <a:rPr lang="es-CR" sz="5400" dirty="0">
                <a:solidFill>
                  <a:schemeClr val="bg2">
                    <a:lumMod val="25000"/>
                  </a:schemeClr>
                </a:solidFill>
              </a:rPr>
            </a:br>
            <a:endParaRPr lang="es-CR"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43</a:t>
            </a:fld>
            <a:endParaRPr lang="es-ES"/>
          </a:p>
        </p:txBody>
      </p:sp>
      <p:sp>
        <p:nvSpPr>
          <p:cNvPr id="6" name="Rectángulo 5"/>
          <p:cNvSpPr/>
          <p:nvPr/>
        </p:nvSpPr>
        <p:spPr>
          <a:xfrm>
            <a:off x="1043608" y="1340768"/>
            <a:ext cx="6696744" cy="338554"/>
          </a:xfrm>
          <a:prstGeom prst="rect">
            <a:avLst/>
          </a:prstGeom>
        </p:spPr>
        <p:txBody>
          <a:bodyPr wrap="square">
            <a:spAutoFit/>
          </a:bodyPr>
          <a:lstStyle/>
          <a:p>
            <a:pPr marL="0" lvl="1" algn="ctr">
              <a:defRPr/>
            </a:pPr>
            <a:r>
              <a:rPr lang="es-CR" sz="1600" b="1" dirty="0">
                <a:latin typeface="Arial" panose="020B0604020202020204" pitchFamily="34" charset="0"/>
                <a:cs typeface="Arial" panose="020B0604020202020204" pitchFamily="34" charset="0"/>
              </a:rPr>
              <a:t>Ternas o Nóminas producto del Concurso Externo CE-01-2013-MEP</a:t>
            </a:r>
          </a:p>
        </p:txBody>
      </p:sp>
      <p:graphicFrame>
        <p:nvGraphicFramePr>
          <p:cNvPr id="7" name="Tabla 6"/>
          <p:cNvGraphicFramePr>
            <a:graphicFrameLocks noGrp="1"/>
          </p:cNvGraphicFramePr>
          <p:nvPr>
            <p:extLst/>
          </p:nvPr>
        </p:nvGraphicFramePr>
        <p:xfrm>
          <a:off x="849094" y="1916831"/>
          <a:ext cx="7539330" cy="4615230"/>
        </p:xfrm>
        <a:graphic>
          <a:graphicData uri="http://schemas.openxmlformats.org/drawingml/2006/table">
            <a:tbl>
              <a:tblPr>
                <a:tableStyleId>{5C22544A-7EE6-4342-B048-85BDC9FD1C3A}</a:tableStyleId>
              </a:tblPr>
              <a:tblGrid>
                <a:gridCol w="771930"/>
                <a:gridCol w="1942690"/>
                <a:gridCol w="1569591"/>
                <a:gridCol w="955263"/>
                <a:gridCol w="784796"/>
                <a:gridCol w="784966"/>
                <a:gridCol w="730094"/>
              </a:tblGrid>
              <a:tr h="288033">
                <a:tc>
                  <a:txBody>
                    <a:bodyPr/>
                    <a:lstStyle/>
                    <a:p>
                      <a:pPr algn="ctr" fontAlgn="b"/>
                      <a:r>
                        <a:rPr lang="es-CR" sz="1200" b="1" u="none" strike="noStrike" dirty="0">
                          <a:effectLst/>
                          <a:latin typeface="Arial" panose="020B0604020202020204" pitchFamily="34" charset="0"/>
                          <a:cs typeface="Arial" panose="020B0604020202020204" pitchFamily="34" charset="0"/>
                        </a:rPr>
                        <a:t>Año</a:t>
                      </a:r>
                      <a:endParaRPr lang="es-CR"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1">
                        <a:lumMod val="60000"/>
                        <a:lumOff val="40000"/>
                      </a:schemeClr>
                    </a:solidFill>
                  </a:tcPr>
                </a:tc>
                <a:tc>
                  <a:txBody>
                    <a:bodyPr/>
                    <a:lstStyle/>
                    <a:p>
                      <a:pPr algn="ctr" fontAlgn="b"/>
                      <a:r>
                        <a:rPr lang="es-CR" sz="1200" b="1" u="none" strike="noStrike" dirty="0">
                          <a:effectLst/>
                          <a:latin typeface="Arial" panose="020B0604020202020204" pitchFamily="34" charset="0"/>
                          <a:cs typeface="Arial" panose="020B0604020202020204" pitchFamily="34" charset="0"/>
                        </a:rPr>
                        <a:t>Clase de puesto</a:t>
                      </a:r>
                      <a:endParaRPr lang="es-CR"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1">
                        <a:lumMod val="60000"/>
                        <a:lumOff val="40000"/>
                      </a:schemeClr>
                    </a:solidFill>
                  </a:tcPr>
                </a:tc>
                <a:tc>
                  <a:txBody>
                    <a:bodyPr/>
                    <a:lstStyle/>
                    <a:p>
                      <a:pPr algn="ctr" fontAlgn="b"/>
                      <a:r>
                        <a:rPr lang="es-CR" sz="1200" b="1" u="none" strike="noStrike" dirty="0">
                          <a:effectLst/>
                          <a:latin typeface="Arial" panose="020B0604020202020204" pitchFamily="34" charset="0"/>
                          <a:cs typeface="Arial" panose="020B0604020202020204" pitchFamily="34" charset="0"/>
                        </a:rPr>
                        <a:t>Cantidad de ternas</a:t>
                      </a:r>
                      <a:endParaRPr lang="es-CR"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1">
                        <a:lumMod val="60000"/>
                        <a:lumOff val="40000"/>
                      </a:schemeClr>
                    </a:solidFill>
                  </a:tcPr>
                </a:tc>
                <a:tc>
                  <a:txBody>
                    <a:bodyPr/>
                    <a:lstStyle/>
                    <a:p>
                      <a:pPr algn="ctr" fontAlgn="b"/>
                      <a:r>
                        <a:rPr lang="es-CR" sz="1200" b="1" u="none" strike="noStrike" dirty="0">
                          <a:effectLst/>
                          <a:latin typeface="Arial" panose="020B0604020202020204" pitchFamily="34" charset="0"/>
                          <a:cs typeface="Arial" panose="020B0604020202020204" pitchFamily="34" charset="0"/>
                        </a:rPr>
                        <a:t>Total Puestos</a:t>
                      </a:r>
                      <a:endParaRPr lang="es-CR"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1">
                        <a:lumMod val="60000"/>
                        <a:lumOff val="40000"/>
                      </a:schemeClr>
                    </a:solidFill>
                  </a:tcPr>
                </a:tc>
                <a:tc>
                  <a:txBody>
                    <a:bodyPr/>
                    <a:lstStyle/>
                    <a:p>
                      <a:pPr algn="ctr" fontAlgn="b"/>
                      <a:r>
                        <a:rPr lang="es-CR" sz="1200" b="1" u="none" strike="noStrike" dirty="0">
                          <a:effectLst/>
                          <a:latin typeface="Arial" panose="020B0604020202020204" pitchFamily="34" charset="0"/>
                          <a:cs typeface="Arial" panose="020B0604020202020204" pitchFamily="34" charset="0"/>
                        </a:rPr>
                        <a:t>Resueltos </a:t>
                      </a:r>
                      <a:endParaRPr lang="es-CR"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1">
                        <a:lumMod val="60000"/>
                        <a:lumOff val="40000"/>
                      </a:schemeClr>
                    </a:solidFill>
                  </a:tcPr>
                </a:tc>
                <a:tc>
                  <a:txBody>
                    <a:bodyPr/>
                    <a:lstStyle/>
                    <a:p>
                      <a:pPr algn="ctr" fontAlgn="b"/>
                      <a:r>
                        <a:rPr lang="es-CR" sz="1200" b="1" u="none" strike="noStrike" dirty="0">
                          <a:effectLst/>
                          <a:latin typeface="Arial" panose="020B0604020202020204" pitchFamily="34" charset="0"/>
                          <a:cs typeface="Arial" panose="020B0604020202020204" pitchFamily="34" charset="0"/>
                        </a:rPr>
                        <a:t>Irresolutos</a:t>
                      </a:r>
                      <a:endParaRPr lang="es-CR"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1">
                        <a:lumMod val="60000"/>
                        <a:lumOff val="40000"/>
                      </a:schemeClr>
                    </a:solidFill>
                  </a:tcPr>
                </a:tc>
                <a:tc>
                  <a:txBody>
                    <a:bodyPr/>
                    <a:lstStyle/>
                    <a:p>
                      <a:pPr algn="ctr" fontAlgn="b"/>
                      <a:r>
                        <a:rPr lang="es-CR" sz="1200" b="1" u="none" strike="noStrike" dirty="0">
                          <a:effectLst/>
                          <a:latin typeface="Arial" panose="020B0604020202020204" pitchFamily="34" charset="0"/>
                          <a:cs typeface="Arial" panose="020B0604020202020204" pitchFamily="34" charset="0"/>
                        </a:rPr>
                        <a:t>Anulados</a:t>
                      </a:r>
                      <a:endParaRPr lang="es-CR"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1">
                        <a:lumMod val="60000"/>
                        <a:lumOff val="40000"/>
                      </a:schemeClr>
                    </a:solidFill>
                  </a:tcPr>
                </a:tc>
              </a:tr>
              <a:tr h="199581">
                <a:tc>
                  <a:txBody>
                    <a:bodyPr/>
                    <a:lstStyle/>
                    <a:p>
                      <a:pPr algn="ctr" fontAlgn="ctr"/>
                      <a:r>
                        <a:rPr lang="es-CR" sz="1100" u="none" strike="noStrike" dirty="0">
                          <a:effectLst/>
                          <a:latin typeface="Arial" panose="020B0604020202020204" pitchFamily="34" charset="0"/>
                          <a:cs typeface="Arial" panose="020B0604020202020204" pitchFamily="34" charset="0"/>
                        </a:rPr>
                        <a:t>2014</a:t>
                      </a:r>
                      <a:endParaRPr lang="es-CR"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s-CR" sz="1100" u="none" strike="noStrike" dirty="0">
                          <a:effectLst/>
                          <a:latin typeface="Arial" panose="020B0604020202020204" pitchFamily="34" charset="0"/>
                          <a:cs typeface="Arial" panose="020B0604020202020204" pitchFamily="34" charset="0"/>
                        </a:rPr>
                        <a:t>Conductor</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11</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15</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14</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0</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1</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9581">
                <a:tc>
                  <a:txBody>
                    <a:bodyPr/>
                    <a:lstStyle/>
                    <a:p>
                      <a:pPr algn="ctr" fontAlgn="ctr"/>
                      <a:r>
                        <a:rPr lang="es-CR" sz="1100" u="none" strike="noStrike" dirty="0">
                          <a:effectLst/>
                          <a:latin typeface="Arial" panose="020B0604020202020204" pitchFamily="34" charset="0"/>
                          <a:cs typeface="Arial" panose="020B0604020202020204" pitchFamily="34" charset="0"/>
                        </a:rPr>
                        <a:t>2014</a:t>
                      </a:r>
                      <a:endParaRPr lang="es-CR"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s-CR" sz="1100" u="none" strike="noStrike" dirty="0" err="1">
                          <a:effectLst/>
                          <a:latin typeface="Arial" panose="020B0604020202020204" pitchFamily="34" charset="0"/>
                          <a:cs typeface="Arial" panose="020B0604020202020204" pitchFamily="34" charset="0"/>
                        </a:rPr>
                        <a:t>Trab</a:t>
                      </a:r>
                      <a:r>
                        <a:rPr lang="es-CR" sz="1100" u="none" strike="noStrike" dirty="0">
                          <a:effectLst/>
                          <a:latin typeface="Arial" panose="020B0604020202020204" pitchFamily="34" charset="0"/>
                          <a:cs typeface="Arial" panose="020B0604020202020204" pitchFamily="34" charset="0"/>
                        </a:rPr>
                        <a:t>. </a:t>
                      </a:r>
                      <a:r>
                        <a:rPr lang="es-CR" sz="1100" u="none" strike="noStrike" dirty="0" err="1">
                          <a:effectLst/>
                          <a:latin typeface="Arial" panose="020B0604020202020204" pitchFamily="34" charset="0"/>
                          <a:cs typeface="Arial" panose="020B0604020202020204" pitchFamily="34" charset="0"/>
                        </a:rPr>
                        <a:t>Calif</a:t>
                      </a:r>
                      <a:r>
                        <a:rPr lang="es-CR" sz="1100" u="none" strike="noStrike" dirty="0">
                          <a:effectLst/>
                          <a:latin typeface="Arial" panose="020B0604020202020204" pitchFamily="34" charset="0"/>
                          <a:cs typeface="Arial" panose="020B0604020202020204" pitchFamily="34" charset="0"/>
                        </a:rPr>
                        <a:t>. S.C</a:t>
                      </a:r>
                      <a:endParaRPr lang="es-CR"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 </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 </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9581">
                <a:tc>
                  <a:txBody>
                    <a:bodyPr/>
                    <a:lstStyle/>
                    <a:p>
                      <a:pPr algn="ctr" fontAlgn="ctr"/>
                      <a:r>
                        <a:rPr lang="es-CR" sz="1100" u="none" strike="noStrike">
                          <a:effectLst/>
                          <a:latin typeface="Arial" panose="020B0604020202020204" pitchFamily="34" charset="0"/>
                          <a:cs typeface="Arial" panose="020B0604020202020204" pitchFamily="34" charset="0"/>
                        </a:rPr>
                        <a:t> </a:t>
                      </a:r>
                      <a:endParaRPr lang="es-CR" sz="11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s-CR" sz="1100" u="none" strike="noStrike">
                          <a:effectLst/>
                          <a:latin typeface="Arial" panose="020B0604020202020204" pitchFamily="34" charset="0"/>
                          <a:cs typeface="Arial" panose="020B0604020202020204" pitchFamily="34" charset="0"/>
                        </a:rPr>
                        <a:t>Operador de Máquinas</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14</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15</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13</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2</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0</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9581">
                <a:tc>
                  <a:txBody>
                    <a:bodyPr/>
                    <a:lstStyle/>
                    <a:p>
                      <a:pPr algn="ctr" fontAlgn="ctr"/>
                      <a:r>
                        <a:rPr lang="es-CR" sz="1100" u="none" strike="noStrike">
                          <a:effectLst/>
                          <a:latin typeface="Arial" panose="020B0604020202020204" pitchFamily="34" charset="0"/>
                          <a:cs typeface="Arial" panose="020B0604020202020204" pitchFamily="34" charset="0"/>
                        </a:rPr>
                        <a:t> </a:t>
                      </a:r>
                      <a:endParaRPr lang="es-CR" sz="11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s-CR" sz="1100" u="none" strike="noStrike" dirty="0">
                          <a:effectLst/>
                          <a:latin typeface="Arial" panose="020B0604020202020204" pitchFamily="34" charset="0"/>
                          <a:cs typeface="Arial" panose="020B0604020202020204" pitchFamily="34" charset="0"/>
                        </a:rPr>
                        <a:t>Construcción Civil</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29</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33</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28</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4</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1</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9581">
                <a:tc>
                  <a:txBody>
                    <a:bodyPr/>
                    <a:lstStyle/>
                    <a:p>
                      <a:pPr algn="ctr" fontAlgn="ctr"/>
                      <a:r>
                        <a:rPr lang="es-CR" sz="1100" u="none" strike="noStrike">
                          <a:effectLst/>
                          <a:latin typeface="Arial" panose="020B0604020202020204" pitchFamily="34" charset="0"/>
                          <a:cs typeface="Arial" panose="020B0604020202020204" pitchFamily="34" charset="0"/>
                        </a:rPr>
                        <a:t>2014</a:t>
                      </a:r>
                      <a:endParaRPr lang="es-CR" sz="11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s-CR" sz="1100" u="none" strike="noStrike">
                          <a:effectLst/>
                          <a:latin typeface="Arial" panose="020B0604020202020204" pitchFamily="34" charset="0"/>
                          <a:cs typeface="Arial" panose="020B0604020202020204" pitchFamily="34" charset="0"/>
                        </a:rPr>
                        <a:t>Cocinero (a)</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5</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6</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3</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3</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0</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9581">
                <a:tc>
                  <a:txBody>
                    <a:bodyPr/>
                    <a:lstStyle/>
                    <a:p>
                      <a:pPr algn="ctr" fontAlgn="ctr"/>
                      <a:r>
                        <a:rPr lang="es-CR" sz="1100" u="none" strike="noStrike" dirty="0">
                          <a:effectLst/>
                          <a:latin typeface="Arial" panose="020B0604020202020204" pitchFamily="34" charset="0"/>
                          <a:cs typeface="Arial" panose="020B0604020202020204" pitchFamily="34" charset="0"/>
                        </a:rPr>
                        <a:t> </a:t>
                      </a:r>
                      <a:endParaRPr lang="es-CR"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r>
              <a:tr h="199581">
                <a:tc>
                  <a:txBody>
                    <a:bodyPr/>
                    <a:lstStyle/>
                    <a:p>
                      <a:pPr algn="ctr" fontAlgn="ctr"/>
                      <a:r>
                        <a:rPr lang="es-CR" sz="1100" u="none" strike="noStrike">
                          <a:effectLst/>
                          <a:latin typeface="Arial" panose="020B0604020202020204" pitchFamily="34" charset="0"/>
                          <a:cs typeface="Arial" panose="020B0604020202020204" pitchFamily="34" charset="0"/>
                        </a:rPr>
                        <a:t>2015</a:t>
                      </a:r>
                      <a:endParaRPr lang="es-CR" sz="11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s-CR" sz="1100" u="none" strike="noStrike" dirty="0" err="1">
                          <a:effectLst/>
                          <a:latin typeface="Arial" panose="020B0604020202020204" pitchFamily="34" charset="0"/>
                          <a:cs typeface="Arial" panose="020B0604020202020204" pitchFamily="34" charset="0"/>
                        </a:rPr>
                        <a:t>Trab</a:t>
                      </a:r>
                      <a:r>
                        <a:rPr lang="es-CR" sz="1100" u="none" strike="noStrike" dirty="0">
                          <a:effectLst/>
                          <a:latin typeface="Arial" panose="020B0604020202020204" pitchFamily="34" charset="0"/>
                          <a:cs typeface="Arial" panose="020B0604020202020204" pitchFamily="34" charset="0"/>
                        </a:rPr>
                        <a:t>. </a:t>
                      </a:r>
                      <a:r>
                        <a:rPr lang="es-CR" sz="1100" u="none" strike="noStrike" dirty="0" err="1">
                          <a:effectLst/>
                          <a:latin typeface="Arial" panose="020B0604020202020204" pitchFamily="34" charset="0"/>
                          <a:cs typeface="Arial" panose="020B0604020202020204" pitchFamily="34" charset="0"/>
                        </a:rPr>
                        <a:t>Calid</a:t>
                      </a:r>
                      <a:r>
                        <a:rPr lang="es-CR" sz="1100" u="none" strike="noStrike" dirty="0">
                          <a:effectLst/>
                          <a:latin typeface="Arial" panose="020B0604020202020204" pitchFamily="34" charset="0"/>
                          <a:cs typeface="Arial" panose="020B0604020202020204" pitchFamily="34" charset="0"/>
                        </a:rPr>
                        <a:t>. S.C</a:t>
                      </a:r>
                      <a:endParaRPr lang="es-CR"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0</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9581">
                <a:tc>
                  <a:txBody>
                    <a:bodyPr/>
                    <a:lstStyle/>
                    <a:p>
                      <a:pPr algn="ctr" fontAlgn="ctr"/>
                      <a:r>
                        <a:rPr lang="es-CR" sz="1100" u="none" strike="noStrike">
                          <a:effectLst/>
                          <a:latin typeface="Arial" panose="020B0604020202020204" pitchFamily="34" charset="0"/>
                          <a:cs typeface="Arial" panose="020B0604020202020204" pitchFamily="34" charset="0"/>
                        </a:rPr>
                        <a:t> </a:t>
                      </a:r>
                      <a:endParaRPr lang="es-CR" sz="11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s-CR" sz="1100" u="none" strike="noStrike" dirty="0">
                          <a:effectLst/>
                          <a:latin typeface="Arial" panose="020B0604020202020204" pitchFamily="34" charset="0"/>
                          <a:cs typeface="Arial" panose="020B0604020202020204" pitchFamily="34" charset="0"/>
                        </a:rPr>
                        <a:t>Operador de Máquinas</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6</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7</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4</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3</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0</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9581">
                <a:tc>
                  <a:txBody>
                    <a:bodyPr/>
                    <a:lstStyle/>
                    <a:p>
                      <a:pPr algn="ctr" fontAlgn="ctr"/>
                      <a:r>
                        <a:rPr lang="es-CR" sz="1100" u="none" strike="noStrike">
                          <a:effectLst/>
                          <a:latin typeface="Arial" panose="020B0604020202020204" pitchFamily="34" charset="0"/>
                          <a:cs typeface="Arial" panose="020B0604020202020204" pitchFamily="34" charset="0"/>
                        </a:rPr>
                        <a:t> </a:t>
                      </a:r>
                      <a:endParaRPr lang="es-CR" sz="11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s-CR" sz="1100" u="none" strike="noStrike" dirty="0">
                          <a:effectLst/>
                          <a:latin typeface="Arial" panose="020B0604020202020204" pitchFamily="34" charset="0"/>
                          <a:cs typeface="Arial" panose="020B0604020202020204" pitchFamily="34" charset="0"/>
                        </a:rPr>
                        <a:t>Construcción Civil</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22</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23</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15</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8</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0</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9581">
                <a:tc>
                  <a:txBody>
                    <a:bodyPr/>
                    <a:lstStyle/>
                    <a:p>
                      <a:pPr algn="ctr" fontAlgn="ctr"/>
                      <a:r>
                        <a:rPr lang="es-CR" sz="1100" u="none" strike="noStrike">
                          <a:effectLst/>
                          <a:latin typeface="Arial" panose="020B0604020202020204" pitchFamily="34" charset="0"/>
                          <a:cs typeface="Arial" panose="020B0604020202020204" pitchFamily="34" charset="0"/>
                        </a:rPr>
                        <a:t>2015</a:t>
                      </a:r>
                      <a:endParaRPr lang="es-CR" sz="11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s-CR" sz="1100" u="none" strike="noStrike">
                          <a:effectLst/>
                          <a:latin typeface="Arial" panose="020B0604020202020204" pitchFamily="34" charset="0"/>
                          <a:cs typeface="Arial" panose="020B0604020202020204" pitchFamily="34" charset="0"/>
                        </a:rPr>
                        <a:t>Cocinero (a)</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204</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288</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240</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48</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0</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9581">
                <a:tc>
                  <a:txBody>
                    <a:bodyPr/>
                    <a:lstStyle/>
                    <a:p>
                      <a:pPr algn="ctr" fontAlgn="ctr"/>
                      <a:r>
                        <a:rPr lang="es-CR" sz="1100" u="none" strike="noStrike">
                          <a:effectLst/>
                          <a:latin typeface="Arial" panose="020B0604020202020204" pitchFamily="34" charset="0"/>
                          <a:cs typeface="Arial" panose="020B0604020202020204" pitchFamily="34" charset="0"/>
                        </a:rPr>
                        <a:t>2015</a:t>
                      </a:r>
                      <a:endParaRPr lang="es-CR" sz="11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s-CR" sz="1100" u="none" strike="noStrike">
                          <a:effectLst/>
                          <a:latin typeface="Arial" panose="020B0604020202020204" pitchFamily="34" charset="0"/>
                          <a:cs typeface="Arial" panose="020B0604020202020204" pitchFamily="34" charset="0"/>
                        </a:rPr>
                        <a:t>Conserjes</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201</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292</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249</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43</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0</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9581">
                <a:tc>
                  <a:txBody>
                    <a:bodyPr/>
                    <a:lstStyle/>
                    <a:p>
                      <a:pPr algn="ctr" fontAlgn="ctr"/>
                      <a:r>
                        <a:rPr lang="es-CR" sz="1100" u="none" strike="noStrike" dirty="0">
                          <a:effectLst/>
                          <a:latin typeface="Arial" panose="020B0604020202020204" pitchFamily="34" charset="0"/>
                          <a:cs typeface="Arial" panose="020B0604020202020204" pitchFamily="34" charset="0"/>
                        </a:rPr>
                        <a:t> </a:t>
                      </a:r>
                      <a:endParaRPr lang="es-CR"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r>
              <a:tr h="199581">
                <a:tc>
                  <a:txBody>
                    <a:bodyPr/>
                    <a:lstStyle/>
                    <a:p>
                      <a:pPr algn="ctr" fontAlgn="ctr"/>
                      <a:r>
                        <a:rPr lang="es-CR" sz="1100" u="none" strike="noStrike">
                          <a:effectLst/>
                          <a:latin typeface="Arial" panose="020B0604020202020204" pitchFamily="34" charset="0"/>
                          <a:cs typeface="Arial" panose="020B0604020202020204" pitchFamily="34" charset="0"/>
                        </a:rPr>
                        <a:t>2016</a:t>
                      </a:r>
                      <a:endParaRPr lang="es-CR" sz="11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s-CR" sz="1100" u="none" strike="noStrike">
                          <a:effectLst/>
                          <a:latin typeface="Arial" panose="020B0604020202020204" pitchFamily="34" charset="0"/>
                          <a:cs typeface="Arial" panose="020B0604020202020204" pitchFamily="34" charset="0"/>
                        </a:rPr>
                        <a:t>Cocinero (a)</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81</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134</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128</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6</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0</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9581">
                <a:tc>
                  <a:txBody>
                    <a:bodyPr/>
                    <a:lstStyle/>
                    <a:p>
                      <a:pPr algn="ctr" fontAlgn="ctr"/>
                      <a:r>
                        <a:rPr lang="es-CR" sz="1100" u="none" strike="noStrike">
                          <a:effectLst/>
                          <a:latin typeface="Arial" panose="020B0604020202020204" pitchFamily="34" charset="0"/>
                          <a:cs typeface="Arial" panose="020B0604020202020204" pitchFamily="34" charset="0"/>
                        </a:rPr>
                        <a:t>2016</a:t>
                      </a:r>
                      <a:endParaRPr lang="es-CR" sz="11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s-CR" sz="1100" u="none" strike="noStrike">
                          <a:effectLst/>
                          <a:latin typeface="Arial" panose="020B0604020202020204" pitchFamily="34" charset="0"/>
                          <a:cs typeface="Arial" panose="020B0604020202020204" pitchFamily="34" charset="0"/>
                        </a:rPr>
                        <a:t>Conserje</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87</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101</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98</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3</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0</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9581">
                <a:tc>
                  <a:txBody>
                    <a:bodyPr/>
                    <a:lstStyle/>
                    <a:p>
                      <a:pPr algn="ctr" fontAlgn="ctr"/>
                      <a:r>
                        <a:rPr lang="es-CR" sz="1100" u="none" strike="noStrike">
                          <a:effectLst/>
                          <a:latin typeface="Arial" panose="020B0604020202020204" pitchFamily="34" charset="0"/>
                          <a:cs typeface="Arial" panose="020B0604020202020204" pitchFamily="34" charset="0"/>
                        </a:rPr>
                        <a:t>2016</a:t>
                      </a:r>
                      <a:endParaRPr lang="es-CR" sz="11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s-CR" sz="1100" u="none" strike="noStrike" dirty="0">
                          <a:effectLst/>
                          <a:latin typeface="Arial" panose="020B0604020202020204" pitchFamily="34" charset="0"/>
                          <a:cs typeface="Arial" panose="020B0604020202020204" pitchFamily="34" charset="0"/>
                        </a:rPr>
                        <a:t>Oficial de Seguridad S.C.</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229</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515</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476</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39</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0</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9581">
                <a:tc>
                  <a:txBody>
                    <a:bodyPr/>
                    <a:lstStyle/>
                    <a:p>
                      <a:pPr algn="ctr" fontAlgn="ctr"/>
                      <a:r>
                        <a:rPr lang="es-CR" sz="1100" u="none" strike="noStrike" dirty="0">
                          <a:effectLst/>
                          <a:latin typeface="Arial" panose="020B0604020202020204" pitchFamily="34" charset="0"/>
                          <a:cs typeface="Arial" panose="020B0604020202020204" pitchFamily="34" charset="0"/>
                        </a:rPr>
                        <a:t> </a:t>
                      </a:r>
                      <a:endParaRPr lang="es-CR"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s-CR" sz="1100" u="none" strike="noStrike">
                          <a:effectLst/>
                          <a:latin typeface="Arial" panose="020B0604020202020204" pitchFamily="34" charset="0"/>
                          <a:cs typeface="Arial" panose="020B0604020202020204" pitchFamily="34" charset="0"/>
                        </a:rPr>
                        <a:t> </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s-CR" sz="1100" u="none" strike="noStrike">
                          <a:effectLst/>
                          <a:latin typeface="Arial" panose="020B0604020202020204" pitchFamily="34" charset="0"/>
                          <a:cs typeface="Arial" panose="020B0604020202020204" pitchFamily="34" charset="0"/>
                        </a:rPr>
                        <a:t> </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lumMod val="75000"/>
                      </a:schemeClr>
                    </a:solidFill>
                  </a:tcPr>
                </a:tc>
              </a:tr>
              <a:tr h="199581">
                <a:tc>
                  <a:txBody>
                    <a:bodyPr/>
                    <a:lstStyle/>
                    <a:p>
                      <a:pPr algn="ctr" fontAlgn="ctr"/>
                      <a:r>
                        <a:rPr lang="es-CR" sz="1100" u="none" strike="noStrike">
                          <a:effectLst/>
                          <a:latin typeface="Arial" panose="020B0604020202020204" pitchFamily="34" charset="0"/>
                          <a:cs typeface="Arial" panose="020B0604020202020204" pitchFamily="34" charset="0"/>
                        </a:rPr>
                        <a:t>2017</a:t>
                      </a:r>
                      <a:endParaRPr lang="es-CR" sz="11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s-CR" sz="1100" u="none" strike="noStrike">
                          <a:effectLst/>
                          <a:latin typeface="Arial" panose="020B0604020202020204" pitchFamily="34" charset="0"/>
                          <a:cs typeface="Arial" panose="020B0604020202020204" pitchFamily="34" charset="0"/>
                        </a:rPr>
                        <a:t>Auxiliar de Vigilancia</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103</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155</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155</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0</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0</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9581">
                <a:tc>
                  <a:txBody>
                    <a:bodyPr/>
                    <a:lstStyle/>
                    <a:p>
                      <a:pPr algn="ctr" fontAlgn="ctr"/>
                      <a:r>
                        <a:rPr lang="es-CR" sz="1100" u="none" strike="noStrike">
                          <a:effectLst/>
                          <a:latin typeface="Arial" panose="020B0604020202020204" pitchFamily="34" charset="0"/>
                          <a:cs typeface="Arial" panose="020B0604020202020204" pitchFamily="34" charset="0"/>
                        </a:rPr>
                        <a:t>2017</a:t>
                      </a:r>
                      <a:endParaRPr lang="es-CR" sz="11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s-CR" sz="1100" u="none" strike="noStrike" dirty="0">
                          <a:effectLst/>
                          <a:latin typeface="Arial" panose="020B0604020202020204" pitchFamily="34" charset="0"/>
                          <a:cs typeface="Arial" panose="020B0604020202020204" pitchFamily="34" charset="0"/>
                        </a:rPr>
                        <a:t>Conserjes</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10</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13</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13</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0</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0</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9581">
                <a:tc>
                  <a:txBody>
                    <a:bodyPr/>
                    <a:lstStyle/>
                    <a:p>
                      <a:pPr algn="ctr" fontAlgn="ctr"/>
                      <a:r>
                        <a:rPr lang="es-CR" sz="1100" u="none" strike="noStrike">
                          <a:effectLst/>
                          <a:latin typeface="Arial" panose="020B0604020202020204" pitchFamily="34" charset="0"/>
                          <a:cs typeface="Arial" panose="020B0604020202020204" pitchFamily="34" charset="0"/>
                        </a:rPr>
                        <a:t>2017</a:t>
                      </a:r>
                      <a:endParaRPr lang="es-CR" sz="11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s-CR" sz="1100" u="none" strike="noStrike">
                          <a:effectLst/>
                          <a:latin typeface="Arial" panose="020B0604020202020204" pitchFamily="34" charset="0"/>
                          <a:cs typeface="Arial" panose="020B0604020202020204" pitchFamily="34" charset="0"/>
                        </a:rPr>
                        <a:t>Misceláneo de Servicio Civil 1</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3</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3</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3</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0</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0</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9581">
                <a:tc>
                  <a:txBody>
                    <a:bodyPr/>
                    <a:lstStyle/>
                    <a:p>
                      <a:pPr algn="ctr" fontAlgn="b"/>
                      <a:r>
                        <a:rPr lang="es-CR" sz="1100" u="none" strike="noStrike">
                          <a:effectLst/>
                          <a:latin typeface="Arial" panose="020B0604020202020204" pitchFamily="34" charset="0"/>
                          <a:cs typeface="Arial" panose="020B0604020202020204" pitchFamily="34" charset="0"/>
                        </a:rPr>
                        <a:t> </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 </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 </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 </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a:effectLst/>
                          <a:latin typeface="Arial" panose="020B0604020202020204" pitchFamily="34" charset="0"/>
                          <a:cs typeface="Arial" panose="020B0604020202020204" pitchFamily="34" charset="0"/>
                        </a:rPr>
                        <a:t> </a:t>
                      </a:r>
                      <a:endParaRPr lang="es-CR"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CR" sz="1100" u="none" strike="noStrike" dirty="0">
                          <a:effectLst/>
                          <a:latin typeface="Arial" panose="020B0604020202020204" pitchFamily="34" charset="0"/>
                          <a:cs typeface="Arial" panose="020B0604020202020204" pitchFamily="34" charset="0"/>
                        </a:rPr>
                        <a:t> </a:t>
                      </a:r>
                      <a:endParaRPr lang="es-CR"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248325">
                <a:tc>
                  <a:txBody>
                    <a:bodyPr/>
                    <a:lstStyle/>
                    <a:p>
                      <a:pPr algn="ctr" fontAlgn="b"/>
                      <a:endParaRPr lang="es-CR"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1">
                        <a:lumMod val="60000"/>
                        <a:lumOff val="40000"/>
                      </a:schemeClr>
                    </a:solidFill>
                  </a:tcPr>
                </a:tc>
                <a:tc>
                  <a:txBody>
                    <a:bodyPr/>
                    <a:lstStyle/>
                    <a:p>
                      <a:pPr algn="ctr" fontAlgn="b"/>
                      <a:r>
                        <a:rPr lang="es-CR" sz="1400" b="1" u="none" strike="noStrike" dirty="0">
                          <a:effectLst/>
                          <a:latin typeface="Arial" panose="020B0604020202020204" pitchFamily="34" charset="0"/>
                          <a:cs typeface="Arial" panose="020B0604020202020204" pitchFamily="34" charset="0"/>
                        </a:rPr>
                        <a:t>TOTAL</a:t>
                      </a:r>
                      <a:endParaRPr lang="es-CR"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1">
                        <a:lumMod val="60000"/>
                        <a:lumOff val="40000"/>
                      </a:schemeClr>
                    </a:solidFill>
                  </a:tcPr>
                </a:tc>
                <a:tc>
                  <a:txBody>
                    <a:bodyPr/>
                    <a:lstStyle/>
                    <a:p>
                      <a:pPr algn="ctr" fontAlgn="b"/>
                      <a:r>
                        <a:rPr lang="es-CR" sz="1400" b="1" u="none" strike="noStrike" dirty="0">
                          <a:effectLst/>
                          <a:latin typeface="Arial" panose="020B0604020202020204" pitchFamily="34" charset="0"/>
                          <a:cs typeface="Arial" panose="020B0604020202020204" pitchFamily="34" charset="0"/>
                        </a:rPr>
                        <a:t>1005</a:t>
                      </a:r>
                      <a:endParaRPr lang="es-CR"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1">
                        <a:lumMod val="60000"/>
                        <a:lumOff val="40000"/>
                      </a:schemeClr>
                    </a:solidFill>
                  </a:tcPr>
                </a:tc>
                <a:tc>
                  <a:txBody>
                    <a:bodyPr/>
                    <a:lstStyle/>
                    <a:p>
                      <a:pPr algn="ctr" fontAlgn="b"/>
                      <a:r>
                        <a:rPr lang="es-CR" sz="1400" b="1" u="none" strike="noStrike" dirty="0">
                          <a:effectLst/>
                          <a:latin typeface="Arial" panose="020B0604020202020204" pitchFamily="34" charset="0"/>
                          <a:cs typeface="Arial" panose="020B0604020202020204" pitchFamily="34" charset="0"/>
                        </a:rPr>
                        <a:t>1600</a:t>
                      </a:r>
                      <a:endParaRPr lang="es-CR"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1">
                        <a:lumMod val="60000"/>
                        <a:lumOff val="40000"/>
                      </a:schemeClr>
                    </a:solidFill>
                  </a:tcPr>
                </a:tc>
                <a:tc>
                  <a:txBody>
                    <a:bodyPr/>
                    <a:lstStyle/>
                    <a:p>
                      <a:pPr algn="ctr" fontAlgn="b"/>
                      <a:r>
                        <a:rPr lang="es-CR" sz="1400" b="1" u="none" strike="noStrike" dirty="0">
                          <a:effectLst/>
                          <a:latin typeface="Arial" panose="020B0604020202020204" pitchFamily="34" charset="0"/>
                          <a:cs typeface="Arial" panose="020B0604020202020204" pitchFamily="34" charset="0"/>
                        </a:rPr>
                        <a:t>1439</a:t>
                      </a:r>
                      <a:endParaRPr lang="es-CR"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1">
                        <a:lumMod val="60000"/>
                        <a:lumOff val="40000"/>
                      </a:schemeClr>
                    </a:solidFill>
                  </a:tcPr>
                </a:tc>
                <a:tc>
                  <a:txBody>
                    <a:bodyPr/>
                    <a:lstStyle/>
                    <a:p>
                      <a:pPr algn="ctr" fontAlgn="b"/>
                      <a:r>
                        <a:rPr lang="es-CR" sz="1400" b="1" u="none" strike="noStrike" dirty="0">
                          <a:effectLst/>
                          <a:latin typeface="Arial" panose="020B0604020202020204" pitchFamily="34" charset="0"/>
                          <a:cs typeface="Arial" panose="020B0604020202020204" pitchFamily="34" charset="0"/>
                        </a:rPr>
                        <a:t>159</a:t>
                      </a:r>
                      <a:endParaRPr lang="es-CR"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1">
                        <a:lumMod val="60000"/>
                        <a:lumOff val="40000"/>
                      </a:schemeClr>
                    </a:solidFill>
                  </a:tcPr>
                </a:tc>
                <a:tc>
                  <a:txBody>
                    <a:bodyPr/>
                    <a:lstStyle/>
                    <a:p>
                      <a:pPr algn="ctr" fontAlgn="b"/>
                      <a:r>
                        <a:rPr lang="es-CR" sz="1400" b="1" u="none" strike="noStrike" dirty="0">
                          <a:effectLst/>
                          <a:latin typeface="Arial" panose="020B0604020202020204" pitchFamily="34" charset="0"/>
                          <a:cs typeface="Arial" panose="020B0604020202020204" pitchFamily="34" charset="0"/>
                        </a:rPr>
                        <a:t>2</a:t>
                      </a:r>
                      <a:endParaRPr lang="es-CR"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1">
                        <a:lumMod val="60000"/>
                        <a:lumOff val="40000"/>
                      </a:schemeClr>
                    </a:solidFill>
                  </a:tcPr>
                </a:tc>
              </a:tr>
            </a:tbl>
          </a:graphicData>
        </a:graphic>
      </p:graphicFrame>
    </p:spTree>
    <p:extLst>
      <p:ext uri="{BB962C8B-B14F-4D97-AF65-F5344CB8AC3E}">
        <p14:creationId xmlns:p14="http://schemas.microsoft.com/office/powerpoint/2010/main" val="4262422093"/>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4" name="3 Marcador de número de diapositiva"/>
          <p:cNvSpPr>
            <a:spLocks noGrp="1"/>
          </p:cNvSpPr>
          <p:nvPr>
            <p:ph type="sldNum" sz="quarter" idx="12"/>
          </p:nvPr>
        </p:nvSpPr>
        <p:spPr>
          <a:xfrm>
            <a:off x="8388424" y="6356350"/>
            <a:ext cx="421704" cy="365125"/>
          </a:xfrm>
        </p:spPr>
        <p:txBody>
          <a:bodyPr/>
          <a:lstStyle/>
          <a:p>
            <a:fld id="{577E2933-750B-4D76-BF9B-1A9D34EBAF29}" type="slidenum">
              <a:rPr lang="es-ES" smtClean="0"/>
              <a:pPr/>
              <a:t>44</a:t>
            </a:fld>
            <a:endParaRPr lang="es-ES" dirty="0"/>
          </a:p>
        </p:txBody>
      </p:sp>
      <p:sp>
        <p:nvSpPr>
          <p:cNvPr id="5" name="CuadroTexto 4"/>
          <p:cNvSpPr txBox="1"/>
          <p:nvPr/>
        </p:nvSpPr>
        <p:spPr>
          <a:xfrm>
            <a:off x="313184" y="764705"/>
            <a:ext cx="8363272" cy="5863144"/>
          </a:xfrm>
          <a:prstGeom prst="rect">
            <a:avLst/>
          </a:prstGeom>
          <a:noFill/>
        </p:spPr>
        <p:txBody>
          <a:bodyPr wrap="square" rtlCol="0">
            <a:spAutoFit/>
          </a:bodyPr>
          <a:lstStyle/>
          <a:p>
            <a:pPr algn="ctr">
              <a:lnSpc>
                <a:spcPct val="150000"/>
              </a:lnSpc>
            </a:pPr>
            <a:r>
              <a:rPr lang="es-ES" sz="2800" b="1" u="sng" dirty="0" smtClean="0">
                <a:solidFill>
                  <a:schemeClr val="tx2"/>
                </a:solidFill>
                <a:latin typeface="Arial" panose="020B0604020202020204" pitchFamily="34" charset="0"/>
                <a:cs typeface="Arial" panose="020B0604020202020204" pitchFamily="34" charset="0"/>
              </a:rPr>
              <a:t>Principales obstáculos por superar</a:t>
            </a:r>
          </a:p>
          <a:p>
            <a:pPr algn="ctr">
              <a:lnSpc>
                <a:spcPct val="150000"/>
              </a:lnSpc>
            </a:pPr>
            <a:endParaRPr lang="es-ES" sz="14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es-ES" sz="1300" dirty="0" smtClean="0">
                <a:latin typeface="Arial" panose="020B0604020202020204" pitchFamily="34" charset="0"/>
                <a:cs typeface="Arial" panose="020B0604020202020204" pitchFamily="34" charset="0"/>
              </a:rPr>
              <a:t>En cuanto a la ejecución de los concurso internos la principal dificultad radica en el tiempo que tarda servicio civil en aprobar </a:t>
            </a:r>
            <a:r>
              <a:rPr lang="es-ES" sz="1300" dirty="0">
                <a:latin typeface="Arial" panose="020B0604020202020204" pitchFamily="34" charset="0"/>
                <a:cs typeface="Arial" panose="020B0604020202020204" pitchFamily="34" charset="0"/>
              </a:rPr>
              <a:t>los insumos necesarios para </a:t>
            </a:r>
            <a:r>
              <a:rPr lang="es-ES" sz="1300" dirty="0" smtClean="0">
                <a:latin typeface="Arial" panose="020B0604020202020204" pitchFamily="34" charset="0"/>
                <a:cs typeface="Arial" panose="020B0604020202020204" pitchFamily="34" charset="0"/>
              </a:rPr>
              <a:t>ejecutar </a:t>
            </a:r>
            <a:r>
              <a:rPr lang="es-ES" sz="1300" dirty="0">
                <a:latin typeface="Arial" panose="020B0604020202020204" pitchFamily="34" charset="0"/>
                <a:cs typeface="Arial" panose="020B0604020202020204" pitchFamily="34" charset="0"/>
              </a:rPr>
              <a:t>los </a:t>
            </a:r>
            <a:r>
              <a:rPr lang="es-ES" sz="1300" dirty="0" smtClean="0">
                <a:latin typeface="Arial" panose="020B0604020202020204" pitchFamily="34" charset="0"/>
                <a:cs typeface="Arial" panose="020B0604020202020204" pitchFamily="34" charset="0"/>
              </a:rPr>
              <a:t>concurso internos tal es el caso de las bases de selección, el manual de interpretación de requisito, los medios de divulgación del concurso (afiche, oficio circular). Es necesario un medio o canal mas ágil y rápido.</a:t>
            </a:r>
          </a:p>
          <a:p>
            <a:pPr marL="285750" indent="-285750" algn="just">
              <a:lnSpc>
                <a:spcPct val="150000"/>
              </a:lnSpc>
              <a:buFont typeface="Wingdings" panose="05000000000000000000" pitchFamily="2" charset="2"/>
              <a:buChar char="§"/>
            </a:pPr>
            <a:endParaRPr lang="es-ES" sz="13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es-ES" sz="1300" dirty="0" smtClean="0">
                <a:latin typeface="Arial" panose="020B0604020202020204" pitchFamily="34" charset="0"/>
                <a:cs typeface="Arial" panose="020B0604020202020204" pitchFamily="34" charset="0"/>
              </a:rPr>
              <a:t>En </a:t>
            </a:r>
            <a:r>
              <a:rPr lang="es-ES" sz="1300" dirty="0">
                <a:latin typeface="Arial" panose="020B0604020202020204" pitchFamily="34" charset="0"/>
                <a:cs typeface="Arial" panose="020B0604020202020204" pitchFamily="34" charset="0"/>
              </a:rPr>
              <a:t>la elaboración de los estudios de vida y costumbres </a:t>
            </a:r>
            <a:r>
              <a:rPr lang="es-ES" sz="1300" dirty="0" smtClean="0">
                <a:latin typeface="Arial" panose="020B0604020202020204" pitchFamily="34" charset="0"/>
                <a:cs typeface="Arial" panose="020B0604020202020204" pitchFamily="34" charset="0"/>
              </a:rPr>
              <a:t>correspondientes a personas que desean ingresar en un puesto correspondiente al artículo 15 del Reglamento del Estatuto de Servicio Civil aun </a:t>
            </a:r>
            <a:r>
              <a:rPr lang="es-ES" sz="1300" dirty="0">
                <a:latin typeface="Arial" panose="020B0604020202020204" pitchFamily="34" charset="0"/>
                <a:cs typeface="Arial" panose="020B0604020202020204" pitchFamily="34" charset="0"/>
              </a:rPr>
              <a:t>no se cuenta con el </a:t>
            </a:r>
            <a:r>
              <a:rPr lang="es-ES" sz="1300" dirty="0" smtClean="0">
                <a:latin typeface="Arial" panose="020B0604020202020204" pitchFamily="34" charset="0"/>
                <a:cs typeface="Arial" panose="020B0604020202020204" pitchFamily="34" charset="0"/>
              </a:rPr>
              <a:t>procedimiento </a:t>
            </a:r>
            <a:r>
              <a:rPr lang="es-ES" sz="1300" dirty="0">
                <a:latin typeface="Arial" panose="020B0604020202020204" pitchFamily="34" charset="0"/>
                <a:cs typeface="Arial" panose="020B0604020202020204" pitchFamily="34" charset="0"/>
              </a:rPr>
              <a:t>o la directriz </a:t>
            </a:r>
            <a:r>
              <a:rPr lang="es-ES" sz="1300" dirty="0" smtClean="0">
                <a:latin typeface="Arial" panose="020B0604020202020204" pitchFamily="34" charset="0"/>
                <a:cs typeface="Arial" panose="020B0604020202020204" pitchFamily="34" charset="0"/>
              </a:rPr>
              <a:t>por parte de la Dirección General de Servicio Civil para </a:t>
            </a:r>
            <a:r>
              <a:rPr lang="es-ES" sz="1300" dirty="0">
                <a:latin typeface="Arial" panose="020B0604020202020204" pitchFamily="34" charset="0"/>
                <a:cs typeface="Arial" panose="020B0604020202020204" pitchFamily="34" charset="0"/>
              </a:rPr>
              <a:t>ejecutar el visado de dichos estudios por parte de la </a:t>
            </a:r>
            <a:r>
              <a:rPr lang="es-ES" sz="1300" dirty="0" smtClean="0">
                <a:latin typeface="Arial" panose="020B0604020202020204" pitchFamily="34" charset="0"/>
                <a:cs typeface="Arial" panose="020B0604020202020204" pitchFamily="34" charset="0"/>
              </a:rPr>
              <a:t>Dirección </a:t>
            </a:r>
            <a:r>
              <a:rPr lang="es-ES" sz="1300" dirty="0">
                <a:latin typeface="Arial" panose="020B0604020202020204" pitchFamily="34" charset="0"/>
                <a:cs typeface="Arial" panose="020B0604020202020204" pitchFamily="34" charset="0"/>
              </a:rPr>
              <a:t>General de Servicio como ente rector</a:t>
            </a:r>
            <a:r>
              <a:rPr lang="es-ES" sz="1300" dirty="0" smtClean="0">
                <a:latin typeface="Arial" panose="020B0604020202020204" pitchFamily="34" charset="0"/>
                <a:cs typeface="Arial" panose="020B0604020202020204" pitchFamily="34" charset="0"/>
              </a:rPr>
              <a:t>.</a:t>
            </a:r>
          </a:p>
          <a:p>
            <a:pPr algn="just">
              <a:lnSpc>
                <a:spcPct val="150000"/>
              </a:lnSpc>
            </a:pPr>
            <a:endParaRPr lang="es-ES" sz="13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es-ES" sz="1300" dirty="0" smtClean="0">
                <a:latin typeface="Arial" panose="020B0604020202020204" pitchFamily="34" charset="0"/>
                <a:cs typeface="Arial" panose="020B0604020202020204" pitchFamily="34" charset="0"/>
              </a:rPr>
              <a:t>Existe un divorcio entre el Área de Carrera </a:t>
            </a:r>
            <a:r>
              <a:rPr lang="es-ES" sz="1300" dirty="0">
                <a:latin typeface="Arial" panose="020B0604020202020204" pitchFamily="34" charset="0"/>
                <a:cs typeface="Arial" panose="020B0604020202020204" pitchFamily="34" charset="0"/>
              </a:rPr>
              <a:t>D</a:t>
            </a:r>
            <a:r>
              <a:rPr lang="es-ES" sz="1300" dirty="0" smtClean="0">
                <a:latin typeface="Arial" panose="020B0604020202020204" pitchFamily="34" charset="0"/>
                <a:cs typeface="Arial" panose="020B0604020202020204" pitchFamily="34" charset="0"/>
              </a:rPr>
              <a:t>ocente y el Área de Reclutamiento y Selección de la Dirección General de Servicio Civil a pesar de que ambas pertenezcan a la misma entidad, lo que atrasa la resolución de los casos.</a:t>
            </a:r>
          </a:p>
          <a:p>
            <a:pPr marL="285750" indent="-285750" algn="just">
              <a:lnSpc>
                <a:spcPct val="150000"/>
              </a:lnSpc>
              <a:buFont typeface="Wingdings" panose="05000000000000000000" pitchFamily="2" charset="2"/>
              <a:buChar char="§"/>
            </a:pPr>
            <a:endParaRPr lang="es-ES" sz="1300" dirty="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endParaRPr lang="es-CR" i="1" dirty="0"/>
          </a:p>
        </p:txBody>
      </p:sp>
    </p:spTree>
    <p:extLst>
      <p:ext uri="{BB962C8B-B14F-4D97-AF65-F5344CB8AC3E}">
        <p14:creationId xmlns:p14="http://schemas.microsoft.com/office/powerpoint/2010/main" val="36005855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2119" y="476672"/>
            <a:ext cx="8305800" cy="926976"/>
          </a:xfrm>
        </p:spPr>
        <p:txBody>
          <a:bodyPr>
            <a:normAutofit/>
          </a:bodyPr>
          <a:lstStyle/>
          <a:p>
            <a:pPr algn="ctr"/>
            <a:r>
              <a:rPr lang="es-ES" sz="2800" b="1" u="sng" dirty="0">
                <a:latin typeface="Arial" panose="020B0604020202020204" pitchFamily="34" charset="0"/>
                <a:cs typeface="Arial" panose="020B0604020202020204" pitchFamily="34" charset="0"/>
              </a:rPr>
              <a:t>Principales obstáculos por superar</a:t>
            </a:r>
            <a:br>
              <a:rPr lang="es-ES" sz="2800" b="1" u="sng" dirty="0">
                <a:latin typeface="Arial" panose="020B0604020202020204" pitchFamily="34" charset="0"/>
                <a:cs typeface="Arial" panose="020B0604020202020204" pitchFamily="34" charset="0"/>
              </a:rPr>
            </a:b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45</a:t>
            </a:fld>
            <a:endParaRPr lang="es-ES"/>
          </a:p>
        </p:txBody>
      </p:sp>
      <p:sp>
        <p:nvSpPr>
          <p:cNvPr id="6" name="Rectángulo 5"/>
          <p:cNvSpPr/>
          <p:nvPr/>
        </p:nvSpPr>
        <p:spPr>
          <a:xfrm>
            <a:off x="539552" y="1268760"/>
            <a:ext cx="7848872" cy="5909310"/>
          </a:xfrm>
          <a:prstGeom prst="rect">
            <a:avLst/>
          </a:prstGeom>
        </p:spPr>
        <p:txBody>
          <a:bodyPr wrap="square">
            <a:spAutoFit/>
          </a:bodyPr>
          <a:lstStyle/>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La escasez de recurso humano para la ejecución de los concurso internos y elaboración de estudios de vida y costumbres principalmente los casos que son remitidos por carrera docente cuando hay un concurso docente vigente. </a:t>
            </a:r>
          </a:p>
          <a:p>
            <a:pPr marL="171450" indent="-171450" algn="just">
              <a:lnSpc>
                <a:spcPct val="150000"/>
              </a:lnSpc>
              <a:buFont typeface="Wingdings" panose="05000000000000000000" pitchFamily="2" charset="2"/>
              <a:buChar char="§"/>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smtClean="0">
                <a:latin typeface="Arial" panose="020B0604020202020204" pitchFamily="34" charset="0"/>
                <a:cs typeface="Arial" panose="020B0604020202020204" pitchFamily="34" charset="0"/>
              </a:rPr>
              <a:t>No </a:t>
            </a:r>
            <a:r>
              <a:rPr lang="es-ES" sz="1200" dirty="0">
                <a:latin typeface="Arial" panose="020B0604020202020204" pitchFamily="34" charset="0"/>
                <a:cs typeface="Arial" panose="020B0604020202020204" pitchFamily="34" charset="0"/>
              </a:rPr>
              <a:t>se cuenta con transporte para realizar las giras cuando el estudio de vida y costumbres lo amerita y son personas que viven fuera del área metropolitana y no les es posible por sus propios medios acudir a la convocatoria de </a:t>
            </a:r>
            <a:r>
              <a:rPr lang="es-ES" sz="1200" dirty="0" smtClean="0">
                <a:latin typeface="Arial" panose="020B0604020202020204" pitchFamily="34" charset="0"/>
                <a:cs typeface="Arial" panose="020B0604020202020204" pitchFamily="34" charset="0"/>
              </a:rPr>
              <a:t>entrevista y existe una necesidad inminente de capacitación para los profesionales encargados de realizar los Estudios de Vida y Costumbres.</a:t>
            </a:r>
          </a:p>
          <a:p>
            <a:pPr algn="just">
              <a:lnSpc>
                <a:spcPct val="150000"/>
              </a:lnSpc>
            </a:pPr>
            <a:endParaRPr lang="es-ES" sz="1200" b="1"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La Unidad de Reclutamiento y Selección no cuenta con la cantidad de personal requerido para el aumento de sus funciones, y se ha tenido que prestar personal al Área de Carrera Docente de la Dirección General de Servicio Civil, alegando que es para colaborar en concursos externos de interés de este Ministerio, lo que atrasa procesos en esta oficina</a:t>
            </a:r>
            <a:r>
              <a:rPr lang="es-ES" sz="1200" dirty="0" smtClean="0">
                <a:latin typeface="Arial" panose="020B0604020202020204" pitchFamily="34" charset="0"/>
                <a:cs typeface="Arial" panose="020B0604020202020204" pitchFamily="34" charset="0"/>
              </a:rPr>
              <a:t>.</a:t>
            </a:r>
          </a:p>
          <a:p>
            <a:pPr algn="just">
              <a:lnSpc>
                <a:spcPct val="150000"/>
              </a:lnSpc>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No se cuenta con facilidades de transporte para realizar las giras cuando se requiere visitar funcionarios que ingresan por la Ley 8862</a:t>
            </a:r>
            <a:r>
              <a:rPr lang="es-ES" sz="1200" dirty="0" smtClean="0">
                <a:latin typeface="Arial" panose="020B0604020202020204" pitchFamily="34" charset="0"/>
                <a:cs typeface="Arial" panose="020B0604020202020204" pitchFamily="34" charset="0"/>
              </a:rPr>
              <a:t>.</a:t>
            </a:r>
          </a:p>
          <a:p>
            <a:pPr algn="just">
              <a:lnSpc>
                <a:spcPct val="150000"/>
              </a:lnSpc>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Se sobrecarga labores de la oficina, por directrices que emanan otras personas, por ejemplo el no solicitar fotocopias de cédulas o de la hoja de antecedentes judiciales</a:t>
            </a:r>
            <a:r>
              <a:rPr lang="es-ES" sz="1200" dirty="0" smtClean="0">
                <a:latin typeface="Arial" panose="020B0604020202020204" pitchFamily="34" charset="0"/>
                <a:cs typeface="Arial" panose="020B0604020202020204" pitchFamily="34" charset="0"/>
              </a:rPr>
              <a:t>.</a:t>
            </a:r>
          </a:p>
          <a:p>
            <a:pPr algn="just">
              <a:lnSpc>
                <a:spcPct val="150000"/>
              </a:lnSpc>
            </a:pPr>
            <a:endParaRPr lang="es-ES" sz="1200" dirty="0" smtClean="0">
              <a:latin typeface="Arial" panose="020B0604020202020204" pitchFamily="34" charset="0"/>
              <a:cs typeface="Arial" panose="020B0604020202020204" pitchFamily="34" charset="0"/>
            </a:endParaRPr>
          </a:p>
          <a:p>
            <a:pPr algn="just">
              <a:lnSpc>
                <a:spcPct val="150000"/>
              </a:lnSpc>
            </a:pPr>
            <a:endParaRPr lang="es-E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6179543"/>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852704"/>
          </a:xfrm>
        </p:spPr>
        <p:txBody>
          <a:bodyPr>
            <a:normAutofit fontScale="90000"/>
          </a:bodyPr>
          <a:lstStyle/>
          <a:p>
            <a:pPr algn="ctr"/>
            <a:r>
              <a:rPr lang="es-ES" sz="2800" b="1" u="sng" dirty="0">
                <a:latin typeface="Arial" panose="020B0604020202020204" pitchFamily="34" charset="0"/>
                <a:cs typeface="Arial" panose="020B0604020202020204" pitchFamily="34" charset="0"/>
              </a:rPr>
              <a:t>Principales obstáculos por superar</a:t>
            </a:r>
            <a:br>
              <a:rPr lang="es-ES" sz="2800" b="1" u="sng" dirty="0">
                <a:latin typeface="Arial" panose="020B0604020202020204" pitchFamily="34" charset="0"/>
                <a:cs typeface="Arial" panose="020B0604020202020204" pitchFamily="34" charset="0"/>
              </a:rPr>
            </a:b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46</a:t>
            </a:fld>
            <a:endParaRPr lang="es-ES"/>
          </a:p>
        </p:txBody>
      </p:sp>
      <p:sp>
        <p:nvSpPr>
          <p:cNvPr id="6" name="Rectángulo 5"/>
          <p:cNvSpPr/>
          <p:nvPr/>
        </p:nvSpPr>
        <p:spPr>
          <a:xfrm>
            <a:off x="323528" y="1700808"/>
            <a:ext cx="8280920" cy="3970318"/>
          </a:xfrm>
          <a:prstGeom prst="rect">
            <a:avLst/>
          </a:prstGeom>
        </p:spPr>
        <p:txBody>
          <a:bodyPr wrap="square">
            <a:spAutoFit/>
          </a:bodyPr>
          <a:lstStyle/>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En cuanto a la Resolución</a:t>
            </a:r>
            <a:r>
              <a:rPr lang="es-CR" sz="1200" dirty="0">
                <a:latin typeface="Arial" panose="020B0604020202020204" pitchFamily="34" charset="0"/>
                <a:cs typeface="Arial" panose="020B0604020202020204" pitchFamily="34" charset="0"/>
              </a:rPr>
              <a:t> de las ternas o nóminas emitidas por la Dirección General de Servicio Civil, los tiempos de Resolución en algunos momentos se hacen extensos, ya que desde el momento que se hace la solicitud por parte de esta Unidad al momento que ellos la emitan, pueden pasar varios días para la respectiva conformación por parte de dicha Dirección.</a:t>
            </a: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smtClean="0">
                <a:latin typeface="Arial" panose="020B0604020202020204" pitchFamily="34" charset="0"/>
                <a:cs typeface="Arial" panose="020B0604020202020204" pitchFamily="34" charset="0"/>
              </a:rPr>
              <a:t>El </a:t>
            </a:r>
            <a:r>
              <a:rPr lang="es-ES" sz="1200" dirty="0">
                <a:latin typeface="Arial" panose="020B0604020202020204" pitchFamily="34" charset="0"/>
                <a:cs typeface="Arial" panose="020B0604020202020204" pitchFamily="34" charset="0"/>
              </a:rPr>
              <a:t>Registro de Oferentes producto del Concurso Externo CE-01-2013-MEP, está conformado por aproximadamente 23.000 candidatos, por lo cual al conformar las ternas de personal, las mismas la integran muchos oferentes y el proceso de comunicación se debe hacer con suficiente tiempo ya que se debe tramitar por medio de telegrama de Correos de Costa Rica, y muchas veces no se le son entregados o lo reciben a destiempo</a:t>
            </a:r>
            <a:r>
              <a:rPr lang="es-ES" sz="1200" dirty="0" smtClean="0">
                <a:latin typeface="Arial" panose="020B0604020202020204" pitchFamily="34" charset="0"/>
                <a:cs typeface="Arial" panose="020B0604020202020204" pitchFamily="34" charset="0"/>
              </a:rPr>
              <a:t>.</a:t>
            </a:r>
          </a:p>
          <a:p>
            <a:pPr marL="171450" indent="-171450" algn="just">
              <a:lnSpc>
                <a:spcPct val="150000"/>
              </a:lnSpc>
              <a:buFont typeface="Wingdings" panose="05000000000000000000" pitchFamily="2" charset="2"/>
              <a:buChar char="§"/>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smtClean="0">
                <a:latin typeface="Arial" panose="020B0604020202020204" pitchFamily="34" charset="0"/>
                <a:cs typeface="Arial" panose="020B0604020202020204" pitchFamily="34" charset="0"/>
              </a:rPr>
              <a:t>Para </a:t>
            </a:r>
            <a:r>
              <a:rPr lang="es-ES" sz="1200" dirty="0">
                <a:latin typeface="Arial" panose="020B0604020202020204" pitchFamily="34" charset="0"/>
                <a:cs typeface="Arial" panose="020B0604020202020204" pitchFamily="34" charset="0"/>
              </a:rPr>
              <a:t>el Concurso Interno MEP-02-2017 se implementó una herramienta informática para la debida inscripción y control, lo cual ha generado dificultades para los oferentes, ya que muchos no cuentan con accesos a Internet; asimismo, por la naturaleza de los puestos, algunos no tienen el conocimiento informático para </a:t>
            </a:r>
            <a:r>
              <a:rPr lang="es-ES" sz="1200" dirty="0" err="1">
                <a:latin typeface="Arial" panose="020B0604020202020204" pitchFamily="34" charset="0"/>
                <a:cs typeface="Arial" panose="020B0604020202020204" pitchFamily="34" charset="0"/>
              </a:rPr>
              <a:t>accesar</a:t>
            </a:r>
            <a:r>
              <a:rPr lang="es-ES" sz="1200" dirty="0">
                <a:latin typeface="Arial" panose="020B0604020202020204" pitchFamily="34" charset="0"/>
                <a:cs typeface="Arial" panose="020B0604020202020204" pitchFamily="34" charset="0"/>
              </a:rPr>
              <a:t> a la misma, e inclusive desconocimiento en cuanto a la Normativa y Requisitos.</a:t>
            </a:r>
            <a:r>
              <a:rPr lang="es-ES" sz="1200" b="1" dirty="0">
                <a:latin typeface="Arial" panose="020B0604020202020204" pitchFamily="34" charset="0"/>
                <a:cs typeface="Arial" panose="020B0604020202020204" pitchFamily="34" charset="0"/>
              </a:rPr>
              <a:t> </a:t>
            </a:r>
            <a:r>
              <a:rPr lang="es-ES" sz="1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720376920"/>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3100" b="1" u="sng" dirty="0" smtClean="0">
                <a:latin typeface="Arial" panose="020B0604020202020204" pitchFamily="34" charset="0"/>
                <a:cs typeface="Arial" panose="020B0604020202020204" pitchFamily="34" charset="0"/>
              </a:rPr>
              <a:t>Labor sustantiva:</a:t>
            </a: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47</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CuadroTexto 7"/>
          <p:cNvSpPr txBox="1"/>
          <p:nvPr/>
        </p:nvSpPr>
        <p:spPr>
          <a:xfrm>
            <a:off x="1043608" y="2060848"/>
            <a:ext cx="7272808" cy="2862322"/>
          </a:xfrm>
          <a:prstGeom prst="rect">
            <a:avLst/>
          </a:prstGeom>
          <a:noFill/>
        </p:spPr>
        <p:txBody>
          <a:bodyPr wrap="square" rtlCol="0">
            <a:spAutoFit/>
          </a:bodyPr>
          <a:lstStyle/>
          <a:p>
            <a:pPr marL="342900" indent="-342900" algn="just">
              <a:buFont typeface="+mj-lt"/>
              <a:buAutoNum type="arabicPeriod"/>
            </a:pPr>
            <a:r>
              <a:rPr lang="es-CR" dirty="0" smtClean="0"/>
              <a:t>Proceso de entrevistas de las ternas emitidas por la Dirección General de Servicio Civil.</a:t>
            </a:r>
          </a:p>
          <a:p>
            <a:pPr marL="342900" indent="-342900" algn="just">
              <a:buFont typeface="+mj-lt"/>
              <a:buAutoNum type="arabicPeriod"/>
            </a:pPr>
            <a:endParaRPr lang="es-CR" dirty="0" smtClean="0"/>
          </a:p>
          <a:p>
            <a:pPr marL="342900" indent="-342900" algn="just">
              <a:buFont typeface="+mj-lt"/>
              <a:buAutoNum type="arabicPeriod"/>
            </a:pPr>
            <a:r>
              <a:rPr lang="es-CR" dirty="0" smtClean="0"/>
              <a:t>Elaboración de ternas del Concurso Externo CE-01-2013-MEP, de los puestos contemplados en el Artículo 15 del Reglamento del Estatuto del Servicio Civil.</a:t>
            </a:r>
          </a:p>
          <a:p>
            <a:pPr marL="342900" indent="-342900" algn="just">
              <a:buFont typeface="+mj-lt"/>
              <a:buAutoNum type="arabicPeriod"/>
            </a:pPr>
            <a:endParaRPr lang="es-CR" dirty="0" smtClean="0"/>
          </a:p>
          <a:p>
            <a:pPr marL="342900" indent="-342900" algn="just">
              <a:buFont typeface="+mj-lt"/>
              <a:buAutoNum type="arabicPeriod"/>
            </a:pPr>
            <a:r>
              <a:rPr lang="es-CR" dirty="0" smtClean="0"/>
              <a:t>Elaboración, programación y análisis del Concurso Interno MEP-02-2017, de los puestos contemplados en el Artículo 15 del Reglamento del Estatuto del Servicio Civil.</a:t>
            </a:r>
          </a:p>
        </p:txBody>
      </p:sp>
    </p:spTree>
    <p:extLst>
      <p:ext uri="{BB962C8B-B14F-4D97-AF65-F5344CB8AC3E}">
        <p14:creationId xmlns:p14="http://schemas.microsoft.com/office/powerpoint/2010/main" val="3005815263"/>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48</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9" name="Rectángulo 8"/>
          <p:cNvSpPr/>
          <p:nvPr/>
        </p:nvSpPr>
        <p:spPr>
          <a:xfrm>
            <a:off x="425577" y="1374684"/>
            <a:ext cx="8229600" cy="4293483"/>
          </a:xfrm>
          <a:prstGeom prst="rect">
            <a:avLst/>
          </a:prstGeom>
        </p:spPr>
        <p:txBody>
          <a:bodyPr wrap="square">
            <a:spAutoFit/>
          </a:bodyPr>
          <a:lstStyle/>
          <a:p>
            <a:pPr>
              <a:lnSpc>
                <a:spcPct val="150000"/>
              </a:lnSpc>
            </a:pPr>
            <a:r>
              <a:rPr lang="es-ES" sz="1400" b="1" dirty="0" smtClean="0">
                <a:latin typeface="Arial" panose="020B0604020202020204" pitchFamily="34" charset="0"/>
                <a:cs typeface="Arial" panose="020B0604020202020204" pitchFamily="34" charset="0"/>
              </a:rPr>
              <a:t>1. </a:t>
            </a:r>
            <a:r>
              <a:rPr lang="es-ES" sz="1400" dirty="0" smtClean="0">
                <a:latin typeface="Arial" panose="020B0604020202020204" pitchFamily="34" charset="0"/>
                <a:cs typeface="Arial" panose="020B0604020202020204" pitchFamily="34" charset="0"/>
              </a:rPr>
              <a:t> </a:t>
            </a:r>
            <a:r>
              <a:rPr lang="es-ES" sz="1400" b="1" u="sng" dirty="0" smtClean="0">
                <a:latin typeface="Arial" panose="020B0604020202020204" pitchFamily="34" charset="0"/>
                <a:cs typeface="Arial" panose="020B0604020202020204" pitchFamily="34" charset="0"/>
              </a:rPr>
              <a:t>Objetivo</a:t>
            </a:r>
            <a:r>
              <a:rPr lang="es-ES" sz="1400" dirty="0" smtClean="0">
                <a:latin typeface="Arial" panose="020B0604020202020204" pitchFamily="34" charset="0"/>
                <a:cs typeface="Arial" panose="020B0604020202020204" pitchFamily="34" charset="0"/>
              </a:rPr>
              <a:t>: Realizar el procedimiento para resolver una Terna o Nómina de Personal del Título I, emitidas por la Dirección General de Servicio Civil con el fin de cumplir con la normativa establecida.</a:t>
            </a:r>
          </a:p>
          <a:p>
            <a:pPr>
              <a:lnSpc>
                <a:spcPct val="150000"/>
              </a:lnSpc>
            </a:pPr>
            <a:r>
              <a:rPr lang="es-ES" sz="1400" b="1" u="sng" dirty="0" smtClean="0">
                <a:latin typeface="Arial" panose="020B0604020202020204" pitchFamily="34" charset="0"/>
                <a:cs typeface="Arial" panose="020B0604020202020204" pitchFamily="34" charset="0"/>
              </a:rPr>
              <a:t>Resultado</a:t>
            </a:r>
            <a:r>
              <a:rPr lang="es-ES" sz="1400" b="1" u="sng" dirty="0">
                <a:latin typeface="Arial" panose="020B0604020202020204" pitchFamily="34" charset="0"/>
                <a:cs typeface="Arial" panose="020B0604020202020204" pitchFamily="34" charset="0"/>
              </a:rPr>
              <a:t>:</a:t>
            </a:r>
            <a:r>
              <a:rPr lang="es-ES" sz="1400" dirty="0">
                <a:latin typeface="Arial" panose="020B0604020202020204" pitchFamily="34" charset="0"/>
                <a:cs typeface="Arial" panose="020B0604020202020204" pitchFamily="34" charset="0"/>
              </a:rPr>
              <a:t> La contratación del funcionario que cumple con los requisitos establecidos y poder cubrir las necesidades de la Institución.</a:t>
            </a:r>
          </a:p>
          <a:p>
            <a:pPr>
              <a:lnSpc>
                <a:spcPct val="150000"/>
              </a:lnSpc>
            </a:pPr>
            <a:r>
              <a:rPr lang="es-ES" sz="1400" b="1" u="sng" dirty="0">
                <a:latin typeface="Arial" panose="020B0604020202020204" pitchFamily="34" charset="0"/>
                <a:cs typeface="Arial" panose="020B0604020202020204" pitchFamily="34" charset="0"/>
              </a:rPr>
              <a:t> </a:t>
            </a:r>
          </a:p>
          <a:p>
            <a:pPr>
              <a:lnSpc>
                <a:spcPct val="150000"/>
              </a:lnSpc>
            </a:pPr>
            <a:r>
              <a:rPr lang="es-ES" sz="1400" b="1" dirty="0">
                <a:latin typeface="Arial" panose="020B0604020202020204" pitchFamily="34" charset="0"/>
                <a:cs typeface="Arial" panose="020B0604020202020204" pitchFamily="34" charset="0"/>
              </a:rPr>
              <a:t>2. </a:t>
            </a:r>
            <a:r>
              <a:rPr lang="es-ES" sz="1400" b="1" u="sng" dirty="0">
                <a:latin typeface="Arial" panose="020B0604020202020204" pitchFamily="34" charset="0"/>
                <a:cs typeface="Arial" panose="020B0604020202020204" pitchFamily="34" charset="0"/>
              </a:rPr>
              <a:t>Objetivo:</a:t>
            </a:r>
            <a:r>
              <a:rPr lang="es-ES" sz="1400" dirty="0">
                <a:latin typeface="Arial" panose="020B0604020202020204" pitchFamily="34" charset="0"/>
                <a:cs typeface="Arial" panose="020B0604020202020204" pitchFamily="34" charset="0"/>
              </a:rPr>
              <a:t> Elaborar Ternas o Nóminas del Registro de Oferentes de los puestos contemplados en el Artículo 15 del Reglamento del Estatuto del Servicio Civil, producto del Concurso Externo CE-01-2013-MEP.</a:t>
            </a:r>
          </a:p>
          <a:p>
            <a:pPr>
              <a:lnSpc>
                <a:spcPct val="150000"/>
              </a:lnSpc>
            </a:pPr>
            <a:r>
              <a:rPr lang="es-ES" sz="1400" b="1" u="sng" dirty="0" smtClean="0">
                <a:latin typeface="Arial" panose="020B0604020202020204" pitchFamily="34" charset="0"/>
                <a:cs typeface="Arial" panose="020B0604020202020204" pitchFamily="34" charset="0"/>
              </a:rPr>
              <a:t>Resultado: </a:t>
            </a:r>
            <a:r>
              <a:rPr lang="es-ES" sz="1400" dirty="0">
                <a:latin typeface="Arial" panose="020B0604020202020204" pitchFamily="34" charset="0"/>
                <a:cs typeface="Arial" panose="020B0604020202020204" pitchFamily="34" charset="0"/>
              </a:rPr>
              <a:t>La contratación del funcionario que cumple con los requisitos establecidos y poder cubrir las necesidades de la Institución</a:t>
            </a:r>
            <a:r>
              <a:rPr lang="es-ES" sz="1400" dirty="0" smtClean="0">
                <a:latin typeface="Arial" panose="020B0604020202020204" pitchFamily="34" charset="0"/>
                <a:cs typeface="Arial" panose="020B0604020202020204" pitchFamily="34" charset="0"/>
              </a:rPr>
              <a:t>.</a:t>
            </a:r>
          </a:p>
          <a:p>
            <a:pPr>
              <a:lnSpc>
                <a:spcPct val="150000"/>
              </a:lnSpc>
            </a:pPr>
            <a:r>
              <a:rPr lang="es-ES" sz="1400" dirty="0" smtClean="0">
                <a:latin typeface="Arial" panose="020B0604020202020204" pitchFamily="34" charset="0"/>
                <a:cs typeface="Arial" panose="020B0604020202020204" pitchFamily="34" charset="0"/>
              </a:rPr>
              <a:t>De acuerdo con </a:t>
            </a:r>
            <a:r>
              <a:rPr lang="es-CR" sz="1400" dirty="0">
                <a:latin typeface="Arial" panose="020B0604020202020204" pitchFamily="34" charset="0"/>
                <a:cs typeface="Arial" panose="020B0604020202020204" pitchFamily="34" charset="0"/>
              </a:rPr>
              <a:t>Resolución Nº DRH-ULEG-120-2019, publicada en el Diario Oficial La Gaceta de fecha 11 de julio del 2019, se procede a la caducidad del Registro de Oferentes del Concurso Externo </a:t>
            </a:r>
            <a:r>
              <a:rPr lang="es-CR" sz="1400" dirty="0" smtClean="0">
                <a:latin typeface="Arial" panose="020B0604020202020204" pitchFamily="34" charset="0"/>
                <a:cs typeface="Arial" panose="020B0604020202020204" pitchFamily="34" charset="0"/>
              </a:rPr>
              <a:t>CE-01-2013-MEP.</a:t>
            </a:r>
            <a:endParaRPr lang="es-ES" sz="1400" dirty="0">
              <a:latin typeface="Arial" panose="020B0604020202020204" pitchFamily="34" charset="0"/>
              <a:cs typeface="Arial" panose="020B0604020202020204" pitchFamily="34" charset="0"/>
            </a:endParaRPr>
          </a:p>
        </p:txBody>
      </p:sp>
      <p:sp>
        <p:nvSpPr>
          <p:cNvPr id="13" name="CuadroTexto 12"/>
          <p:cNvSpPr txBox="1"/>
          <p:nvPr/>
        </p:nvSpPr>
        <p:spPr>
          <a:xfrm>
            <a:off x="606207" y="425340"/>
            <a:ext cx="8003233" cy="738664"/>
          </a:xfrm>
          <a:prstGeom prst="rect">
            <a:avLst/>
          </a:prstGeom>
          <a:noFill/>
        </p:spPr>
        <p:txBody>
          <a:bodyPr wrap="square" rtlCol="0">
            <a:spAutoFit/>
          </a:bodyPr>
          <a:lstStyle/>
          <a:p>
            <a:pPr algn="ctr">
              <a:lnSpc>
                <a:spcPct val="150000"/>
              </a:lnSpc>
            </a:pPr>
            <a:r>
              <a:rPr lang="es-ES" sz="2800" b="1" u="sng" dirty="0">
                <a:solidFill>
                  <a:schemeClr val="tx2"/>
                </a:solidFill>
                <a:latin typeface="Arial" panose="020B0604020202020204" pitchFamily="34" charset="0"/>
              </a:rPr>
              <a:t>Objetivos y resultados</a:t>
            </a:r>
          </a:p>
        </p:txBody>
      </p:sp>
    </p:spTree>
    <p:extLst>
      <p:ext uri="{BB962C8B-B14F-4D97-AF65-F5344CB8AC3E}">
        <p14:creationId xmlns:p14="http://schemas.microsoft.com/office/powerpoint/2010/main" val="134136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14/01/2020</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49</a:t>
            </a:fld>
            <a:endParaRPr lang="es-ES"/>
          </a:p>
        </p:txBody>
      </p:sp>
      <p:sp>
        <p:nvSpPr>
          <p:cNvPr id="6" name="Rectángulo 5"/>
          <p:cNvSpPr/>
          <p:nvPr/>
        </p:nvSpPr>
        <p:spPr>
          <a:xfrm>
            <a:off x="827584" y="1484784"/>
            <a:ext cx="7550224" cy="2031325"/>
          </a:xfrm>
          <a:prstGeom prst="rect">
            <a:avLst/>
          </a:prstGeom>
        </p:spPr>
        <p:txBody>
          <a:bodyPr wrap="square">
            <a:spAutoFit/>
          </a:bodyPr>
          <a:lstStyle/>
          <a:p>
            <a:pPr>
              <a:lnSpc>
                <a:spcPct val="150000"/>
              </a:lnSpc>
            </a:pPr>
            <a:r>
              <a:rPr lang="es-ES" sz="1400" b="1" dirty="0">
                <a:latin typeface="Arial" panose="020B0604020202020204" pitchFamily="34" charset="0"/>
                <a:cs typeface="Arial" panose="020B0604020202020204" pitchFamily="34" charset="0"/>
              </a:rPr>
              <a:t>3</a:t>
            </a:r>
            <a:r>
              <a:rPr lang="es-ES" sz="1400" b="1" dirty="0" smtClean="0">
                <a:latin typeface="Arial" panose="020B0604020202020204" pitchFamily="34" charset="0"/>
                <a:cs typeface="Arial" panose="020B0604020202020204" pitchFamily="34" charset="0"/>
              </a:rPr>
              <a:t>.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Planificar, Coordinar, Elaborar el Concurso Interno MEP-02-2017 de conformidad con la Resolución DG-155-2015, emitida por la Dirección General de Servicio Civil.</a:t>
            </a:r>
          </a:p>
          <a:p>
            <a:pPr>
              <a:lnSpc>
                <a:spcPct val="150000"/>
              </a:lnSpc>
            </a:pPr>
            <a:r>
              <a:rPr lang="es-ES" sz="1400" b="1" u="sng" dirty="0" smtClean="0">
                <a:latin typeface="Arial" panose="020B0604020202020204" pitchFamily="34" charset="0"/>
                <a:cs typeface="Arial" panose="020B0604020202020204" pitchFamily="34" charset="0"/>
              </a:rPr>
              <a:t>Resultado</a:t>
            </a:r>
            <a:r>
              <a:rPr lang="es-ES" sz="1400" b="1" u="sng" dirty="0">
                <a:latin typeface="Arial" panose="020B0604020202020204" pitchFamily="34" charset="0"/>
                <a:cs typeface="Arial" panose="020B0604020202020204" pitchFamily="34" charset="0"/>
              </a:rPr>
              <a:t>:</a:t>
            </a:r>
            <a:r>
              <a:rPr lang="es-ES" sz="1400" b="1" dirty="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Contar con un Registro de Oferentes Interno, y así fomentar la Carrera Administrativa de las personas que mantengan una relación laboral con esta Cartera Ministerial.</a:t>
            </a:r>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504991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5</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93024" y="1484784"/>
            <a:ext cx="8229600" cy="5586145"/>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pPr algn="just">
              <a:lnSpc>
                <a:spcPct val="150000"/>
              </a:lnSpc>
            </a:pPr>
            <a:r>
              <a:rPr lang="es-ES" sz="1400" b="1" dirty="0" smtClean="0">
                <a:latin typeface="Arial" panose="020B0604020202020204" pitchFamily="34" charset="0"/>
                <a:cs typeface="Arial" panose="020B0604020202020204" pitchFamily="34" charset="0"/>
              </a:rPr>
              <a:t>1. </a:t>
            </a:r>
            <a:r>
              <a:rPr lang="es-ES" sz="1400" dirty="0" smtClean="0">
                <a:latin typeface="Arial" panose="020B0604020202020204" pitchFamily="34" charset="0"/>
                <a:cs typeface="Arial" panose="020B0604020202020204" pitchFamily="34" charset="0"/>
              </a:rPr>
              <a:t> </a:t>
            </a:r>
            <a:r>
              <a:rPr lang="es-ES" sz="1400" b="1" u="sng" dirty="0" smtClean="0">
                <a:latin typeface="Arial" panose="020B0604020202020204" pitchFamily="34" charset="0"/>
                <a:cs typeface="Arial" panose="020B0604020202020204" pitchFamily="34" charset="0"/>
              </a:rPr>
              <a:t>Objetivo</a:t>
            </a:r>
            <a:r>
              <a:rPr lang="es-ES" sz="1400" dirty="0" smtClean="0">
                <a:latin typeface="Arial" panose="020B0604020202020204" pitchFamily="34" charset="0"/>
                <a:cs typeface="Arial" panose="020B0604020202020204" pitchFamily="34" charset="0"/>
              </a:rPr>
              <a:t>: </a:t>
            </a:r>
            <a:r>
              <a:rPr lang="es-ES" sz="1400" dirty="0">
                <a:latin typeface="Arial" panose="020B0604020202020204" pitchFamily="34" charset="0"/>
                <a:cs typeface="Arial" panose="020B0604020202020204" pitchFamily="34" charset="0"/>
              </a:rPr>
              <a:t>Elaboración de estudios de clasificación de puestos del Título I (Asignaciones, Reasignaciones, Recalificaciones, Cambios de especialidad y Reestructuración de </a:t>
            </a:r>
            <a:r>
              <a:rPr lang="es-ES" sz="1400" dirty="0" smtClean="0">
                <a:latin typeface="Arial" panose="020B0604020202020204" pitchFamily="34" charset="0"/>
                <a:cs typeface="Arial" panose="020B0604020202020204" pitchFamily="34" charset="0"/>
              </a:rPr>
              <a:t>Clases) </a:t>
            </a:r>
            <a:r>
              <a:rPr lang="es-ES" sz="1400" dirty="0">
                <a:latin typeface="Arial" panose="020B0604020202020204" pitchFamily="34" charset="0"/>
                <a:cs typeface="Arial" panose="020B0604020202020204" pitchFamily="34" charset="0"/>
              </a:rPr>
              <a:t>de los puestos ubicados en </a:t>
            </a:r>
            <a:r>
              <a:rPr lang="es-ES" sz="1400" dirty="0" smtClean="0">
                <a:latin typeface="Arial" panose="020B0604020202020204" pitchFamily="34" charset="0"/>
                <a:cs typeface="Arial" panose="020B0604020202020204" pitchFamily="34" charset="0"/>
              </a:rPr>
              <a:t>Oficinas Centrales, Direcciones </a:t>
            </a:r>
            <a:r>
              <a:rPr lang="es-ES" sz="1400" dirty="0">
                <a:latin typeface="Arial" panose="020B0604020202020204" pitchFamily="34" charset="0"/>
                <a:cs typeface="Arial" panose="020B0604020202020204" pitchFamily="34" charset="0"/>
              </a:rPr>
              <a:t>Regionales de </a:t>
            </a:r>
            <a:r>
              <a:rPr lang="es-ES" sz="1400" dirty="0" smtClean="0">
                <a:latin typeface="Arial" panose="020B0604020202020204" pitchFamily="34" charset="0"/>
                <a:cs typeface="Arial" panose="020B0604020202020204" pitchFamily="34" charset="0"/>
              </a:rPr>
              <a:t>Educación y algunos Centros Educativos.</a:t>
            </a:r>
          </a:p>
          <a:p>
            <a:pPr>
              <a:lnSpc>
                <a:spcPct val="150000"/>
              </a:lnSpc>
            </a:pPr>
            <a:r>
              <a:rPr lang="es-ES" sz="1400" b="1" u="sng" dirty="0" smtClean="0">
                <a:latin typeface="Arial" panose="020B0604020202020204" pitchFamily="34" charset="0"/>
                <a:cs typeface="Arial" panose="020B0604020202020204" pitchFamily="34" charset="0"/>
              </a:rPr>
              <a:t>Resultado: </a:t>
            </a:r>
          </a:p>
          <a:p>
            <a:pPr>
              <a:lnSpc>
                <a:spcPct val="150000"/>
              </a:lnSpc>
            </a:pPr>
            <a:endParaRPr lang="es-ES" sz="1400" b="1" u="sng" dirty="0" smtClean="0">
              <a:latin typeface="Arial" panose="020B0604020202020204" pitchFamily="34" charset="0"/>
              <a:cs typeface="Arial" panose="020B0604020202020204" pitchFamily="34" charset="0"/>
            </a:endParaRPr>
          </a:p>
          <a:p>
            <a:pPr>
              <a:lnSpc>
                <a:spcPct val="150000"/>
              </a:lnSpc>
            </a:pPr>
            <a:endParaRPr lang="es-ES" sz="1400" b="1" u="sng" dirty="0" smtClean="0">
              <a:latin typeface="Arial" panose="020B0604020202020204" pitchFamily="34" charset="0"/>
              <a:cs typeface="Arial" panose="020B0604020202020204" pitchFamily="34" charset="0"/>
            </a:endParaRPr>
          </a:p>
          <a:p>
            <a:pPr>
              <a:lnSpc>
                <a:spcPct val="150000"/>
              </a:lnSpc>
            </a:pPr>
            <a:r>
              <a:rPr lang="es-ES" sz="1400" dirty="0" smtClean="0">
                <a:latin typeface="Arial" panose="020B0604020202020204" pitchFamily="34" charset="0"/>
                <a:cs typeface="Arial" panose="020B0604020202020204" pitchFamily="34" charset="0"/>
              </a:rPr>
              <a:t> </a:t>
            </a: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smtClean="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smtClean="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r>
              <a:rPr lang="es-CR" sz="1400" dirty="0" smtClean="0"/>
              <a:t> </a:t>
            </a:r>
          </a:p>
        </p:txBody>
      </p:sp>
      <p:graphicFrame>
        <p:nvGraphicFramePr>
          <p:cNvPr id="2" name="Tabla 1"/>
          <p:cNvGraphicFramePr>
            <a:graphicFrameLocks noGrp="1"/>
          </p:cNvGraphicFramePr>
          <p:nvPr>
            <p:extLst/>
          </p:nvPr>
        </p:nvGraphicFramePr>
        <p:xfrm>
          <a:off x="2555776" y="3889183"/>
          <a:ext cx="3302000" cy="1548519"/>
        </p:xfrm>
        <a:graphic>
          <a:graphicData uri="http://schemas.openxmlformats.org/drawingml/2006/table">
            <a:tbl>
              <a:tblPr firstRow="1" firstCol="1" bandRow="1">
                <a:tableStyleId>{5C22544A-7EE6-4342-B048-85BDC9FD1C3A}</a:tableStyleId>
              </a:tblPr>
              <a:tblGrid>
                <a:gridCol w="2413000"/>
                <a:gridCol w="889000"/>
              </a:tblGrid>
              <a:tr h="221217">
                <a:tc gridSpan="2">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ESTUDIOS DE PUESTOS DEL TITULO I</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tc hMerge="1">
                  <a:txBody>
                    <a:bodyPr/>
                    <a:lstStyle/>
                    <a:p>
                      <a:endParaRPr lang="es-CR"/>
                    </a:p>
                  </a:txBody>
                  <a:tcPr/>
                </a:tc>
              </a:tr>
              <a:tr h="221217">
                <a:tc>
                  <a:txBody>
                    <a:bodyPr/>
                    <a:lstStyle/>
                    <a:p>
                      <a:pPr marL="0" algn="ctr" rtl="0" eaLnBrk="1" latinLnBrk="0" hangingPunct="1">
                        <a:lnSpc>
                          <a:spcPct val="107000"/>
                        </a:lnSpc>
                        <a:spcAft>
                          <a:spcPts val="800"/>
                        </a:spcAft>
                      </a:pPr>
                      <a:r>
                        <a:rPr kumimoji="0" lang="es-CR" sz="1100" b="1" kern="1200" dirty="0">
                          <a:solidFill>
                            <a:schemeClr val="dk1"/>
                          </a:solidFill>
                          <a:effectLst/>
                          <a:latin typeface="Arial" panose="020B0604020202020204" pitchFamily="34" charset="0"/>
                          <a:ea typeface="+mn-ea"/>
                          <a:cs typeface="Arial" panose="020B0604020202020204" pitchFamily="34" charset="0"/>
                        </a:rPr>
                        <a:t>Proceso</a:t>
                      </a:r>
                    </a:p>
                  </a:txBody>
                  <a:tcPr marL="68580" marR="68580" marT="9525" marB="0" anchor="b"/>
                </a:tc>
                <a:tc>
                  <a:txBody>
                    <a:bodyPr/>
                    <a:lstStyle/>
                    <a:p>
                      <a:pPr algn="ctr">
                        <a:lnSpc>
                          <a:spcPct val="107000"/>
                        </a:lnSpc>
                        <a:spcAft>
                          <a:spcPts val="800"/>
                        </a:spcAft>
                      </a:pPr>
                      <a:r>
                        <a:rPr lang="es-CR" sz="1100" b="1" dirty="0">
                          <a:effectLst/>
                          <a:latin typeface="Arial" panose="020B0604020202020204" pitchFamily="34" charset="0"/>
                          <a:cs typeface="Arial" panose="020B0604020202020204" pitchFamily="34" charset="0"/>
                        </a:rPr>
                        <a:t>Año </a:t>
                      </a:r>
                      <a:r>
                        <a:rPr lang="es-CR" sz="1100" b="1" dirty="0" smtClean="0">
                          <a:effectLst/>
                          <a:latin typeface="Arial" panose="020B0604020202020204" pitchFamily="34" charset="0"/>
                          <a:cs typeface="Arial" panose="020B0604020202020204" pitchFamily="34" charset="0"/>
                        </a:rPr>
                        <a:t>2019</a:t>
                      </a:r>
                      <a:endParaRPr lang="es-CR"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r>
              <a:tr h="221217">
                <a:tc>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Asignaciones </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CR" sz="1100" dirty="0" smtClean="0">
                          <a:effectLst/>
                          <a:latin typeface="Arial" panose="020B0604020202020204" pitchFamily="34" charset="0"/>
                          <a:ea typeface="Calibri" panose="020F0502020204030204" pitchFamily="34" charset="0"/>
                          <a:cs typeface="Arial" panose="020B0604020202020204" pitchFamily="34" charset="0"/>
                        </a:rPr>
                        <a:t>4</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r>
              <a:tr h="221217">
                <a:tc>
                  <a:txBody>
                    <a:bodyPr/>
                    <a:lstStyle/>
                    <a:p>
                      <a:pPr algn="ctr">
                        <a:lnSpc>
                          <a:spcPct val="107000"/>
                        </a:lnSpc>
                        <a:spcAft>
                          <a:spcPts val="800"/>
                        </a:spcAft>
                      </a:pPr>
                      <a:r>
                        <a:rPr lang="es-CR" sz="1100">
                          <a:effectLst/>
                          <a:latin typeface="Arial" panose="020B0604020202020204" pitchFamily="34" charset="0"/>
                          <a:cs typeface="Arial" panose="020B0604020202020204" pitchFamily="34" charset="0"/>
                        </a:rPr>
                        <a:t>Reasignaciones</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CR" sz="1100" dirty="0" smtClean="0">
                          <a:effectLst/>
                          <a:latin typeface="Arial" panose="020B0604020202020204" pitchFamily="34" charset="0"/>
                          <a:ea typeface="Calibri" panose="020F0502020204030204" pitchFamily="34" charset="0"/>
                          <a:cs typeface="Arial" panose="020B0604020202020204" pitchFamily="34" charset="0"/>
                        </a:rPr>
                        <a:t>3</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r>
              <a:tr h="221217">
                <a:tc>
                  <a:txBody>
                    <a:bodyPr/>
                    <a:lstStyle/>
                    <a:p>
                      <a:pPr algn="ctr">
                        <a:lnSpc>
                          <a:spcPct val="107000"/>
                        </a:lnSpc>
                        <a:spcAft>
                          <a:spcPts val="800"/>
                        </a:spcAft>
                      </a:pPr>
                      <a:r>
                        <a:rPr lang="es-CR" sz="1100">
                          <a:effectLst/>
                          <a:latin typeface="Arial" panose="020B0604020202020204" pitchFamily="34" charset="0"/>
                          <a:cs typeface="Arial" panose="020B0604020202020204" pitchFamily="34" charset="0"/>
                        </a:rPr>
                        <a:t>Recalificaciones</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CR" sz="1100" dirty="0" smtClean="0">
                          <a:effectLst/>
                          <a:latin typeface="Arial" panose="020B0604020202020204" pitchFamily="34" charset="0"/>
                          <a:ea typeface="Calibri" panose="020F0502020204030204" pitchFamily="34" charset="0"/>
                          <a:cs typeface="Arial" panose="020B0604020202020204" pitchFamily="34" charset="0"/>
                        </a:rPr>
                        <a:t>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r>
              <a:tr h="221217">
                <a:tc>
                  <a:txBody>
                    <a:bodyPr/>
                    <a:lstStyle/>
                    <a:p>
                      <a:pPr algn="ctr">
                        <a:lnSpc>
                          <a:spcPct val="107000"/>
                        </a:lnSpc>
                        <a:spcAft>
                          <a:spcPts val="800"/>
                        </a:spcAft>
                      </a:pPr>
                      <a:r>
                        <a:rPr lang="es-CR" sz="1100">
                          <a:effectLst/>
                          <a:latin typeface="Arial" panose="020B0604020202020204" pitchFamily="34" charset="0"/>
                          <a:cs typeface="Arial" panose="020B0604020202020204" pitchFamily="34" charset="0"/>
                        </a:rPr>
                        <a:t>Cambios de especialidad</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CR" sz="1100" dirty="0" smtClean="0">
                          <a:effectLst/>
                          <a:latin typeface="Arial" panose="020B0604020202020204" pitchFamily="34" charset="0"/>
                          <a:ea typeface="Calibri" panose="020F0502020204030204" pitchFamily="34" charset="0"/>
                          <a:cs typeface="Arial" panose="020B0604020202020204" pitchFamily="34" charset="0"/>
                        </a:rPr>
                        <a:t>57</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r>
              <a:tr h="221217">
                <a:tc>
                  <a:txBody>
                    <a:bodyPr/>
                    <a:lstStyle/>
                    <a:p>
                      <a:pPr algn="ctr">
                        <a:lnSpc>
                          <a:spcPct val="107000"/>
                        </a:lnSpc>
                        <a:spcAft>
                          <a:spcPts val="800"/>
                        </a:spcAft>
                      </a:pPr>
                      <a:r>
                        <a:rPr lang="es-CR" sz="1100">
                          <a:effectLst/>
                          <a:latin typeface="Arial" panose="020B0604020202020204" pitchFamily="34" charset="0"/>
                          <a:cs typeface="Arial" panose="020B0604020202020204" pitchFamily="34" charset="0"/>
                        </a:rPr>
                        <a:t>Reestructuración de clase </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CR" sz="1100" dirty="0" smtClean="0">
                          <a:effectLst/>
                          <a:latin typeface="Arial" panose="020B0604020202020204" pitchFamily="34" charset="0"/>
                          <a:ea typeface="Calibri" panose="020F0502020204030204" pitchFamily="34" charset="0"/>
                          <a:cs typeface="Arial" panose="020B0604020202020204" pitchFamily="34" charset="0"/>
                        </a:rPr>
                        <a:t>117</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r>
            </a:tbl>
          </a:graphicData>
        </a:graphic>
      </p:graphicFrame>
    </p:spTree>
    <p:extLst>
      <p:ext uri="{BB962C8B-B14F-4D97-AF65-F5344CB8AC3E}">
        <p14:creationId xmlns:p14="http://schemas.microsoft.com/office/powerpoint/2010/main" val="32719209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50</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7" name="2 CuadroTexto"/>
          <p:cNvSpPr txBox="1"/>
          <p:nvPr/>
        </p:nvSpPr>
        <p:spPr>
          <a:xfrm>
            <a:off x="575555" y="2580414"/>
            <a:ext cx="7992888" cy="584775"/>
          </a:xfrm>
          <a:prstGeom prst="rect">
            <a:avLst/>
          </a:prstGeom>
          <a:solidFill>
            <a:schemeClr val="bg1"/>
          </a:solidFill>
        </p:spPr>
        <p:txBody>
          <a:bodyPr wrap="square" rtlCol="0">
            <a:spAutoFit/>
          </a:bodyPr>
          <a:lstStyle/>
          <a:p>
            <a:pPr marL="0" lvl="1" algn="ctr">
              <a:defRPr/>
            </a:pPr>
            <a:r>
              <a:rPr lang="es-CR"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Ternas o Nóminas emitidas por la Dirección General de Servicio Civil</a:t>
            </a:r>
          </a:p>
          <a:p>
            <a:pPr marL="0" lvl="1" algn="ctr">
              <a:defRPr/>
            </a:pPr>
            <a:endParaRPr lang="es-CR" sz="1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8" name="Tabla 7"/>
          <p:cNvGraphicFramePr>
            <a:graphicFrameLocks noGrp="1"/>
          </p:cNvGraphicFramePr>
          <p:nvPr>
            <p:extLst/>
          </p:nvPr>
        </p:nvGraphicFramePr>
        <p:xfrm>
          <a:off x="998053" y="3659913"/>
          <a:ext cx="7147893" cy="796084"/>
        </p:xfrm>
        <a:graphic>
          <a:graphicData uri="http://schemas.openxmlformats.org/drawingml/2006/table">
            <a:tbl>
              <a:tblPr>
                <a:tableStyleId>{5C22544A-7EE6-4342-B048-85BDC9FD1C3A}</a:tableStyleId>
              </a:tblPr>
              <a:tblGrid>
                <a:gridCol w="1133797"/>
                <a:gridCol w="2305386"/>
                <a:gridCol w="1403072"/>
                <a:gridCol w="1152694"/>
                <a:gridCol w="1152944"/>
              </a:tblGrid>
              <a:tr h="398042">
                <a:tc>
                  <a:txBody>
                    <a:bodyPr/>
                    <a:lstStyle/>
                    <a:p>
                      <a:pPr algn="ctr" fontAlgn="b"/>
                      <a:r>
                        <a:rPr lang="es-CR" sz="1600" b="1" u="none" strike="noStrike" dirty="0">
                          <a:effectLst/>
                        </a:rPr>
                        <a:t>Año</a:t>
                      </a:r>
                      <a:endParaRPr lang="es-CR"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es-CR" sz="1600" b="1" u="none" strike="noStrike" dirty="0">
                          <a:effectLst/>
                        </a:rPr>
                        <a:t>Cantidad de ternas</a:t>
                      </a:r>
                      <a:endParaRPr lang="es-CR"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es-CR" sz="1600" b="1" u="none" strike="noStrike" dirty="0">
                          <a:effectLst/>
                        </a:rPr>
                        <a:t>Total Puestos</a:t>
                      </a:r>
                      <a:endParaRPr lang="es-CR"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es-CR" sz="1600" b="1" u="none" strike="noStrike" dirty="0">
                          <a:effectLst/>
                        </a:rPr>
                        <a:t>Resueltos </a:t>
                      </a:r>
                      <a:endParaRPr lang="es-CR"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es-CR" sz="1600" b="1" u="none" strike="noStrike" dirty="0">
                          <a:effectLst/>
                        </a:rPr>
                        <a:t>Irresolutos</a:t>
                      </a:r>
                      <a:endParaRPr lang="es-CR"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8042">
                <a:tc>
                  <a:txBody>
                    <a:bodyPr/>
                    <a:lstStyle/>
                    <a:p>
                      <a:pPr algn="ctr" fontAlgn="ctr"/>
                      <a:r>
                        <a:rPr lang="es-CR" sz="1600" u="none" strike="noStrike" dirty="0" smtClean="0">
                          <a:effectLst/>
                        </a:rPr>
                        <a:t>2019</a:t>
                      </a:r>
                      <a:endParaRPr lang="es-CR" sz="16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R" sz="1600" u="none" strike="noStrike" dirty="0" smtClean="0">
                          <a:effectLst/>
                        </a:rPr>
                        <a:t>104</a:t>
                      </a:r>
                      <a:endParaRPr lang="es-CR"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R" sz="1600" u="none" strike="noStrike" dirty="0" smtClean="0">
                          <a:effectLst/>
                        </a:rPr>
                        <a:t>104</a:t>
                      </a:r>
                      <a:endParaRPr lang="es-CR"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R" sz="1600" u="none" strike="noStrike" dirty="0" smtClean="0">
                          <a:effectLst/>
                        </a:rPr>
                        <a:t>74</a:t>
                      </a:r>
                      <a:endParaRPr lang="es-CR"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R" sz="1600" u="none" strike="noStrike" dirty="0" smtClean="0">
                          <a:effectLst/>
                        </a:rPr>
                        <a:t>30</a:t>
                      </a:r>
                      <a:endParaRPr lang="es-CR"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324791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14/01/2020</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51</a:t>
            </a:fld>
            <a:endParaRPr lang="es-ES"/>
          </a:p>
        </p:txBody>
      </p:sp>
      <p:sp>
        <p:nvSpPr>
          <p:cNvPr id="6" name="2 CuadroTexto"/>
          <p:cNvSpPr txBox="1"/>
          <p:nvPr/>
        </p:nvSpPr>
        <p:spPr>
          <a:xfrm>
            <a:off x="435052" y="1778800"/>
            <a:ext cx="7992888" cy="646331"/>
          </a:xfrm>
          <a:prstGeom prst="rect">
            <a:avLst/>
          </a:prstGeom>
          <a:solidFill>
            <a:schemeClr val="bg1"/>
          </a:solidFill>
        </p:spPr>
        <p:txBody>
          <a:bodyPr wrap="square" rtlCol="0">
            <a:spAutoFit/>
          </a:bodyPr>
          <a:lstStyle/>
          <a:p>
            <a:pPr marL="0" lvl="1" algn="ctr">
              <a:defRPr/>
            </a:pPr>
            <a:r>
              <a:rPr lang="es-C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Ternas o Nóminas producto del Concurso Externo CE-01-2013-MEP</a:t>
            </a:r>
          </a:p>
          <a:p>
            <a:pPr marL="0" lvl="1" algn="ctr">
              <a:defRPr/>
            </a:pPr>
            <a:endParaRPr lang="es-CR"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0" name="Rectángulo 9"/>
          <p:cNvSpPr/>
          <p:nvPr/>
        </p:nvSpPr>
        <p:spPr>
          <a:xfrm>
            <a:off x="975112" y="98552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7" name="Tabla 6"/>
          <p:cNvGraphicFramePr>
            <a:graphicFrameLocks noGrp="1"/>
          </p:cNvGraphicFramePr>
          <p:nvPr/>
        </p:nvGraphicFramePr>
        <p:xfrm>
          <a:off x="597997" y="2415287"/>
          <a:ext cx="8222475" cy="2940343"/>
        </p:xfrm>
        <a:graphic>
          <a:graphicData uri="http://schemas.openxmlformats.org/drawingml/2006/table">
            <a:tbl>
              <a:tblPr>
                <a:tableStyleId>{5C22544A-7EE6-4342-B048-85BDC9FD1C3A}</a:tableStyleId>
              </a:tblPr>
              <a:tblGrid>
                <a:gridCol w="517619"/>
                <a:gridCol w="3024336"/>
                <a:gridCol w="1080120"/>
                <a:gridCol w="936104"/>
                <a:gridCol w="864096"/>
                <a:gridCol w="936104"/>
                <a:gridCol w="864096"/>
              </a:tblGrid>
              <a:tr h="280296">
                <a:tc>
                  <a:txBody>
                    <a:bodyPr/>
                    <a:lstStyle/>
                    <a:p>
                      <a:pPr marL="0" algn="ctr" rtl="0" eaLnBrk="1" fontAlgn="b" latinLnBrk="0" hangingPunct="1"/>
                      <a:r>
                        <a:rPr kumimoji="0" lang="es-CR" sz="1400" b="1" u="none" strike="noStrike" kern="1200" dirty="0">
                          <a:solidFill>
                            <a:schemeClr val="dk1"/>
                          </a:solidFill>
                          <a:effectLst/>
                          <a:latin typeface="+mn-lt"/>
                          <a:ea typeface="+mn-ea"/>
                          <a:cs typeface="+mn-cs"/>
                        </a:rPr>
                        <a:t>Año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b" latinLnBrk="0" hangingPunct="1"/>
                      <a:r>
                        <a:rPr kumimoji="0" lang="es-CR" sz="1400" b="1" u="none" strike="noStrike" kern="1200" dirty="0">
                          <a:solidFill>
                            <a:schemeClr val="dk1"/>
                          </a:solidFill>
                          <a:effectLst/>
                          <a:latin typeface="+mn-lt"/>
                          <a:ea typeface="+mn-ea"/>
                          <a:cs typeface="+mn-cs"/>
                        </a:rPr>
                        <a:t>Clase de puesto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b" latinLnBrk="0" hangingPunct="1"/>
                      <a:r>
                        <a:rPr kumimoji="0" lang="es-CR" sz="1400" b="1" u="none" strike="noStrike" kern="1200" dirty="0">
                          <a:solidFill>
                            <a:schemeClr val="dk1"/>
                          </a:solidFill>
                          <a:effectLst/>
                          <a:latin typeface="+mn-lt"/>
                          <a:ea typeface="+mn-ea"/>
                          <a:cs typeface="+mn-cs"/>
                        </a:rPr>
                        <a:t>Cantidad de ternas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b" latinLnBrk="0" hangingPunct="1"/>
                      <a:r>
                        <a:rPr kumimoji="0" lang="es-CR" sz="1400" b="1" u="none" strike="noStrike" kern="1200" dirty="0">
                          <a:solidFill>
                            <a:schemeClr val="dk1"/>
                          </a:solidFill>
                          <a:effectLst/>
                          <a:latin typeface="+mn-lt"/>
                          <a:ea typeface="+mn-ea"/>
                          <a:cs typeface="+mn-cs"/>
                        </a:rPr>
                        <a:t>Total Puestos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b" latinLnBrk="0" hangingPunct="1"/>
                      <a:r>
                        <a:rPr kumimoji="0" lang="es-CR" sz="1400" b="1" u="none" strike="noStrike" kern="1200" dirty="0">
                          <a:solidFill>
                            <a:schemeClr val="dk1"/>
                          </a:solidFill>
                          <a:effectLst/>
                          <a:latin typeface="+mn-lt"/>
                          <a:ea typeface="+mn-ea"/>
                          <a:cs typeface="+mn-cs"/>
                        </a:rPr>
                        <a:t>Resueltos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b" latinLnBrk="0" hangingPunct="1"/>
                      <a:r>
                        <a:rPr kumimoji="0" lang="es-CR" sz="1400" b="1" u="none" strike="noStrike" kern="1200" dirty="0">
                          <a:solidFill>
                            <a:schemeClr val="dk1"/>
                          </a:solidFill>
                          <a:effectLst/>
                          <a:latin typeface="+mn-lt"/>
                          <a:ea typeface="+mn-ea"/>
                          <a:cs typeface="+mn-cs"/>
                        </a:rPr>
                        <a:t>Irresolutos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b" latinLnBrk="0" hangingPunct="1"/>
                      <a:r>
                        <a:rPr kumimoji="0" lang="es-CR" sz="1400" b="1" u="none" strike="noStrike" kern="1200" dirty="0">
                          <a:solidFill>
                            <a:schemeClr val="dk1"/>
                          </a:solidFill>
                          <a:effectLst/>
                          <a:latin typeface="+mn-lt"/>
                          <a:ea typeface="+mn-ea"/>
                          <a:cs typeface="+mn-cs"/>
                        </a:rPr>
                        <a:t>Anulados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80296">
                <a:tc>
                  <a:txBody>
                    <a:bodyPr/>
                    <a:lstStyle/>
                    <a:p>
                      <a:pPr marL="0" algn="l" rtl="0" eaLnBrk="1" fontAlgn="b" latinLnBrk="0" hangingPunct="1"/>
                      <a:r>
                        <a:rPr kumimoji="0" lang="es-CR" sz="1400" u="none" strike="noStrike" kern="1200" dirty="0">
                          <a:solidFill>
                            <a:schemeClr val="dk1"/>
                          </a:solidFill>
                          <a:effectLst/>
                          <a:latin typeface="+mn-lt"/>
                          <a:ea typeface="+mn-ea"/>
                          <a:cs typeface="+mn-cs"/>
                        </a:rPr>
                        <a:t> </a:t>
                      </a:r>
                      <a:r>
                        <a:rPr kumimoji="0" lang="es-CR" sz="1400" u="none" strike="noStrike" kern="1200" dirty="0" smtClean="0">
                          <a:solidFill>
                            <a:schemeClr val="dk1"/>
                          </a:solidFill>
                          <a:effectLst/>
                          <a:latin typeface="+mn-lt"/>
                          <a:ea typeface="+mn-ea"/>
                          <a:cs typeface="+mn-cs"/>
                        </a:rPr>
                        <a:t>2019</a:t>
                      </a:r>
                      <a:endParaRPr kumimoji="0" lang="es-CR" sz="1400" u="none" strike="noStrike"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algn="l" rtl="0" eaLnBrk="1" fontAlgn="b" latinLnBrk="0" hangingPunct="1"/>
                      <a:r>
                        <a:rPr kumimoji="0" lang="es-CR" sz="1400" u="none" strike="noStrike" kern="1200" dirty="0">
                          <a:solidFill>
                            <a:schemeClr val="dk1"/>
                          </a:solidFill>
                          <a:effectLst/>
                          <a:latin typeface="+mn-lt"/>
                          <a:ea typeface="+mn-ea"/>
                          <a:cs typeface="+mn-cs"/>
                        </a:rPr>
                        <a:t>Conserje de Centro Educativo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b" latinLnBrk="0" hangingPunct="1"/>
                      <a:r>
                        <a:rPr kumimoji="0" lang="es-CR" sz="1400" u="none" strike="noStrike" kern="1200" dirty="0">
                          <a:solidFill>
                            <a:schemeClr val="dk1"/>
                          </a:solidFill>
                          <a:effectLst/>
                          <a:latin typeface="+mn-lt"/>
                          <a:ea typeface="+mn-ea"/>
                          <a:cs typeface="+mn-cs"/>
                        </a:rPr>
                        <a:t>181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b" latinLnBrk="0" hangingPunct="1"/>
                      <a:r>
                        <a:rPr kumimoji="0" lang="es-CR" sz="1400" u="none" strike="noStrike" kern="1200" dirty="0">
                          <a:solidFill>
                            <a:schemeClr val="dk1"/>
                          </a:solidFill>
                          <a:effectLst/>
                          <a:latin typeface="+mn-lt"/>
                          <a:ea typeface="+mn-ea"/>
                          <a:cs typeface="+mn-cs"/>
                        </a:rPr>
                        <a:t>218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b" latinLnBrk="0" hangingPunct="1"/>
                      <a:r>
                        <a:rPr kumimoji="0" lang="es-CR" sz="1400" u="none" strike="noStrike" kern="1200" dirty="0">
                          <a:solidFill>
                            <a:schemeClr val="dk1"/>
                          </a:solidFill>
                          <a:effectLst/>
                          <a:latin typeface="+mn-lt"/>
                          <a:ea typeface="+mn-ea"/>
                          <a:cs typeface="+mn-cs"/>
                        </a:rPr>
                        <a:t>187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31</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0</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80296">
                <a:tc>
                  <a:txBody>
                    <a:bodyPr/>
                    <a:lstStyle/>
                    <a:p>
                      <a:pPr algn="ctr" fontAlgn="ctr"/>
                      <a:r>
                        <a:rPr lang="es-CR" sz="1400" u="none" strike="noStrike" dirty="0">
                          <a:effectLst/>
                        </a:rPr>
                        <a:t> </a:t>
                      </a:r>
                      <a:endParaRPr lang="es-CR" sz="14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l" fontAlgn="b"/>
                      <a:r>
                        <a:rPr lang="es-CR" sz="1400" u="none" strike="noStrike" dirty="0">
                          <a:effectLst/>
                        </a:rPr>
                        <a:t>Cocinero (a)</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42</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42</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37</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5</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0</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14433">
                <a:tc>
                  <a:txBody>
                    <a:bodyPr/>
                    <a:lstStyle/>
                    <a:p>
                      <a:pPr algn="ctr" fontAlgn="ctr"/>
                      <a:r>
                        <a:rPr lang="es-CR" sz="1400" u="none" strike="noStrike" dirty="0">
                          <a:effectLst/>
                        </a:rPr>
                        <a:t> </a:t>
                      </a:r>
                      <a:endParaRPr lang="es-CR" sz="14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l" fontAlgn="b"/>
                      <a:r>
                        <a:rPr lang="pt-BR" sz="1400" u="none" strike="noStrike" dirty="0">
                          <a:effectLst/>
                        </a:rPr>
                        <a:t>Auxiliar de </a:t>
                      </a:r>
                      <a:r>
                        <a:rPr lang="pt-BR" sz="1400" u="none" strike="noStrike" dirty="0" err="1">
                          <a:effectLst/>
                        </a:rPr>
                        <a:t>Vigilancia</a:t>
                      </a:r>
                      <a:r>
                        <a:rPr lang="pt-BR" sz="1400" u="none" strike="noStrike" dirty="0">
                          <a:effectLst/>
                        </a:rPr>
                        <a:t> de Centro Educativo</a:t>
                      </a:r>
                      <a:endParaRPr lang="pt-B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354</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613</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510</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103</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0</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57896">
                <a:tc>
                  <a:txBody>
                    <a:bodyPr/>
                    <a:lstStyle/>
                    <a:p>
                      <a:pPr algn="ctr" fontAlgn="ctr"/>
                      <a:r>
                        <a:rPr lang="es-CR" sz="1400" u="none" strike="noStrike" dirty="0">
                          <a:effectLst/>
                        </a:rPr>
                        <a:t> </a:t>
                      </a:r>
                      <a:endParaRPr lang="es-CR" sz="14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l" fontAlgn="b"/>
                      <a:r>
                        <a:rPr lang="es-CR" sz="1400" u="none" strike="noStrike" dirty="0">
                          <a:effectLst/>
                        </a:rPr>
                        <a:t>Oficial de Seguridad de Servicio Civil 1</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16</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16</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15</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1</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0</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80296">
                <a:tc>
                  <a:txBody>
                    <a:bodyPr/>
                    <a:lstStyle/>
                    <a:p>
                      <a:pPr algn="ctr" fontAlgn="ctr"/>
                      <a:r>
                        <a:rPr lang="es-CR" sz="1400" u="none" strike="noStrike" dirty="0">
                          <a:effectLst/>
                        </a:rPr>
                        <a:t> </a:t>
                      </a:r>
                      <a:endParaRPr lang="es-CR" sz="14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l" fontAlgn="b"/>
                      <a:r>
                        <a:rPr lang="es-CR" sz="1400" u="none" strike="noStrike" dirty="0">
                          <a:effectLst/>
                        </a:rPr>
                        <a:t>Misceláneo de Servicio Civil 1</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a:effectLst/>
                        </a:rPr>
                        <a:t>7</a:t>
                      </a:r>
                      <a:endParaRPr lang="es-CR" sz="14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9</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8</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1</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0</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81103">
                <a:tc>
                  <a:txBody>
                    <a:bodyPr/>
                    <a:lstStyle/>
                    <a:p>
                      <a:pPr algn="ctr" fontAlgn="ctr"/>
                      <a:r>
                        <a:rPr lang="es-CR" sz="1400" u="none" strike="noStrike" dirty="0">
                          <a:effectLst/>
                        </a:rPr>
                        <a:t> </a:t>
                      </a:r>
                      <a:endParaRPr lang="es-CR" sz="14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l" fontAlgn="b"/>
                      <a:r>
                        <a:rPr lang="es-CR" sz="1400" u="none" strike="noStrike" dirty="0">
                          <a:effectLst/>
                        </a:rPr>
                        <a:t>Trabajador Calificado de Servicio Civil 1</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 </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 </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 </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 </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 </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92554">
                <a:tc>
                  <a:txBody>
                    <a:bodyPr/>
                    <a:lstStyle/>
                    <a:p>
                      <a:pPr algn="ctr" fontAlgn="ctr"/>
                      <a:r>
                        <a:rPr lang="es-CR" sz="1400" u="none" strike="noStrike" dirty="0">
                          <a:effectLst/>
                        </a:rPr>
                        <a:t> </a:t>
                      </a:r>
                      <a:endParaRPr lang="es-CR" sz="14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fontAlgn="b"/>
                      <a:r>
                        <a:rPr lang="es-CR" sz="1400" u="none" strike="noStrike" dirty="0">
                          <a:effectLst/>
                        </a:rPr>
                        <a:t>* Operador de Máquinas Reproductoras</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2</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2</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1</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1</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0</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80296">
                <a:tc>
                  <a:txBody>
                    <a:bodyPr/>
                    <a:lstStyle/>
                    <a:p>
                      <a:pPr algn="ctr" fontAlgn="ctr"/>
                      <a:endParaRPr lang="es-CR" sz="14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s-CR" sz="1400" u="none" strike="noStrike" dirty="0">
                          <a:effectLst/>
                        </a:rPr>
                        <a:t>* Construcción Civil</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4</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4</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3</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1</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s-CR" sz="1400" u="none" strike="noStrike" dirty="0">
                          <a:effectLst/>
                        </a:rPr>
                        <a:t>0</a:t>
                      </a:r>
                      <a:endParaRPr lang="es-CR" sz="14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spTree>
    <p:extLst>
      <p:ext uri="{BB962C8B-B14F-4D97-AF65-F5344CB8AC3E}">
        <p14:creationId xmlns:p14="http://schemas.microsoft.com/office/powerpoint/2010/main" val="2382598833"/>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14/01/2020</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52</a:t>
            </a:fld>
            <a:endParaRPr lang="es-ES"/>
          </a:p>
        </p:txBody>
      </p:sp>
      <p:sp>
        <p:nvSpPr>
          <p:cNvPr id="6" name="Rectángulo 5"/>
          <p:cNvSpPr/>
          <p:nvPr/>
        </p:nvSpPr>
        <p:spPr>
          <a:xfrm>
            <a:off x="1554459" y="72431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7" name="Título 1"/>
          <p:cNvSpPr>
            <a:spLocks noGrp="1"/>
          </p:cNvSpPr>
          <p:nvPr>
            <p:ph type="title"/>
          </p:nvPr>
        </p:nvSpPr>
        <p:spPr>
          <a:xfrm>
            <a:off x="661331" y="1628800"/>
            <a:ext cx="8229600" cy="626842"/>
          </a:xfrm>
        </p:spPr>
        <p:txBody>
          <a:bodyPr>
            <a:normAutofit/>
          </a:bodyPr>
          <a:lstStyle/>
          <a:p>
            <a:pPr algn="ctr"/>
            <a:r>
              <a:rPr lang="es-CR" sz="1800" b="1" dirty="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Concurso Interno MEP-02-2017 (Puestos contemplados en el artículo 15 del Reglamento del Estatuto del Servicio Civil</a:t>
            </a:r>
            <a:r>
              <a:rPr lang="es-CR" sz="1800" b="1" dirty="0" smtClean="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a:t>
            </a:r>
            <a:endParaRPr lang="es-CR" sz="2800" dirty="0"/>
          </a:p>
        </p:txBody>
      </p:sp>
      <p:sp>
        <p:nvSpPr>
          <p:cNvPr id="8" name="Título 1"/>
          <p:cNvSpPr txBox="1">
            <a:spLocks/>
          </p:cNvSpPr>
          <p:nvPr/>
        </p:nvSpPr>
        <p:spPr>
          <a:xfrm>
            <a:off x="539552" y="2633366"/>
            <a:ext cx="8229600" cy="2808312"/>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457200" indent="-457200">
              <a:buFont typeface="Arial" panose="020B0604020202020204" pitchFamily="34" charset="0"/>
              <a:buChar char="•"/>
            </a:pPr>
            <a:r>
              <a:rPr lang="es-CR" sz="2800" dirty="0" smtClean="0"/>
              <a:t>Se contó con una participación de 5222 oferentes.</a:t>
            </a:r>
          </a:p>
          <a:p>
            <a:endParaRPr lang="es-CR" sz="2800" dirty="0" smtClean="0"/>
          </a:p>
          <a:p>
            <a:pPr marL="457200" indent="-457200">
              <a:buFont typeface="Arial" panose="020B0604020202020204" pitchFamily="34" charset="0"/>
              <a:buChar char="•"/>
            </a:pPr>
            <a:r>
              <a:rPr lang="es-CR" sz="2800" dirty="0" smtClean="0"/>
              <a:t>Esta Unidad se encuentra en la etapa de validación y calificación de ofertas de servicio.</a:t>
            </a:r>
            <a:br>
              <a:rPr lang="es-CR" sz="2800" dirty="0" smtClean="0"/>
            </a:br>
            <a:endParaRPr lang="es-CR" sz="2800" dirty="0"/>
          </a:p>
        </p:txBody>
      </p:sp>
    </p:spTree>
    <p:extLst>
      <p:ext uri="{BB962C8B-B14F-4D97-AF65-F5344CB8AC3E}">
        <p14:creationId xmlns:p14="http://schemas.microsoft.com/office/powerpoint/2010/main" val="2211272182"/>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53</a:t>
            </a:fld>
            <a:endParaRPr lang="es-ES"/>
          </a:p>
        </p:txBody>
      </p:sp>
      <p:sp>
        <p:nvSpPr>
          <p:cNvPr id="6" name="CuadroTexto 5"/>
          <p:cNvSpPr txBox="1"/>
          <p:nvPr/>
        </p:nvSpPr>
        <p:spPr>
          <a:xfrm>
            <a:off x="360624" y="832672"/>
            <a:ext cx="8208912" cy="5493812"/>
          </a:xfrm>
          <a:prstGeom prst="rect">
            <a:avLst/>
          </a:prstGeom>
          <a:noFill/>
        </p:spPr>
        <p:txBody>
          <a:bodyPr wrap="square" rtlCol="0">
            <a:spAutoFit/>
          </a:bodyPr>
          <a:lstStyle/>
          <a:p>
            <a:pPr algn="ctr">
              <a:lnSpc>
                <a:spcPct val="150000"/>
              </a:lnSpc>
            </a:pPr>
            <a:r>
              <a:rPr lang="es-ES" sz="2800" b="1" u="sng" dirty="0" smtClean="0">
                <a:solidFill>
                  <a:schemeClr val="tx2"/>
                </a:solidFill>
                <a:latin typeface="Arial" panose="020B0604020202020204" pitchFamily="34" charset="0"/>
                <a:cs typeface="Arial" panose="020B0604020202020204" pitchFamily="34" charset="0"/>
              </a:rPr>
              <a:t>Principales obstáculos por superar</a:t>
            </a:r>
            <a:endParaRPr lang="es-ES" sz="2800" b="1" u="sng" dirty="0">
              <a:solidFill>
                <a:schemeClr val="tx2"/>
              </a:solidFill>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marL="342900" indent="-342900" algn="just">
              <a:lnSpc>
                <a:spcPct val="150000"/>
              </a:lnSpc>
              <a:buAutoNum type="arabicPeriod"/>
            </a:pPr>
            <a:r>
              <a:rPr lang="es-ES" sz="1200" dirty="0" smtClean="0">
                <a:latin typeface="Arial" panose="020B0604020202020204" pitchFamily="34" charset="0"/>
                <a:cs typeface="Arial" panose="020B0604020202020204" pitchFamily="34" charset="0"/>
              </a:rPr>
              <a:t>En cuanto a la Resolución</a:t>
            </a:r>
            <a:r>
              <a:rPr lang="es-CR" sz="1200" dirty="0" smtClean="0">
                <a:latin typeface="Arial" panose="020B0604020202020204" pitchFamily="34" charset="0"/>
                <a:cs typeface="Arial" panose="020B0604020202020204" pitchFamily="34" charset="0"/>
              </a:rPr>
              <a:t> de las ternas o nóminas emitidas por la Dirección General de Servicio Civil, los tiempos de Resolución en algunos momentos se hacen extensos, ya que desde el momento que se hace la solicitud por parte de esta Unidad al momento que ellos la emitan, pueden pasar varios días para la respectiva conformación por parte de dicha Dirección. Asimismo, desde el momento que esta Unidad comunica a cada Jefe de los diferentes Departamentos, </a:t>
            </a:r>
            <a:r>
              <a:rPr lang="es-CR" sz="1200" dirty="0">
                <a:latin typeface="Arial" panose="020B0604020202020204" pitchFamily="34" charset="0"/>
                <a:cs typeface="Arial" panose="020B0604020202020204" pitchFamily="34" charset="0"/>
              </a:rPr>
              <a:t>sobre la Terna o Nómina </a:t>
            </a:r>
            <a:r>
              <a:rPr lang="es-CR" sz="1200" dirty="0" smtClean="0">
                <a:latin typeface="Arial" panose="020B0604020202020204" pitchFamily="34" charset="0"/>
                <a:cs typeface="Arial" panose="020B0604020202020204" pitchFamily="34" charset="0"/>
              </a:rPr>
              <a:t>donde se encuentra ubicado el puesto, pueden transcurrir varios días para que realice la escogencia del candidato, y muchas veces no se cumplen con los plazos establecidos por la Dirección General de Servicio Civil.</a:t>
            </a:r>
            <a:endParaRPr lang="es-ES" sz="1200" dirty="0">
              <a:latin typeface="Arial" panose="020B0604020202020204" pitchFamily="34" charset="0"/>
              <a:cs typeface="Arial" panose="020B0604020202020204" pitchFamily="34" charset="0"/>
            </a:endParaRPr>
          </a:p>
          <a:p>
            <a:pPr marL="342900" indent="-342900" algn="just">
              <a:lnSpc>
                <a:spcPct val="150000"/>
              </a:lnSpc>
              <a:buAutoNum type="arabicPeriod"/>
            </a:pPr>
            <a:r>
              <a:rPr lang="es-ES" sz="1200" dirty="0" smtClean="0">
                <a:latin typeface="Arial" panose="020B0604020202020204" pitchFamily="34" charset="0"/>
                <a:cs typeface="Arial" panose="020B0604020202020204" pitchFamily="34" charset="0"/>
              </a:rPr>
              <a:t>El </a:t>
            </a:r>
            <a:r>
              <a:rPr lang="es-ES" sz="1200" dirty="0">
                <a:latin typeface="Arial" panose="020B0604020202020204" pitchFamily="34" charset="0"/>
                <a:cs typeface="Arial" panose="020B0604020202020204" pitchFamily="34" charset="0"/>
              </a:rPr>
              <a:t>Registro de Oferentes producto del Concurso Externo CE-01-2013-MEP, estaba conformado por aproximadamente 23.000 candidatos, por lo cual al momento que se conformaron las ternas de personal, las mismas la </a:t>
            </a:r>
            <a:r>
              <a:rPr lang="es-ES" sz="1200" dirty="0" smtClean="0">
                <a:latin typeface="Arial" panose="020B0604020202020204" pitchFamily="34" charset="0"/>
                <a:cs typeface="Arial" panose="020B0604020202020204" pitchFamily="34" charset="0"/>
              </a:rPr>
              <a:t>integraban </a:t>
            </a:r>
            <a:r>
              <a:rPr lang="es-ES" sz="1200" dirty="0">
                <a:latin typeface="Arial" panose="020B0604020202020204" pitchFamily="34" charset="0"/>
                <a:cs typeface="Arial" panose="020B0604020202020204" pitchFamily="34" charset="0"/>
              </a:rPr>
              <a:t>muchos oferentes y el proceso de comunicación se debía hacer con suficiente tiempo ya que se realizaba por medio de telegrama de Correos de Costa Rica, y muchas veces no le fueron entregados o lo recibían a destiempo.</a:t>
            </a:r>
          </a:p>
          <a:p>
            <a:pPr marL="342900" indent="-342900" algn="just">
              <a:lnSpc>
                <a:spcPct val="150000"/>
              </a:lnSpc>
              <a:buAutoNum type="arabicPeriod"/>
            </a:pPr>
            <a:r>
              <a:rPr lang="es-ES" sz="1200" dirty="0" smtClean="0">
                <a:latin typeface="Arial" panose="020B0604020202020204" pitchFamily="34" charset="0"/>
                <a:cs typeface="Arial" panose="020B0604020202020204" pitchFamily="34" charset="0"/>
              </a:rPr>
              <a:t>Para </a:t>
            </a:r>
            <a:r>
              <a:rPr lang="es-ES" sz="1200" dirty="0">
                <a:latin typeface="Arial" panose="020B0604020202020204" pitchFamily="34" charset="0"/>
                <a:cs typeface="Arial" panose="020B0604020202020204" pitchFamily="34" charset="0"/>
              </a:rPr>
              <a:t>el Concurso Interno MEP-02-2017 se implementó una herramienta informática para la debida inscripción y control, lo cual ha generado dificultades para los oferentes, ya que muchos no cuentan con accesos a Internet; asimismo, por la naturaleza de los puestos, algunos no tienen el conocimiento informático para </a:t>
            </a:r>
            <a:r>
              <a:rPr lang="es-ES" sz="1200" dirty="0" err="1">
                <a:latin typeface="Arial" panose="020B0604020202020204" pitchFamily="34" charset="0"/>
                <a:cs typeface="Arial" panose="020B0604020202020204" pitchFamily="34" charset="0"/>
              </a:rPr>
              <a:t>accesar</a:t>
            </a:r>
            <a:r>
              <a:rPr lang="es-ES" sz="1200" dirty="0">
                <a:latin typeface="Arial" panose="020B0604020202020204" pitchFamily="34" charset="0"/>
                <a:cs typeface="Arial" panose="020B0604020202020204" pitchFamily="34" charset="0"/>
              </a:rPr>
              <a:t> a la misma, e inclusive desconocimiento en cuanto a la Normativa y Requisitos.  </a:t>
            </a:r>
          </a:p>
        </p:txBody>
      </p:sp>
    </p:spTree>
    <p:extLst>
      <p:ext uri="{BB962C8B-B14F-4D97-AF65-F5344CB8AC3E}">
        <p14:creationId xmlns:p14="http://schemas.microsoft.com/office/powerpoint/2010/main" val="34654337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1077218"/>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de Licencias</a:t>
            </a:r>
          </a:p>
          <a:p>
            <a:pPr algn="ct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2019</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54</a:t>
            </a:fld>
            <a:endParaRPr lang="es-ES" dirty="0"/>
          </a:p>
        </p:txBody>
      </p:sp>
    </p:spTree>
    <p:extLst>
      <p:ext uri="{BB962C8B-B14F-4D97-AF65-F5344CB8AC3E}">
        <p14:creationId xmlns:p14="http://schemas.microsoft.com/office/powerpoint/2010/main" val="19453708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3100" b="1" u="sng" dirty="0" smtClean="0">
                <a:latin typeface="Arial" panose="020B0604020202020204" pitchFamily="34" charset="0"/>
                <a:cs typeface="Arial" panose="020B0604020202020204" pitchFamily="34" charset="0"/>
              </a:rPr>
              <a:t>Labor sustantiva:</a:t>
            </a: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55</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5" name="CuadroTexto 4"/>
          <p:cNvSpPr txBox="1"/>
          <p:nvPr/>
        </p:nvSpPr>
        <p:spPr>
          <a:xfrm>
            <a:off x="827584" y="1988840"/>
            <a:ext cx="7478216" cy="3293209"/>
          </a:xfrm>
          <a:prstGeom prst="rect">
            <a:avLst/>
          </a:prstGeom>
          <a:noFill/>
        </p:spPr>
        <p:txBody>
          <a:bodyPr wrap="square" rtlCol="0">
            <a:spAutoFit/>
          </a:bodyPr>
          <a:lstStyle/>
          <a:p>
            <a:pPr algn="ctr">
              <a:lnSpc>
                <a:spcPct val="150000"/>
              </a:lnSpc>
            </a:pPr>
            <a:r>
              <a:rPr lang="es-CR" sz="1600" b="1" u="sng" dirty="0" smtClean="0">
                <a:solidFill>
                  <a:schemeClr val="tx2"/>
                </a:solidFill>
                <a:latin typeface="Arial" panose="020B0604020202020204" pitchFamily="34" charset="0"/>
                <a:ea typeface="+mj-ea"/>
                <a:cs typeface="Arial" panose="020B0604020202020204" pitchFamily="34" charset="0"/>
              </a:rPr>
              <a:t>La Unidad de Licencias es la encargada de :</a:t>
            </a:r>
          </a:p>
          <a:p>
            <a:pPr>
              <a:lnSpc>
                <a:spcPct val="150000"/>
              </a:lnSpc>
            </a:pPr>
            <a:endParaRPr lang="es-CR" sz="16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CR" sz="1600" dirty="0" smtClean="0">
                <a:solidFill>
                  <a:schemeClr val="tx2"/>
                </a:solidFill>
                <a:latin typeface="Arial" panose="020B0604020202020204" pitchFamily="34" charset="0"/>
                <a:ea typeface="+mj-ea"/>
                <a:cs typeface="Arial" panose="020B0604020202020204" pitchFamily="34" charset="0"/>
              </a:rPr>
              <a:t>Coordinar</a:t>
            </a:r>
            <a:r>
              <a:rPr lang="es-CR" sz="1600" dirty="0">
                <a:solidFill>
                  <a:schemeClr val="tx2"/>
                </a:solidFill>
                <a:latin typeface="Arial" panose="020B0604020202020204" pitchFamily="34" charset="0"/>
                <a:ea typeface="+mj-ea"/>
                <a:cs typeface="Arial" panose="020B0604020202020204" pitchFamily="34" charset="0"/>
              </a:rPr>
              <a:t>, articular y promover, todos los procesos relacionados con Licencias, Permisos con y sin goce de salario, Reubicaciones y Readecuaciones, tanto en lo que respecta al personal administrativo, docente, administrativo-docente y técnico-docente, de conformidad con el bloque de legalidad aplicable, con el fin de brindar desarrollo, soporte y asesoría al Modelo Operacional de la Dirección de Recursos Humanos.</a:t>
            </a:r>
          </a:p>
          <a:p>
            <a:endParaRPr lang="es-CR" sz="1600" dirty="0">
              <a:solidFill>
                <a:schemeClr val="tx2"/>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050074480"/>
      </p:ext>
    </p:extLst>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17424" y="5773356"/>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56</a:t>
            </a:fld>
            <a:endParaRPr lang="es-ES"/>
          </a:p>
        </p:txBody>
      </p:sp>
      <p:sp>
        <p:nvSpPr>
          <p:cNvPr id="4" name="CuadroTexto 3"/>
          <p:cNvSpPr txBox="1"/>
          <p:nvPr/>
        </p:nvSpPr>
        <p:spPr>
          <a:xfrm>
            <a:off x="537624" y="836712"/>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39128" y="1028814"/>
            <a:ext cx="8229600" cy="5262979"/>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pPr algn="ctr">
              <a:lnSpc>
                <a:spcPct val="150000"/>
              </a:lnSpc>
            </a:pPr>
            <a:endParaRPr lang="es-ES" sz="2800" b="1" u="sng" dirty="0" smtClean="0">
              <a:solidFill>
                <a:schemeClr val="tx2"/>
              </a:solidFill>
              <a:latin typeface="Arial" panose="020B0604020202020204" pitchFamily="34" charset="0"/>
            </a:endParaRPr>
          </a:p>
          <a:p>
            <a:pPr>
              <a:lnSpc>
                <a:spcPct val="150000"/>
              </a:lnSpc>
            </a:pPr>
            <a:r>
              <a:rPr lang="es-ES" sz="1400" b="1" dirty="0" smtClean="0">
                <a:solidFill>
                  <a:schemeClr val="tx2"/>
                </a:solidFill>
                <a:latin typeface="Arial" panose="020B0604020202020204" pitchFamily="34" charset="0"/>
                <a:ea typeface="+mj-ea"/>
                <a:cs typeface="Arial" panose="020B0604020202020204" pitchFamily="34" charset="0"/>
              </a:rPr>
              <a:t>1.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Recibir,  analizar y gestionar las solicitudes relacionadas con permisos con y sin goce de </a:t>
            </a:r>
            <a:r>
              <a:rPr lang="es-CR" sz="1400" dirty="0" smtClean="0">
                <a:solidFill>
                  <a:schemeClr val="tx2"/>
                </a:solidFill>
                <a:latin typeface="Arial" panose="020B0604020202020204" pitchFamily="34" charset="0"/>
                <a:ea typeface="+mj-ea"/>
                <a:cs typeface="Arial" panose="020B0604020202020204" pitchFamily="34" charset="0"/>
              </a:rPr>
              <a:t>salario</a:t>
            </a: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cumplió al 100%, con las solicitudes presentadas por los servidores, en los tiempos establecidos por Ley.</a:t>
            </a:r>
          </a:p>
          <a:p>
            <a:pPr>
              <a:lnSpc>
                <a:spcPct val="150000"/>
              </a:lnSpc>
            </a:pPr>
            <a:r>
              <a:rPr lang="es-ES" sz="1400" dirty="0">
                <a:solidFill>
                  <a:schemeClr val="tx2"/>
                </a:solidFill>
                <a:latin typeface="Arial" panose="020B0604020202020204" pitchFamily="34" charset="0"/>
                <a:ea typeface="+mj-ea"/>
                <a:cs typeface="Arial" panose="020B0604020202020204" pitchFamily="34" charset="0"/>
              </a:rPr>
              <a:t> </a:t>
            </a: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2.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Recibir,  analizar y gestionar las solicitudes relacionadas con licencias,  según lo establecido en el artículo 166 de la Ley de Carrera Docente</a:t>
            </a: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cumplió al 100%, con las solicitudes presentadas por los servidores, en los tiempos establecidos por Ley.</a:t>
            </a:r>
          </a:p>
          <a:p>
            <a:pPr>
              <a:lnSpc>
                <a:spcPct val="150000"/>
              </a:lnSpc>
            </a:pPr>
            <a:endParaRPr lang="es-C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4732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938507"/>
            <a:ext cx="9073008" cy="532124"/>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57</a:t>
            </a:fld>
            <a:endParaRPr lang="es-ES"/>
          </a:p>
        </p:txBody>
      </p:sp>
      <p:sp>
        <p:nvSpPr>
          <p:cNvPr id="4" name="CuadroTexto 3"/>
          <p:cNvSpPr txBox="1"/>
          <p:nvPr/>
        </p:nvSpPr>
        <p:spPr>
          <a:xfrm>
            <a:off x="466815"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57199" y="457207"/>
            <a:ext cx="8229600" cy="5586145"/>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3.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Recibir,  analizar y gestionar las solicitudes relacionadas con reubicaciones,  de conformidad con lo establecido en el artículo 254 del Código de Trabajo,  en coordinación con el Departamento de Salud,  y el artículo 22 bis del Reglamento del Estatuto de Servicio Civil</a:t>
            </a: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smtClean="0">
                <a:solidFill>
                  <a:schemeClr val="tx2"/>
                </a:solidFill>
                <a:latin typeface="Arial" panose="020B0604020202020204" pitchFamily="34" charset="0"/>
                <a:ea typeface="+mj-ea"/>
                <a:cs typeface="Arial" panose="020B0604020202020204" pitchFamily="34" charset="0"/>
              </a:rPr>
              <a:t>: </a:t>
            </a:r>
            <a:r>
              <a:rPr lang="es-CR" sz="1400" dirty="0" smtClean="0">
                <a:solidFill>
                  <a:schemeClr val="tx2"/>
                </a:solidFill>
                <a:latin typeface="Arial" panose="020B0604020202020204" pitchFamily="34" charset="0"/>
                <a:ea typeface="+mj-ea"/>
                <a:cs typeface="Arial" panose="020B0604020202020204" pitchFamily="34" charset="0"/>
              </a:rPr>
              <a:t>Se </a:t>
            </a:r>
            <a:r>
              <a:rPr lang="es-CR" sz="1400" dirty="0">
                <a:solidFill>
                  <a:schemeClr val="tx2"/>
                </a:solidFill>
                <a:latin typeface="Arial" panose="020B0604020202020204" pitchFamily="34" charset="0"/>
                <a:ea typeface="+mj-ea"/>
                <a:cs typeface="Arial" panose="020B0604020202020204" pitchFamily="34" charset="0"/>
              </a:rPr>
              <a:t>cumplió al 100%, con los reclamos y consultas presentadas por los servidores, en los tiempos establecidos por Ley y darle seguimiento a todos los trámites relacionados con la licencia, según la normativa vigente.</a:t>
            </a: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4.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Recibir,  analizar y gestionar las solicitudes relacionadas con readecuaciones,  de acuerdo con lo establecido en el artículo 41 del Reglamento de Conserjería,  y en coordinación con el Departamento de Salud</a:t>
            </a: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cumplió al 100%, con los reclamos y consultas presentadas por los servidores, en los tiempos establecidos por Ley y darle seguimiento a todos los trámites relacionados con la licencia, según la normativa vigente.</a:t>
            </a:r>
          </a:p>
        </p:txBody>
      </p:sp>
    </p:spTree>
    <p:extLst>
      <p:ext uri="{BB962C8B-B14F-4D97-AF65-F5344CB8AC3E}">
        <p14:creationId xmlns:p14="http://schemas.microsoft.com/office/powerpoint/2010/main" val="3331372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8571842"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58</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98123" y="804580"/>
            <a:ext cx="8229600" cy="4293483"/>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pPr>
              <a:lnSpc>
                <a:spcPct val="150000"/>
              </a:lnSpc>
            </a:pPr>
            <a:endParaRPr lang="es-ES" sz="1400" b="1" dirty="0" smtClean="0">
              <a:latin typeface="Arial" panose="020B0604020202020204" pitchFamily="34" charset="0"/>
              <a:cs typeface="Arial" panose="020B0604020202020204" pitchFamily="34" charset="0"/>
            </a:endParaRP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5.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Mantener un registro actualizado de los servidores que disfrutan de algún tipo de licencia.</a:t>
            </a: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mantienen las bases de datos actualizadas diariamente, de acuerdo con las solicitudes tramitadas.</a:t>
            </a: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6. Objetivo</a:t>
            </a:r>
            <a:r>
              <a:rPr lang="es-ES" sz="1400" b="1" dirty="0" smtClean="0">
                <a:solidFill>
                  <a:schemeClr val="tx2"/>
                </a:solidFill>
                <a:latin typeface="Arial" panose="020B0604020202020204" pitchFamily="34" charset="0"/>
                <a:ea typeface="+mj-ea"/>
                <a:cs typeface="Arial" panose="020B0604020202020204" pitchFamily="34" charset="0"/>
              </a:rPr>
              <a:t>: </a:t>
            </a:r>
            <a:r>
              <a:rPr lang="es-CR" sz="1400" dirty="0" smtClean="0">
                <a:solidFill>
                  <a:schemeClr val="tx2"/>
                </a:solidFill>
                <a:latin typeface="Arial" panose="020B0604020202020204" pitchFamily="34" charset="0"/>
                <a:ea typeface="+mj-ea"/>
                <a:cs typeface="Arial" panose="020B0604020202020204" pitchFamily="34" charset="0"/>
              </a:rPr>
              <a:t>Mantener </a:t>
            </a:r>
            <a:r>
              <a:rPr lang="es-CR" sz="1400" dirty="0">
                <a:solidFill>
                  <a:schemeClr val="tx2"/>
                </a:solidFill>
                <a:latin typeface="Arial" panose="020B0604020202020204" pitchFamily="34" charset="0"/>
                <a:ea typeface="+mj-ea"/>
                <a:cs typeface="Arial" panose="020B0604020202020204" pitchFamily="34" charset="0"/>
              </a:rPr>
              <a:t>un registro actualizado de los servidores del MEP que hayan sido reubicados o readecuados.</a:t>
            </a: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smtClean="0">
                <a:solidFill>
                  <a:schemeClr val="tx2"/>
                </a:solidFill>
                <a:latin typeface="Arial" panose="020B0604020202020204" pitchFamily="34" charset="0"/>
                <a:ea typeface="+mj-ea"/>
                <a:cs typeface="Arial" panose="020B0604020202020204" pitchFamily="34" charset="0"/>
              </a:rPr>
              <a:t>: </a:t>
            </a:r>
            <a:r>
              <a:rPr lang="es-CR" sz="1400" dirty="0" smtClean="0">
                <a:solidFill>
                  <a:schemeClr val="tx2"/>
                </a:solidFill>
                <a:latin typeface="Arial" panose="020B0604020202020204" pitchFamily="34" charset="0"/>
                <a:ea typeface="+mj-ea"/>
                <a:cs typeface="Arial" panose="020B0604020202020204" pitchFamily="34" charset="0"/>
              </a:rPr>
              <a:t>Se </a:t>
            </a:r>
            <a:r>
              <a:rPr lang="es-CR" sz="1400" dirty="0">
                <a:solidFill>
                  <a:schemeClr val="tx2"/>
                </a:solidFill>
                <a:latin typeface="Arial" panose="020B0604020202020204" pitchFamily="34" charset="0"/>
                <a:ea typeface="+mj-ea"/>
                <a:cs typeface="Arial" panose="020B0604020202020204" pitchFamily="34" charset="0"/>
              </a:rPr>
              <a:t>cumplió al 100%, con el registro de los servidores reubicados en los tiempos establecidos por Ley.</a:t>
            </a:r>
          </a:p>
        </p:txBody>
      </p:sp>
    </p:spTree>
    <p:extLst>
      <p:ext uri="{BB962C8B-B14F-4D97-AF65-F5344CB8AC3E}">
        <p14:creationId xmlns:p14="http://schemas.microsoft.com/office/powerpoint/2010/main" val="13463911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59</a:t>
            </a:fld>
            <a:endParaRPr lang="es-ES"/>
          </a:p>
        </p:txBody>
      </p:sp>
      <p:sp>
        <p:nvSpPr>
          <p:cNvPr id="4" name="CuadroTexto 3"/>
          <p:cNvSpPr txBox="1"/>
          <p:nvPr/>
        </p:nvSpPr>
        <p:spPr>
          <a:xfrm>
            <a:off x="1331640" y="2127519"/>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93024" y="1484784"/>
            <a:ext cx="8229600" cy="3647152"/>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pPr algn="ctr">
              <a:lnSpc>
                <a:spcPct val="150000"/>
              </a:lnSpc>
            </a:pPr>
            <a:endParaRPr lang="es-ES" sz="2800" b="1" u="sng" dirty="0" smtClean="0">
              <a:solidFill>
                <a:schemeClr val="tx2"/>
              </a:solidFill>
              <a:latin typeface="Arial" panose="020B0604020202020204" pitchFamily="34" charset="0"/>
            </a:endParaRP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7.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Remitir a la Unidad de Gestión de Expedientes Laborales todos aquellos documentos que sean parte del registro laboral de los servidores del MEP</a:t>
            </a: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mantiene informado a Dicho Departamento sobre los Actos Administrativos relacionado con los trámites realizados en la Unidad de Licencias.</a:t>
            </a: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C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16028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6</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93024" y="1484784"/>
            <a:ext cx="8229600" cy="5262979"/>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pPr marL="342900" indent="-342900" algn="just">
              <a:lnSpc>
                <a:spcPct val="150000"/>
              </a:lnSpc>
              <a:buAutoNum type="arabicPeriod" startAt="2"/>
            </a:pPr>
            <a:r>
              <a:rPr lang="es-ES" sz="1400" b="1" dirty="0" smtClean="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ES" sz="1400" dirty="0">
                <a:latin typeface="Arial" panose="020B0604020202020204" pitchFamily="34" charset="0"/>
                <a:cs typeface="Arial" panose="020B0604020202020204" pitchFamily="34" charset="0"/>
              </a:rPr>
              <a:t>Elaboración de estudios de clasificación de puestos (</a:t>
            </a:r>
            <a:r>
              <a:rPr lang="es-ES" sz="1400" dirty="0" smtClean="0">
                <a:latin typeface="Arial" panose="020B0604020202020204" pitchFamily="34" charset="0"/>
                <a:cs typeface="Arial" panose="020B0604020202020204" pitchFamily="34" charset="0"/>
              </a:rPr>
              <a:t>Asignaciones, Reasignaciones </a:t>
            </a:r>
            <a:r>
              <a:rPr lang="es-ES" sz="1400" dirty="0">
                <a:latin typeface="Arial" panose="020B0604020202020204" pitchFamily="34" charset="0"/>
                <a:cs typeface="Arial" panose="020B0604020202020204" pitchFamily="34" charset="0"/>
              </a:rPr>
              <a:t>por variación en la matrícula </a:t>
            </a:r>
            <a:r>
              <a:rPr lang="es-ES" sz="1400" dirty="0" smtClean="0">
                <a:latin typeface="Arial" panose="020B0604020202020204" pitchFamily="34" charset="0"/>
                <a:cs typeface="Arial" panose="020B0604020202020204" pitchFamily="34" charset="0"/>
              </a:rPr>
              <a:t>estudiantil) </a:t>
            </a:r>
            <a:r>
              <a:rPr lang="es-ES" sz="1400" dirty="0">
                <a:latin typeface="Arial" panose="020B0604020202020204" pitchFamily="34" charset="0"/>
                <a:cs typeface="Arial" panose="020B0604020202020204" pitchFamily="34" charset="0"/>
              </a:rPr>
              <a:t>de los puestos ubicados en los centros educativos del </a:t>
            </a:r>
            <a:r>
              <a:rPr lang="es-ES" sz="1400" dirty="0" smtClean="0">
                <a:latin typeface="Arial" panose="020B0604020202020204" pitchFamily="34" charset="0"/>
                <a:cs typeface="Arial" panose="020B0604020202020204" pitchFamily="34" charset="0"/>
              </a:rPr>
              <a:t>país, y </a:t>
            </a:r>
            <a:r>
              <a:rPr lang="es-ES" sz="1400" dirty="0">
                <a:latin typeface="Arial" panose="020B0604020202020204" pitchFamily="34" charset="0"/>
                <a:cs typeface="Arial" panose="020B0604020202020204" pitchFamily="34" charset="0"/>
              </a:rPr>
              <a:t>Atinencias </a:t>
            </a:r>
            <a:r>
              <a:rPr lang="es-ES" sz="1400" dirty="0" smtClean="0">
                <a:latin typeface="Arial" panose="020B0604020202020204" pitchFamily="34" charset="0"/>
                <a:cs typeface="Arial" panose="020B0604020202020204" pitchFamily="34" charset="0"/>
              </a:rPr>
              <a:t>Académicas.</a:t>
            </a:r>
          </a:p>
          <a:p>
            <a:pPr algn="just">
              <a:lnSpc>
                <a:spcPct val="150000"/>
              </a:lnSpc>
            </a:pPr>
            <a:r>
              <a:rPr lang="es-ES" sz="1400" b="1" u="sng" dirty="0" smtClean="0">
                <a:latin typeface="Arial" panose="020B0604020202020204" pitchFamily="34" charset="0"/>
                <a:cs typeface="Arial" panose="020B0604020202020204" pitchFamily="34" charset="0"/>
              </a:rPr>
              <a:t>Resultado: </a:t>
            </a:r>
          </a:p>
          <a:p>
            <a:pPr>
              <a:lnSpc>
                <a:spcPct val="150000"/>
              </a:lnSpc>
            </a:pPr>
            <a:endParaRPr lang="es-ES" sz="1400" b="1" u="sng" dirty="0" smtClean="0">
              <a:latin typeface="Arial" panose="020B0604020202020204" pitchFamily="34" charset="0"/>
              <a:cs typeface="Arial" panose="020B0604020202020204" pitchFamily="34" charset="0"/>
            </a:endParaRPr>
          </a:p>
          <a:p>
            <a:pPr>
              <a:lnSpc>
                <a:spcPct val="150000"/>
              </a:lnSpc>
            </a:pPr>
            <a:endParaRPr lang="es-ES" sz="1400" b="1" u="sng" dirty="0" smtClean="0">
              <a:latin typeface="Arial" panose="020B0604020202020204" pitchFamily="34" charset="0"/>
              <a:cs typeface="Arial" panose="020B0604020202020204" pitchFamily="34" charset="0"/>
            </a:endParaRPr>
          </a:p>
          <a:p>
            <a:pPr>
              <a:lnSpc>
                <a:spcPct val="150000"/>
              </a:lnSpc>
            </a:pPr>
            <a:r>
              <a:rPr lang="es-ES" sz="1400" dirty="0" smtClean="0">
                <a:latin typeface="Arial" panose="020B0604020202020204" pitchFamily="34" charset="0"/>
                <a:cs typeface="Arial" panose="020B0604020202020204" pitchFamily="34" charset="0"/>
              </a:rPr>
              <a:t> </a:t>
            </a: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smtClean="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smtClean="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r>
              <a:rPr lang="es-CR" sz="1400" dirty="0" smtClean="0"/>
              <a:t> </a:t>
            </a:r>
          </a:p>
        </p:txBody>
      </p:sp>
      <p:graphicFrame>
        <p:nvGraphicFramePr>
          <p:cNvPr id="5" name="Tabla 4"/>
          <p:cNvGraphicFramePr>
            <a:graphicFrameLocks noGrp="1"/>
          </p:cNvGraphicFramePr>
          <p:nvPr>
            <p:extLst/>
          </p:nvPr>
        </p:nvGraphicFramePr>
        <p:xfrm>
          <a:off x="2954892" y="3385399"/>
          <a:ext cx="3302000" cy="1841500"/>
        </p:xfrm>
        <a:graphic>
          <a:graphicData uri="http://schemas.openxmlformats.org/drawingml/2006/table">
            <a:tbl>
              <a:tblPr firstRow="1" firstCol="1" bandRow="1">
                <a:tableStyleId>{5C22544A-7EE6-4342-B048-85BDC9FD1C3A}</a:tableStyleId>
              </a:tblPr>
              <a:tblGrid>
                <a:gridCol w="2413000"/>
                <a:gridCol w="889000"/>
              </a:tblGrid>
              <a:tr h="276225">
                <a:tc gridSpan="2">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ESTUDIOS DE PUESTOS DEL TITULO II</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tc hMerge="1">
                  <a:txBody>
                    <a:bodyPr/>
                    <a:lstStyle/>
                    <a:p>
                      <a:endParaRPr lang="es-CR"/>
                    </a:p>
                  </a:txBody>
                  <a:tcPr/>
                </a:tc>
              </a:tr>
              <a:tr h="276225">
                <a:tc>
                  <a:txBody>
                    <a:bodyPr/>
                    <a:lstStyle/>
                    <a:p>
                      <a:pPr marL="0" algn="ctr" rtl="0" eaLnBrk="1" latinLnBrk="0" hangingPunct="1">
                        <a:lnSpc>
                          <a:spcPct val="107000"/>
                        </a:lnSpc>
                        <a:spcAft>
                          <a:spcPts val="800"/>
                        </a:spcAft>
                      </a:pPr>
                      <a:r>
                        <a:rPr kumimoji="0" lang="es-CR" sz="1100" b="1" kern="1200" dirty="0">
                          <a:solidFill>
                            <a:schemeClr val="dk1"/>
                          </a:solidFill>
                          <a:effectLst/>
                          <a:latin typeface="Arial" panose="020B0604020202020204" pitchFamily="34" charset="0"/>
                          <a:ea typeface="+mn-ea"/>
                          <a:cs typeface="Arial" panose="020B0604020202020204" pitchFamily="34" charset="0"/>
                        </a:rPr>
                        <a:t>Proceso</a:t>
                      </a:r>
                    </a:p>
                  </a:txBody>
                  <a:tcPr marL="68580" marR="68580" marT="9525" marB="0" anchor="b"/>
                </a:tc>
                <a:tc>
                  <a:txBody>
                    <a:bodyPr/>
                    <a:lstStyle/>
                    <a:p>
                      <a:pPr marL="0" algn="ctr" rtl="0" eaLnBrk="1" latinLnBrk="0" hangingPunct="1">
                        <a:lnSpc>
                          <a:spcPct val="107000"/>
                        </a:lnSpc>
                        <a:spcAft>
                          <a:spcPts val="800"/>
                        </a:spcAft>
                      </a:pPr>
                      <a:r>
                        <a:rPr kumimoji="0" lang="es-CR" sz="1100" b="1" kern="1200" dirty="0">
                          <a:solidFill>
                            <a:schemeClr val="dk1"/>
                          </a:solidFill>
                          <a:effectLst/>
                          <a:latin typeface="Arial" panose="020B0604020202020204" pitchFamily="34" charset="0"/>
                          <a:ea typeface="+mn-ea"/>
                          <a:cs typeface="Arial" panose="020B0604020202020204" pitchFamily="34" charset="0"/>
                        </a:rPr>
                        <a:t>Año </a:t>
                      </a:r>
                      <a:r>
                        <a:rPr kumimoji="0" lang="es-CR" sz="1100" b="1" kern="1200" dirty="0" smtClean="0">
                          <a:solidFill>
                            <a:schemeClr val="dk1"/>
                          </a:solidFill>
                          <a:effectLst/>
                          <a:latin typeface="Arial" panose="020B0604020202020204" pitchFamily="34" charset="0"/>
                          <a:ea typeface="+mn-ea"/>
                          <a:cs typeface="Arial" panose="020B0604020202020204" pitchFamily="34" charset="0"/>
                        </a:rPr>
                        <a:t>2019</a:t>
                      </a:r>
                      <a:endParaRPr kumimoji="0" lang="es-CR" sz="11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9525" marB="0"/>
                </a:tc>
              </a:tr>
              <a:tr h="276225">
                <a:tc>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Asignaciones </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CR" sz="1100" dirty="0" smtClean="0">
                          <a:effectLst/>
                          <a:latin typeface="Arial" panose="020B0604020202020204" pitchFamily="34" charset="0"/>
                          <a:ea typeface="Calibri" panose="020F0502020204030204" pitchFamily="34" charset="0"/>
                          <a:cs typeface="Arial" panose="020B0604020202020204" pitchFamily="34" charset="0"/>
                        </a:rPr>
                        <a:t>381</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r>
              <a:tr h="276225">
                <a:tc>
                  <a:txBody>
                    <a:bodyPr/>
                    <a:lstStyle/>
                    <a:p>
                      <a:pPr algn="ctr">
                        <a:lnSpc>
                          <a:spcPct val="107000"/>
                        </a:lnSpc>
                        <a:spcAft>
                          <a:spcPts val="800"/>
                        </a:spcAft>
                      </a:pPr>
                      <a:r>
                        <a:rPr lang="es-CR" sz="1100">
                          <a:effectLst/>
                          <a:latin typeface="Arial" panose="020B0604020202020204" pitchFamily="34" charset="0"/>
                          <a:cs typeface="Arial" panose="020B0604020202020204" pitchFamily="34" charset="0"/>
                        </a:rPr>
                        <a:t>Reasignaciones por Variación en la Matrícula Estudiantil</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CR" sz="1100" dirty="0" smtClean="0">
                          <a:effectLst/>
                          <a:latin typeface="Arial" panose="020B0604020202020204" pitchFamily="34" charset="0"/>
                          <a:ea typeface="Calibri" panose="020F0502020204030204" pitchFamily="34" charset="0"/>
                          <a:cs typeface="Arial" panose="020B0604020202020204" pitchFamily="34" charset="0"/>
                        </a:rPr>
                        <a:t>44</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r>
              <a:tr h="276225">
                <a:tc>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Estudios de Atinencias Académicas</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CR" sz="1100" dirty="0" smtClean="0">
                          <a:effectLst/>
                          <a:latin typeface="Arial" panose="020B0604020202020204" pitchFamily="34" charset="0"/>
                          <a:ea typeface="Calibri" panose="020F0502020204030204" pitchFamily="34" charset="0"/>
                          <a:cs typeface="Arial" panose="020B0604020202020204" pitchFamily="34" charset="0"/>
                        </a:rPr>
                        <a:t>9</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r>
              <a:tr h="276225">
                <a:tc>
                  <a:txBody>
                    <a:bodyPr/>
                    <a:lstStyle/>
                    <a:p>
                      <a:pPr algn="ctr">
                        <a:lnSpc>
                          <a:spcPct val="107000"/>
                        </a:lnSpc>
                        <a:spcAft>
                          <a:spcPts val="800"/>
                        </a:spcAft>
                      </a:pPr>
                      <a:r>
                        <a:rPr lang="es-CR" sz="1100" dirty="0" smtClean="0">
                          <a:effectLst/>
                          <a:latin typeface="Arial" panose="020B0604020202020204" pitchFamily="34" charset="0"/>
                          <a:ea typeface="Calibri" panose="020F0502020204030204" pitchFamily="34" charset="0"/>
                          <a:cs typeface="Arial" panose="020B0604020202020204" pitchFamily="34" charset="0"/>
                        </a:rPr>
                        <a:t>Ubicación por Reestructuración</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CR" sz="1100" dirty="0" smtClean="0">
                          <a:effectLst/>
                          <a:latin typeface="Arial" panose="020B0604020202020204" pitchFamily="34" charset="0"/>
                          <a:ea typeface="Calibri" panose="020F0502020204030204" pitchFamily="34" charset="0"/>
                          <a:cs typeface="Arial" panose="020B0604020202020204" pitchFamily="34" charset="0"/>
                        </a:rPr>
                        <a:t>17</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r>
            </a:tbl>
          </a:graphicData>
        </a:graphic>
      </p:graphicFrame>
    </p:spTree>
    <p:extLst>
      <p:ext uri="{BB962C8B-B14F-4D97-AF65-F5344CB8AC3E}">
        <p14:creationId xmlns:p14="http://schemas.microsoft.com/office/powerpoint/2010/main" val="15733250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60</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8" name="CuadroTexto 7"/>
          <p:cNvSpPr txBox="1"/>
          <p:nvPr/>
        </p:nvSpPr>
        <p:spPr>
          <a:xfrm>
            <a:off x="467544" y="1916832"/>
            <a:ext cx="8064896" cy="2893100"/>
          </a:xfrm>
          <a:prstGeom prst="rect">
            <a:avLst/>
          </a:prstGeom>
          <a:noFill/>
        </p:spPr>
        <p:txBody>
          <a:bodyPr wrap="square" rtlCol="0">
            <a:spAutoFit/>
          </a:bodyPr>
          <a:lstStyle/>
          <a:p>
            <a:r>
              <a:rPr lang="es-CR" sz="1400" b="1" dirty="0">
                <a:solidFill>
                  <a:schemeClr val="tx2"/>
                </a:solidFill>
                <a:latin typeface="Arial" panose="020B0604020202020204" pitchFamily="34" charset="0"/>
                <a:ea typeface="+mj-ea"/>
                <a:cs typeface="Arial" panose="020B0604020202020204" pitchFamily="34" charset="0"/>
              </a:rPr>
              <a:t>Para los objetivos n.° 1, 2,3 y 4 corresponde el indicador: </a:t>
            </a:r>
          </a:p>
          <a:p>
            <a:endParaRPr lang="es-CR" sz="1400" dirty="0">
              <a:solidFill>
                <a:schemeClr val="tx2"/>
              </a:solidFill>
              <a:latin typeface="Arial" panose="020B0604020202020204" pitchFamily="34" charset="0"/>
              <a:ea typeface="+mj-ea"/>
              <a:cs typeface="Arial" panose="020B0604020202020204" pitchFamily="34" charset="0"/>
            </a:endParaRPr>
          </a:p>
          <a:p>
            <a:pPr marL="285750" indent="-285750">
              <a:buFont typeface="Wingdings" panose="05000000000000000000" pitchFamily="2" charset="2"/>
              <a:buChar char="§"/>
            </a:pPr>
            <a:r>
              <a:rPr lang="es-CR" sz="1400" dirty="0">
                <a:solidFill>
                  <a:schemeClr val="tx2"/>
                </a:solidFill>
                <a:latin typeface="Arial" panose="020B0604020202020204" pitchFamily="34" charset="0"/>
                <a:ea typeface="+mj-ea"/>
                <a:cs typeface="Arial" panose="020B0604020202020204" pitchFamily="34" charset="0"/>
              </a:rPr>
              <a:t>Número de trámites satisfactorios y trámites realizados.</a:t>
            </a:r>
          </a:p>
          <a:p>
            <a:endParaRPr lang="es-CR" sz="1400" dirty="0">
              <a:solidFill>
                <a:schemeClr val="tx2"/>
              </a:solidFill>
              <a:latin typeface="Arial" panose="020B0604020202020204" pitchFamily="34" charset="0"/>
              <a:ea typeface="+mj-ea"/>
              <a:cs typeface="Arial" panose="020B0604020202020204" pitchFamily="34" charset="0"/>
            </a:endParaRPr>
          </a:p>
          <a:p>
            <a:r>
              <a:rPr lang="es-CR" sz="1400" b="1" dirty="0">
                <a:solidFill>
                  <a:schemeClr val="tx2"/>
                </a:solidFill>
                <a:latin typeface="Arial" panose="020B0604020202020204" pitchFamily="34" charset="0"/>
                <a:ea typeface="+mj-ea"/>
                <a:cs typeface="Arial" panose="020B0604020202020204" pitchFamily="34" charset="0"/>
              </a:rPr>
              <a:t>Para los objetivos n.° 5 y 6 corresponde el indicador: </a:t>
            </a:r>
          </a:p>
          <a:p>
            <a:endParaRPr lang="es-CR" sz="1400" dirty="0">
              <a:solidFill>
                <a:schemeClr val="tx2"/>
              </a:solidFill>
              <a:latin typeface="Arial" panose="020B0604020202020204" pitchFamily="34" charset="0"/>
              <a:ea typeface="+mj-ea"/>
              <a:cs typeface="Arial" panose="020B0604020202020204" pitchFamily="34" charset="0"/>
            </a:endParaRPr>
          </a:p>
          <a:p>
            <a:pPr marL="285750" indent="-285750">
              <a:buFont typeface="Arial" panose="020B0604020202020204" pitchFamily="34" charset="0"/>
              <a:buChar char="•"/>
            </a:pPr>
            <a:r>
              <a:rPr lang="es-CR" sz="1400" dirty="0">
                <a:solidFill>
                  <a:schemeClr val="tx2"/>
                </a:solidFill>
                <a:latin typeface="Arial" panose="020B0604020202020204" pitchFamily="34" charset="0"/>
                <a:ea typeface="+mj-ea"/>
                <a:cs typeface="Arial" panose="020B0604020202020204" pitchFamily="34" charset="0"/>
              </a:rPr>
              <a:t>Entrega de un listado de los servidores con licencia, con el fin de mantener actualizado la base de datos.</a:t>
            </a:r>
          </a:p>
          <a:p>
            <a:endParaRPr lang="es-CR" sz="1400" dirty="0">
              <a:solidFill>
                <a:schemeClr val="tx2"/>
              </a:solidFill>
              <a:latin typeface="Arial" panose="020B0604020202020204" pitchFamily="34" charset="0"/>
              <a:ea typeface="+mj-ea"/>
              <a:cs typeface="Arial" panose="020B0604020202020204" pitchFamily="34" charset="0"/>
            </a:endParaRPr>
          </a:p>
          <a:p>
            <a:r>
              <a:rPr lang="es-CR" sz="1400" b="1" dirty="0">
                <a:solidFill>
                  <a:schemeClr val="tx2"/>
                </a:solidFill>
                <a:latin typeface="Arial" panose="020B0604020202020204" pitchFamily="34" charset="0"/>
                <a:ea typeface="+mj-ea"/>
                <a:cs typeface="Arial" panose="020B0604020202020204" pitchFamily="34" charset="0"/>
              </a:rPr>
              <a:t>Para el objetivo n.° 7 corresponde el indicador: </a:t>
            </a:r>
          </a:p>
          <a:p>
            <a:endParaRPr lang="es-CR" sz="1400" dirty="0">
              <a:solidFill>
                <a:schemeClr val="tx2"/>
              </a:solidFill>
              <a:latin typeface="Arial" panose="020B0604020202020204" pitchFamily="34" charset="0"/>
              <a:ea typeface="+mj-ea"/>
              <a:cs typeface="Arial" panose="020B0604020202020204" pitchFamily="34" charset="0"/>
            </a:endParaRPr>
          </a:p>
          <a:p>
            <a:pPr marL="285750" indent="-285750">
              <a:buFont typeface="Arial" panose="020B0604020202020204" pitchFamily="34" charset="0"/>
              <a:buChar char="•"/>
            </a:pPr>
            <a:r>
              <a:rPr lang="es-CR" sz="1400" dirty="0">
                <a:solidFill>
                  <a:schemeClr val="tx2"/>
                </a:solidFill>
                <a:latin typeface="Arial" panose="020B0604020202020204" pitchFamily="34" charset="0"/>
                <a:ea typeface="+mj-ea"/>
                <a:cs typeface="Arial" panose="020B0604020202020204" pitchFamily="34" charset="0"/>
              </a:rPr>
              <a:t>Entrega a tiempo los documentos de los servidores a efectos de actualizar los expedientes en Unidad de Gestión de Expedientes Laborales.</a:t>
            </a:r>
          </a:p>
        </p:txBody>
      </p:sp>
    </p:spTree>
    <p:extLst>
      <p:ext uri="{BB962C8B-B14F-4D97-AF65-F5344CB8AC3E}">
        <p14:creationId xmlns:p14="http://schemas.microsoft.com/office/powerpoint/2010/main" val="2063454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61</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3" name="Tabla 2"/>
          <p:cNvGraphicFramePr>
            <a:graphicFrameLocks noGrp="1"/>
          </p:cNvGraphicFramePr>
          <p:nvPr>
            <p:extLst/>
          </p:nvPr>
        </p:nvGraphicFramePr>
        <p:xfrm>
          <a:off x="467544" y="1907043"/>
          <a:ext cx="8064895" cy="4415197"/>
        </p:xfrm>
        <a:graphic>
          <a:graphicData uri="http://schemas.openxmlformats.org/drawingml/2006/table">
            <a:tbl>
              <a:tblPr firstRow="1" firstCol="1" bandRow="1">
                <a:tableStyleId>{5C22544A-7EE6-4342-B048-85BDC9FD1C3A}</a:tableStyleId>
              </a:tblPr>
              <a:tblGrid>
                <a:gridCol w="2624022"/>
                <a:gridCol w="3631496"/>
                <a:gridCol w="1809377"/>
              </a:tblGrid>
              <a:tr h="225277">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CR" sz="800" dirty="0">
                          <a:effectLst/>
                        </a:rPr>
                        <a:t>DEFINICION</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CR" sz="800" dirty="0">
                          <a:effectLst/>
                        </a:rPr>
                        <a:t>CANTIDAD </a:t>
                      </a:r>
                      <a:r>
                        <a:rPr lang="es-CR" sz="800" dirty="0" smtClean="0">
                          <a:effectLst/>
                        </a:rPr>
                        <a:t>2019</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r>
              <a:tr h="1041040">
                <a:tc>
                  <a:txBody>
                    <a:bodyPr/>
                    <a:lstStyle/>
                    <a:p>
                      <a:pPr>
                        <a:spcAft>
                          <a:spcPts val="0"/>
                        </a:spcAft>
                      </a:pPr>
                      <a:r>
                        <a:rPr lang="es-CR" sz="1000" dirty="0">
                          <a:effectLst/>
                        </a:rPr>
                        <a:t>Reubicación por Salud (</a:t>
                      </a:r>
                      <a:r>
                        <a:rPr lang="es-ES_tradnl" sz="1000" dirty="0">
                          <a:effectLst/>
                        </a:rPr>
                        <a:t>Artículo 254 del Código de Trabajo)</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just">
                        <a:spcAft>
                          <a:spcPts val="0"/>
                        </a:spcAft>
                      </a:pPr>
                      <a:r>
                        <a:rPr lang="es-ES_tradnl" sz="1000" dirty="0">
                          <a:effectLst/>
                        </a:rPr>
                        <a:t>Licencia fundamentada en el Artículo 254 del Código de Trabajo mediante la cual se cambian las funciones, a aquel trabajador (excepto los Conserjes de Centro Educativo) que compruebe haber sufrido un riesgo de trabajo en el ejercicio de sus labores y que, según criterio médico, no esté en capacidad de seguir desempeñando sus funciones habituales.</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CR" sz="1000" dirty="0" smtClean="0">
                          <a:effectLst/>
                        </a:rPr>
                        <a:t>2740</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r>
              <a:tr h="1041040">
                <a:tc>
                  <a:txBody>
                    <a:bodyPr/>
                    <a:lstStyle/>
                    <a:p>
                      <a:pPr>
                        <a:spcAft>
                          <a:spcPts val="0"/>
                        </a:spcAft>
                      </a:pPr>
                      <a:r>
                        <a:rPr lang="es-CR" sz="1000">
                          <a:effectLst/>
                        </a:rPr>
                        <a:t>Readecuados de Funciones (Artículo 41 del Reglamento de Servicio de Conserjería de las Instituciones Educativas Oficiales y </a:t>
                      </a:r>
                      <a:r>
                        <a:rPr lang="es-ES_tradnl" sz="1000">
                          <a:effectLst/>
                        </a:rPr>
                        <a:t>Artículo 254 del Código de Trabajo</a:t>
                      </a:r>
                      <a:r>
                        <a:rPr lang="es-CR" sz="1000">
                          <a:effectLst/>
                        </a:rPr>
                        <a:t>)</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just">
                        <a:spcAft>
                          <a:spcPts val="0"/>
                        </a:spcAft>
                      </a:pPr>
                      <a:r>
                        <a:rPr lang="es-CR" sz="1000" dirty="0">
                          <a:effectLst/>
                        </a:rPr>
                        <a:t>Licencia que se le otorga a los Conserjes de Centro Educativo, cuya funciones es modificar sus funciones, de acuerdo con el Manual Descriptivo de Clases de Puesto y el Reglamento de Servicio de Conserjería de las Instituciones Educativas Oficiales, de tal manera que no se vea afectada su integridad física, con base en las recomendaciones médicas y el análisis de la Unidad de Licencias.</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CR" sz="1000" dirty="0" smtClean="0">
                          <a:effectLst/>
                        </a:rPr>
                        <a:t>1240</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r>
              <a:tr h="1041040">
                <a:tc>
                  <a:txBody>
                    <a:bodyPr/>
                    <a:lstStyle/>
                    <a:p>
                      <a:pPr>
                        <a:spcAft>
                          <a:spcPts val="0"/>
                        </a:spcAft>
                      </a:pPr>
                      <a:r>
                        <a:rPr lang="es-CR" sz="1000">
                          <a:effectLst/>
                        </a:rPr>
                        <a:t>Adopción Menor de Edad (Artículo 33 inciso b) del Reglamento del Estatuto de Servicio Civil)</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just">
                        <a:spcAft>
                          <a:spcPts val="0"/>
                        </a:spcAft>
                      </a:pPr>
                      <a:r>
                        <a:rPr lang="es-CR" sz="1000" dirty="0">
                          <a:effectLst/>
                        </a:rPr>
                        <a:t>Licencia con goce de salario por tres meses que se le otorga a una funcionaria por adoptar un menor de edad, lo anterior de acuerdo con el Artículo 33 inciso b) del Reglamento del Estatuto de Servicio Civil.</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CR" sz="1000" dirty="0" smtClean="0">
                          <a:effectLst/>
                        </a:rPr>
                        <a:t>8</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r>
              <a:tr h="1041040">
                <a:tc>
                  <a:txBody>
                    <a:bodyPr/>
                    <a:lstStyle/>
                    <a:p>
                      <a:pPr>
                        <a:spcAft>
                          <a:spcPts val="0"/>
                        </a:spcAft>
                      </a:pPr>
                      <a:r>
                        <a:rPr lang="es-CR" sz="1000">
                          <a:effectLst/>
                        </a:rPr>
                        <a:t>Paternidad por Adopción Menor de Edad (37 de </a:t>
                      </a:r>
                      <a:r>
                        <a:rPr lang="es-AR" sz="1000">
                          <a:effectLst/>
                        </a:rPr>
                        <a:t>la Convención Colectiva de Trabajo MEP-SEC-SITRACOME-ANDE)</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just">
                        <a:spcAft>
                          <a:spcPts val="0"/>
                        </a:spcAft>
                      </a:pPr>
                      <a:r>
                        <a:rPr lang="es-CR" sz="1000">
                          <a:effectLst/>
                        </a:rPr>
                        <a:t>Licencia con goce de salario por un mes que se le otorga a un funcionario interino o en propiedad por adoptar un menor de edad, de acuerdo con el artículo 37 de </a:t>
                      </a:r>
                      <a:r>
                        <a:rPr lang="es-AR" sz="1000">
                          <a:effectLst/>
                        </a:rPr>
                        <a:t>la Convención Colectiva de Trabajo MEP-SEC-SITRACOME-ANDE</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CR" sz="1000" dirty="0" smtClean="0">
                          <a:effectLst/>
                          <a:latin typeface="+mn-lt"/>
                          <a:ea typeface="+mn-ea"/>
                          <a:cs typeface="+mn-cs"/>
                        </a:rPr>
                        <a:t>3</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r>
            </a:tbl>
          </a:graphicData>
        </a:graphic>
      </p:graphicFrame>
    </p:spTree>
    <p:extLst>
      <p:ext uri="{BB962C8B-B14F-4D97-AF65-F5344CB8AC3E}">
        <p14:creationId xmlns:p14="http://schemas.microsoft.com/office/powerpoint/2010/main" val="6657235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62</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5" name="Tabla 4"/>
          <p:cNvGraphicFramePr>
            <a:graphicFrameLocks noGrp="1"/>
          </p:cNvGraphicFramePr>
          <p:nvPr>
            <p:extLst/>
          </p:nvPr>
        </p:nvGraphicFramePr>
        <p:xfrm>
          <a:off x="539551" y="1831176"/>
          <a:ext cx="7848872" cy="4684296"/>
        </p:xfrm>
        <a:graphic>
          <a:graphicData uri="http://schemas.openxmlformats.org/drawingml/2006/table">
            <a:tbl>
              <a:tblPr firstRow="1" firstCol="1" bandRow="1">
                <a:tableStyleId>{5C22544A-7EE6-4342-B048-85BDC9FD1C3A}</a:tableStyleId>
              </a:tblPr>
              <a:tblGrid>
                <a:gridCol w="2553735"/>
                <a:gridCol w="3534225"/>
                <a:gridCol w="1760912"/>
              </a:tblGrid>
              <a:tr h="222064">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800">
                          <a:effectLst/>
                        </a:rPr>
                        <a:t>DEFINICION</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800" dirty="0">
                          <a:effectLst/>
                        </a:rPr>
                        <a:t>CANTIDAD </a:t>
                      </a:r>
                      <a:r>
                        <a:rPr lang="es-CR" sz="800" dirty="0" smtClean="0">
                          <a:effectLst/>
                        </a:rPr>
                        <a:t>2019</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r>
              <a:tr h="1026191">
                <a:tc>
                  <a:txBody>
                    <a:bodyPr/>
                    <a:lstStyle/>
                    <a:p>
                      <a:pPr>
                        <a:spcAft>
                          <a:spcPts val="0"/>
                        </a:spcAft>
                      </a:pPr>
                      <a:r>
                        <a:rPr lang="es-CR" sz="1000" dirty="0">
                          <a:effectLst/>
                        </a:rPr>
                        <a:t>Premio Mauro Fernandez (Decreto Ejecutivo n° 37729-MEP, de fecha 01 de febrero del 2013, específicamente el artículo 20 inciso d) reformado en el Decreto Ejecutivo n° 38622-MEP del 19 de agosto del 2014)</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just">
                        <a:spcAft>
                          <a:spcPts val="0"/>
                        </a:spcAft>
                      </a:pPr>
                      <a:r>
                        <a:rPr lang="es-CR" sz="1000" dirty="0">
                          <a:effectLst/>
                        </a:rPr>
                        <a:t>Licencia con goce de salario completo para realizar estudios de libre elección, investigación o acción social, durante un año.</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1000" dirty="0" smtClean="0">
                          <a:effectLst/>
                          <a:latin typeface="+mn-lt"/>
                          <a:ea typeface="+mn-ea"/>
                          <a:cs typeface="+mn-cs"/>
                        </a:rPr>
                        <a:t>0</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r>
              <a:tr h="997641">
                <a:tc>
                  <a:txBody>
                    <a:bodyPr/>
                    <a:lstStyle/>
                    <a:p>
                      <a:pPr>
                        <a:spcAft>
                          <a:spcPts val="0"/>
                        </a:spcAft>
                      </a:pPr>
                      <a:r>
                        <a:rPr lang="es-CR" sz="1000" dirty="0">
                          <a:effectLst/>
                        </a:rPr>
                        <a:t>Licencia Capacitarse en uso de Animal de Asistencia (Decreto Ejecutivo n° 36296-MP-MTSS, del 27 de octubre del 2010 y la Ley 7600: Igualdad de Oportunidades para las personas con discapacidad)</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just">
                        <a:spcAft>
                          <a:spcPts val="0"/>
                        </a:spcAft>
                      </a:pPr>
                      <a:r>
                        <a:rPr lang="es-CR" sz="1000" dirty="0">
                          <a:effectLst/>
                        </a:rPr>
                        <a:t>Licencia con goce de salario que se le otorga a un funcionario (a) interino o en propiedad, no vidente, para capacitarse en el uso de un animal de asistencia. </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1000" dirty="0">
                          <a:effectLst/>
                        </a:rPr>
                        <a:t>0</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r>
              <a:tr h="1173908">
                <a:tc>
                  <a:txBody>
                    <a:bodyPr/>
                    <a:lstStyle/>
                    <a:p>
                      <a:pPr>
                        <a:spcAft>
                          <a:spcPts val="0"/>
                        </a:spcAft>
                      </a:pPr>
                      <a:r>
                        <a:rPr lang="es-CR" sz="1000">
                          <a:effectLst/>
                        </a:rPr>
                        <a:t>Licencia Para Cuidados Especiales de Familiares (Articulo 38 de </a:t>
                      </a:r>
                      <a:r>
                        <a:rPr lang="es-AR" sz="1000">
                          <a:effectLst/>
                        </a:rPr>
                        <a:t>la Convención Colectiva de Trabajo MEP-SEC-SITRACOME-ANDE)</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just">
                        <a:spcAft>
                          <a:spcPts val="0"/>
                        </a:spcAft>
                      </a:pPr>
                      <a:r>
                        <a:rPr lang="es-CR" sz="1000" dirty="0">
                          <a:effectLst/>
                        </a:rPr>
                        <a:t>Licencia con goce de salario otorgada a las personas trabajadoras del MEP, por el plazo máximo de un mes, para atender a su padre o madre, hijos o hijas, cónyuge, compañero o compañera, que requieran cuidados especiales por causa de accidentes o enfermedades graves no terminales, debidamente comprobado mediante certificación médica extendida por la Caja Costarricense de Seguro Social o el Instituto Nacional de Seguros</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1000" dirty="0" smtClean="0">
                          <a:effectLst/>
                        </a:rPr>
                        <a:t> 1012</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r>
              <a:tr h="1056517">
                <a:tc>
                  <a:txBody>
                    <a:bodyPr/>
                    <a:lstStyle/>
                    <a:p>
                      <a:pPr>
                        <a:spcAft>
                          <a:spcPts val="0"/>
                        </a:spcAft>
                      </a:pPr>
                      <a:r>
                        <a:rPr lang="es-CR" sz="1000">
                          <a:effectLst/>
                        </a:rPr>
                        <a:t>Licencia por el Artículo 166 del Título II del Estatuto de Servicio Civil </a:t>
                      </a:r>
                    </a:p>
                    <a:p>
                      <a:pPr>
                        <a:spcAft>
                          <a:spcPts val="0"/>
                        </a:spcAft>
                      </a:pPr>
                      <a:r>
                        <a:rPr lang="es-CR" sz="1000">
                          <a:effectLst/>
                        </a:rPr>
                        <a:t> </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just">
                        <a:spcAft>
                          <a:spcPts val="0"/>
                        </a:spcAft>
                      </a:pPr>
                      <a:r>
                        <a:rPr lang="es-CR" sz="1000">
                          <a:effectLst/>
                        </a:rPr>
                        <a:t>Licencia concedida al maestro por razón de enfermedad debidamente comprobada, se girará a su favor y por un tiempo no mayor de 6 meses la mitad del sueldo anterior al disfrute de la licencia. En casos excepcionales puede autorizarse una prórroga de este beneficio hasta por dos trimestres más, si el maestro enfermo demostrare su incapacidad para trabajar, con el testimonio de la Caja Costarricense de Seguro Social. </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1000" dirty="0" smtClean="0">
                          <a:effectLst/>
                        </a:rPr>
                        <a:t> 14</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r>
            </a:tbl>
          </a:graphicData>
        </a:graphic>
      </p:graphicFrame>
    </p:spTree>
    <p:extLst>
      <p:ext uri="{BB962C8B-B14F-4D97-AF65-F5344CB8AC3E}">
        <p14:creationId xmlns:p14="http://schemas.microsoft.com/office/powerpoint/2010/main" val="9308267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63</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6" name="Tabla 5"/>
          <p:cNvGraphicFramePr>
            <a:graphicFrameLocks noGrp="1"/>
          </p:cNvGraphicFramePr>
          <p:nvPr>
            <p:extLst/>
          </p:nvPr>
        </p:nvGraphicFramePr>
        <p:xfrm>
          <a:off x="539552" y="2024221"/>
          <a:ext cx="8136903" cy="3997066"/>
        </p:xfrm>
        <a:graphic>
          <a:graphicData uri="http://schemas.openxmlformats.org/drawingml/2006/table">
            <a:tbl>
              <a:tblPr firstRow="1" firstCol="1" bandRow="1">
                <a:tableStyleId>{5C22544A-7EE6-4342-B048-85BDC9FD1C3A}</a:tableStyleId>
              </a:tblPr>
              <a:tblGrid>
                <a:gridCol w="2647450"/>
                <a:gridCol w="3663920"/>
                <a:gridCol w="1825533"/>
              </a:tblGrid>
              <a:tr h="198974">
                <a:tc>
                  <a:txBody>
                    <a:bodyPr/>
                    <a:lstStyle/>
                    <a:p>
                      <a:pPr algn="ctr">
                        <a:spcAft>
                          <a:spcPts val="0"/>
                        </a:spcAft>
                      </a:pPr>
                      <a:r>
                        <a:rPr lang="es-CR" sz="1000" dirty="0">
                          <a:effectLst/>
                        </a:rPr>
                        <a:t>LICENCIA</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a:effectLst/>
                        </a:rPr>
                        <a:t>DEFINICION</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dirty="0">
                          <a:effectLst/>
                        </a:rPr>
                        <a:t>CANTIDAD </a:t>
                      </a:r>
                      <a:r>
                        <a:rPr lang="es-CR" sz="1000" dirty="0" smtClean="0">
                          <a:effectLst/>
                        </a:rPr>
                        <a:t>2019</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178718">
                <a:tc>
                  <a:txBody>
                    <a:bodyPr/>
                    <a:lstStyle/>
                    <a:p>
                      <a:pPr>
                        <a:spcAft>
                          <a:spcPts val="0"/>
                        </a:spcAft>
                      </a:pPr>
                      <a:r>
                        <a:rPr lang="es-CR" sz="1000" dirty="0">
                          <a:effectLst/>
                        </a:rPr>
                        <a:t>Licencia de Paternidad (Nacimiento) (Artículo 37 de </a:t>
                      </a:r>
                      <a:r>
                        <a:rPr lang="es-AR" sz="1000" dirty="0">
                          <a:effectLst/>
                        </a:rPr>
                        <a:t>la Convención Colectiva de Trabajo MEP-SEC-SITRACOME-ANDE)</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1000" dirty="0">
                          <a:effectLst/>
                        </a:rPr>
                        <a:t>Licencia o consentimiento que se le otorga a un servidor del Ministerio de Educación Pública con base a su solicitud y a la certificación del nacimiento, para ausentarse de su lugar de trabajo, la cual continúa percibiendo salario total por el periodo otorgado hasta por un mes, de acuerdo con lo establecido en el 37 de </a:t>
                      </a:r>
                      <a:r>
                        <a:rPr lang="es-AR" sz="1000" dirty="0">
                          <a:effectLst/>
                        </a:rPr>
                        <a:t>la Convención Colectiva de Trabajo MEP-SEC-SITRACOME-ANDE</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dirty="0" smtClean="0">
                          <a:effectLst/>
                        </a:rPr>
                        <a:t>481</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619374">
                <a:tc>
                  <a:txBody>
                    <a:bodyPr/>
                    <a:lstStyle/>
                    <a:p>
                      <a:pPr>
                        <a:spcAft>
                          <a:spcPts val="0"/>
                        </a:spcAft>
                      </a:pPr>
                      <a:r>
                        <a:rPr lang="es-CR" sz="1000">
                          <a:effectLst/>
                        </a:rPr>
                        <a:t>Permiso con goce de salario autorizado por el Jefe Inmediato (Artículo 165 del Estatuto del Servicio Civil, Artículo 33 inciso a) del Reglamento del Estatuto de Servicio Civil, Artículo 30 del Reglamento de Servicio de Conserjería de las Instituciones Educativas Oficiales, Artículo del 18 Reglamento de Servicios de Trabajadores de Comedores Escolares de las Instituciones Educativas Oficiales y Artículo 38 del Reglamento de Servicio para los Agentes de Seguridad y Vigilancia y Auxiliares de Vigilancia del Ministerio de Educación Pública)</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1000" dirty="0">
                          <a:effectLst/>
                        </a:rPr>
                        <a:t>Es un derecho al cual el servidor puede acogerse de acuerdo a una situación especial en el momento que este la requiera. Según la clase de puesto que ostente, puede solicitar la licencia con goce de salario por motivos de matrimonio del servidor, fallecimiento de cualquiera de sus padres, hijos, hermanos o cónyuge, Enfermedad grave, debidamente comprobada del padre, la madre, un hijo o el cónyuge, Fuerza mayor o caso fortuito, mientras prevalezcan las condiciones que les impidan desempeñar su función.</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dirty="0" smtClean="0">
                          <a:effectLst/>
                        </a:rPr>
                        <a:t>539</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696064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64</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3" name="Tabla 2"/>
          <p:cNvGraphicFramePr>
            <a:graphicFrameLocks noGrp="1"/>
          </p:cNvGraphicFramePr>
          <p:nvPr>
            <p:extLst/>
          </p:nvPr>
        </p:nvGraphicFramePr>
        <p:xfrm>
          <a:off x="539552" y="2109560"/>
          <a:ext cx="8136903" cy="3911727"/>
        </p:xfrm>
        <a:graphic>
          <a:graphicData uri="http://schemas.openxmlformats.org/drawingml/2006/table">
            <a:tbl>
              <a:tblPr firstRow="1" firstCol="1" bandRow="1">
                <a:tableStyleId>{5C22544A-7EE6-4342-B048-85BDC9FD1C3A}</a:tableStyleId>
              </a:tblPr>
              <a:tblGrid>
                <a:gridCol w="2647450"/>
                <a:gridCol w="3663920"/>
                <a:gridCol w="1825533"/>
              </a:tblGrid>
              <a:tr h="381919">
                <a:tc>
                  <a:txBody>
                    <a:bodyPr/>
                    <a:lstStyle/>
                    <a:p>
                      <a:pPr algn="ctr">
                        <a:spcAft>
                          <a:spcPts val="0"/>
                        </a:spcAft>
                      </a:pPr>
                      <a:r>
                        <a:rPr lang="es-CR" sz="1000" dirty="0">
                          <a:effectLst/>
                        </a:rPr>
                        <a:t>LICENCIA</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a:effectLst/>
                        </a:rPr>
                        <a:t>DEFINICION</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dirty="0">
                          <a:effectLst/>
                        </a:rPr>
                        <a:t>CANTIDAD </a:t>
                      </a:r>
                      <a:r>
                        <a:rPr lang="es-CR" sz="1000" dirty="0" smtClean="0">
                          <a:effectLst/>
                        </a:rPr>
                        <a:t>2019</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764904">
                <a:tc>
                  <a:txBody>
                    <a:bodyPr/>
                    <a:lstStyle/>
                    <a:p>
                      <a:pPr>
                        <a:spcAft>
                          <a:spcPts val="0"/>
                        </a:spcAft>
                      </a:pPr>
                      <a:r>
                        <a:rPr lang="es-CR" sz="1000" dirty="0">
                          <a:effectLst/>
                        </a:rPr>
                        <a:t>Permisos según el Artículo </a:t>
                      </a:r>
                      <a:r>
                        <a:rPr lang="es-CR" sz="1000" dirty="0" smtClean="0">
                          <a:effectLst/>
                        </a:rPr>
                        <a:t>175 </a:t>
                      </a:r>
                      <a:r>
                        <a:rPr lang="es-CR" sz="1000" dirty="0">
                          <a:effectLst/>
                        </a:rPr>
                        <a:t>Reglamento del Estatuto Servicio Civil</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1000" dirty="0">
                          <a:effectLst/>
                        </a:rPr>
                        <a:t>Licencia con goce de salario que se le otorga a un funcionario interino o en propiedad, de acuerdo con su solicitud, para ausentarse de su lugar de trabajo.</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dirty="0" smtClean="0">
                          <a:effectLst/>
                        </a:rPr>
                        <a:t>332</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764904">
                <a:tc>
                  <a:txBody>
                    <a:bodyPr/>
                    <a:lstStyle/>
                    <a:p>
                      <a:pPr>
                        <a:spcAft>
                          <a:spcPts val="0"/>
                        </a:spcAft>
                      </a:pPr>
                      <a:r>
                        <a:rPr lang="es-CR" sz="1000">
                          <a:effectLst/>
                        </a:rPr>
                        <a:t>Licencia Ley N°7800</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1000" dirty="0">
                          <a:effectLst/>
                        </a:rPr>
                        <a:t>Licencia con goce de salario que se le otorga a un funcionario interino o en propiedad, de acuerdo con su solicitud, para ausentarse de su lugar de trabajo.</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dirty="0" smtClean="0">
                          <a:effectLst/>
                        </a:rPr>
                        <a:t>225</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1477302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65</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5" name="Tabla 4"/>
          <p:cNvGraphicFramePr>
            <a:graphicFrameLocks noGrp="1"/>
          </p:cNvGraphicFramePr>
          <p:nvPr>
            <p:extLst/>
          </p:nvPr>
        </p:nvGraphicFramePr>
        <p:xfrm>
          <a:off x="467544" y="1921995"/>
          <a:ext cx="8064897" cy="4389437"/>
        </p:xfrm>
        <a:graphic>
          <a:graphicData uri="http://schemas.openxmlformats.org/drawingml/2006/table">
            <a:tbl>
              <a:tblPr firstRow="1" firstCol="1" bandRow="1">
                <a:tableStyleId>{5C22544A-7EE6-4342-B048-85BDC9FD1C3A}</a:tableStyleId>
              </a:tblPr>
              <a:tblGrid>
                <a:gridCol w="2624022"/>
                <a:gridCol w="3631497"/>
                <a:gridCol w="1809378"/>
              </a:tblGrid>
              <a:tr h="261095">
                <a:tc>
                  <a:txBody>
                    <a:bodyPr/>
                    <a:lstStyle/>
                    <a:p>
                      <a:pPr algn="ctr">
                        <a:spcAft>
                          <a:spcPts val="0"/>
                        </a:spcAft>
                      </a:pPr>
                      <a:r>
                        <a:rPr lang="es-CR" sz="1000" dirty="0">
                          <a:effectLst/>
                        </a:rPr>
                        <a:t>LICENCIA</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tc>
                  <a:txBody>
                    <a:bodyPr/>
                    <a:lstStyle/>
                    <a:p>
                      <a:pPr algn="ctr">
                        <a:spcAft>
                          <a:spcPts val="0"/>
                        </a:spcAft>
                      </a:pPr>
                      <a:r>
                        <a:rPr lang="es-CR" sz="1000">
                          <a:effectLst/>
                        </a:rPr>
                        <a:t>DEFINICION</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tc>
                  <a:txBody>
                    <a:bodyPr/>
                    <a:lstStyle/>
                    <a:p>
                      <a:pPr algn="ctr">
                        <a:spcAft>
                          <a:spcPts val="0"/>
                        </a:spcAft>
                      </a:pPr>
                      <a:r>
                        <a:rPr lang="es-CR" sz="1000" dirty="0">
                          <a:effectLst/>
                        </a:rPr>
                        <a:t>CANTIDAD </a:t>
                      </a:r>
                      <a:r>
                        <a:rPr lang="es-CR" sz="1000" dirty="0" smtClean="0">
                          <a:effectLst/>
                        </a:rPr>
                        <a:t>2019</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tr>
              <a:tr h="4128342">
                <a:tc>
                  <a:txBody>
                    <a:bodyPr/>
                    <a:lstStyle/>
                    <a:p>
                      <a:pPr>
                        <a:spcAft>
                          <a:spcPts val="0"/>
                        </a:spcAft>
                      </a:pPr>
                      <a:r>
                        <a:rPr lang="es-CR" sz="1000" dirty="0">
                          <a:effectLst/>
                        </a:rPr>
                        <a:t>Permisos sin goce de salario (Artículo 33 inciso c) del Reglamento del Estatuto del Servicio Civil)</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tc>
                  <a:txBody>
                    <a:bodyPr/>
                    <a:lstStyle/>
                    <a:p>
                      <a:pPr algn="just">
                        <a:spcAft>
                          <a:spcPts val="0"/>
                        </a:spcAft>
                      </a:pPr>
                      <a:r>
                        <a:rPr lang="es-CR" sz="1000" dirty="0">
                          <a:effectLst/>
                        </a:rPr>
                        <a:t>Licencia o consentimiento que se le otorga a un servidor regular con base a su solicitud, para ausentarse de su lugar de trabajo, la cual impide percibir salario por el periodo otorgado.</a:t>
                      </a:r>
                    </a:p>
                    <a:p>
                      <a:pPr>
                        <a:lnSpc>
                          <a:spcPct val="107000"/>
                        </a:lnSpc>
                        <a:spcAft>
                          <a:spcPts val="800"/>
                        </a:spcAft>
                      </a:pPr>
                      <a:r>
                        <a:rPr lang="es-CR" sz="1000" dirty="0">
                          <a:effectLst/>
                        </a:rPr>
                        <a:t> </a:t>
                      </a:r>
                    </a:p>
                    <a:p>
                      <a:pPr>
                        <a:lnSpc>
                          <a:spcPct val="107000"/>
                        </a:lnSpc>
                        <a:spcAft>
                          <a:spcPts val="800"/>
                        </a:spcAft>
                      </a:pPr>
                      <a:r>
                        <a:rPr lang="es-CR" sz="1000" dirty="0">
                          <a:effectLst/>
                        </a:rPr>
                        <a:t>Motivos personales: se otorga para asuntos personales del servidor. </a:t>
                      </a:r>
                    </a:p>
                    <a:p>
                      <a:pPr>
                        <a:lnSpc>
                          <a:spcPct val="107000"/>
                        </a:lnSpc>
                        <a:spcAft>
                          <a:spcPts val="800"/>
                        </a:spcAft>
                      </a:pPr>
                      <a:r>
                        <a:rPr lang="es-CR" sz="1000" dirty="0">
                          <a:effectLst/>
                        </a:rPr>
                        <a:t>Por problemas de salud/ asuntos de estudios: se otorga para asuntos graves de familia, tales como convalecencia, tratamiento médico cuando así lo requiera el servidor; así como la realización de estudios académicos a nivel superior.</a:t>
                      </a:r>
                    </a:p>
                    <a:p>
                      <a:pPr>
                        <a:lnSpc>
                          <a:spcPct val="107000"/>
                        </a:lnSpc>
                        <a:spcAft>
                          <a:spcPts val="800"/>
                        </a:spcAft>
                      </a:pPr>
                      <a:r>
                        <a:rPr lang="es-CR" sz="1000" dirty="0">
                          <a:effectLst/>
                        </a:rPr>
                        <a:t>Para realizar proyectos del Sector Público al Sector Privado, previamente autorizados por el Ministro de Educación Pública: a instancia de un gobierno extranjero u organismo internacional o regional debidamente acreditado en el país.</a:t>
                      </a:r>
                    </a:p>
                    <a:p>
                      <a:pPr>
                        <a:lnSpc>
                          <a:spcPct val="107000"/>
                        </a:lnSpc>
                        <a:spcAft>
                          <a:spcPts val="800"/>
                        </a:spcAft>
                      </a:pPr>
                      <a:r>
                        <a:rPr lang="es-CR" sz="1000" dirty="0">
                          <a:effectLst/>
                        </a:rPr>
                        <a:t>Por nombramiento en cargos sindicales: para funcionarios nombrados en cargos de elección en sindicatos debidamente reconocidos.</a:t>
                      </a:r>
                    </a:p>
                    <a:p>
                      <a:pPr>
                        <a:lnSpc>
                          <a:spcPct val="107000"/>
                        </a:lnSpc>
                        <a:spcAft>
                          <a:spcPts val="800"/>
                        </a:spcAft>
                      </a:pPr>
                      <a:r>
                        <a:rPr lang="es-CR" sz="1000" dirty="0">
                          <a:effectLst/>
                        </a:rPr>
                        <a:t>Para trasladarse a desempeñar en forma interina cargos en otras instituciones del Estado o en el Servicio Exterior: a instancia de cualquier institución del Estado, o de otra dependencia del Poder Ejecutivo. </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tc>
                  <a:txBody>
                    <a:bodyPr/>
                    <a:lstStyle/>
                    <a:p>
                      <a:pPr>
                        <a:lnSpc>
                          <a:spcPct val="107000"/>
                        </a:lnSpc>
                        <a:spcAft>
                          <a:spcPts val="800"/>
                        </a:spcAft>
                      </a:pPr>
                      <a:r>
                        <a:rPr lang="es-CR" sz="1000" dirty="0" smtClean="0">
                          <a:effectLst/>
                        </a:rPr>
                        <a:t>1170</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tr>
            </a:tbl>
          </a:graphicData>
        </a:graphic>
      </p:graphicFrame>
    </p:spTree>
    <p:extLst>
      <p:ext uri="{BB962C8B-B14F-4D97-AF65-F5344CB8AC3E}">
        <p14:creationId xmlns:p14="http://schemas.microsoft.com/office/powerpoint/2010/main" val="2982849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66</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3" name="Tabla 2"/>
          <p:cNvGraphicFramePr>
            <a:graphicFrameLocks noGrp="1"/>
          </p:cNvGraphicFramePr>
          <p:nvPr>
            <p:extLst/>
          </p:nvPr>
        </p:nvGraphicFramePr>
        <p:xfrm>
          <a:off x="1522095" y="2653506"/>
          <a:ext cx="6099810" cy="2952750"/>
        </p:xfrm>
        <a:graphic>
          <a:graphicData uri="http://schemas.openxmlformats.org/drawingml/2006/table">
            <a:tbl>
              <a:tblPr firstRow="1" firstCol="1" bandRow="1">
                <a:tableStyleId>{5C22544A-7EE6-4342-B048-85BDC9FD1C3A}</a:tableStyleId>
              </a:tblPr>
              <a:tblGrid>
                <a:gridCol w="1984655"/>
                <a:gridCol w="2746649"/>
                <a:gridCol w="1368506"/>
              </a:tblGrid>
              <a:tr h="288290">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DEFINICION</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CANTIDAD 2018</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332230">
                <a:tc>
                  <a:txBody>
                    <a:bodyPr/>
                    <a:lstStyle/>
                    <a:p>
                      <a:pPr>
                        <a:spcAft>
                          <a:spcPts val="0"/>
                        </a:spcAft>
                      </a:pPr>
                      <a:r>
                        <a:rPr lang="es-CR" sz="800" dirty="0">
                          <a:effectLst/>
                        </a:rPr>
                        <a:t>Licencia autorizada por el jefe inmediato sin goce de salario (Articulo 172 del Estatuto del Servicio Civil y Artículo 36 del Reglamento de Servicio de Conserjería de las Instituciones Educativas Oficiales)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dirty="0">
                          <a:effectLst/>
                        </a:rPr>
                        <a:t>Acto Administrativo, emitido por el Jefe inmediato, donde se asegura bajo juramento ante autoridades administrativas la veracidad del hecho o suceso  para el trámite de permiso sin goce de salario. Sustituye transitoriamente a la presentación de documentos escritos.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465</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332230">
                <a:tc>
                  <a:txBody>
                    <a:bodyPr/>
                    <a:lstStyle/>
                    <a:p>
                      <a:pPr>
                        <a:spcAft>
                          <a:spcPts val="0"/>
                        </a:spcAft>
                      </a:pPr>
                      <a:r>
                        <a:rPr lang="es-CR" sz="800">
                          <a:effectLst/>
                        </a:rPr>
                        <a:t>Licencia para Capacitación y Formación Sindical (Artículo 65 de </a:t>
                      </a:r>
                      <a:r>
                        <a:rPr lang="es-AR" sz="800">
                          <a:effectLst/>
                        </a:rPr>
                        <a:t>la Convención Colectiva de Trabajo MEP-SEC-SITRACOME-ANDE)</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a:effectLst/>
                        </a:rPr>
                        <a:t>Aplicación del artículo N° 65 sobre Licencias para capacitación y formación sindical de la Segunda Convención Colectiva de Trabajo entre el Ministerio de Educación Pública, Sindicato de Trabajadores y Trabajadoras de la Educación Costarricense (SEC), el Sindicato de Trabajadores de Comedores Escolares y Afines (SITRACOME) y la Asociación Nacional de Educadores(ANDE).</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0</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graphicFrame>
        <p:nvGraphicFramePr>
          <p:cNvPr id="5" name="Tabla 4"/>
          <p:cNvGraphicFramePr>
            <a:graphicFrameLocks noGrp="1"/>
          </p:cNvGraphicFramePr>
          <p:nvPr/>
        </p:nvGraphicFramePr>
        <p:xfrm>
          <a:off x="1522095" y="2653506"/>
          <a:ext cx="6099810" cy="2992120"/>
        </p:xfrm>
        <a:graphic>
          <a:graphicData uri="http://schemas.openxmlformats.org/drawingml/2006/table">
            <a:tbl>
              <a:tblPr firstRow="1" firstCol="1" bandRow="1">
                <a:tableStyleId>{5C22544A-7EE6-4342-B048-85BDC9FD1C3A}</a:tableStyleId>
              </a:tblPr>
              <a:tblGrid>
                <a:gridCol w="1984655"/>
                <a:gridCol w="2746649"/>
                <a:gridCol w="1368506"/>
              </a:tblGrid>
              <a:tr h="288290">
                <a:tc>
                  <a:txBody>
                    <a:bodyPr/>
                    <a:lstStyle/>
                    <a:p>
                      <a:pPr algn="ctr">
                        <a:spcAft>
                          <a:spcPts val="0"/>
                        </a:spcAft>
                      </a:pPr>
                      <a:r>
                        <a:rPr lang="es-CR" sz="1000">
                          <a:effectLst/>
                        </a:rPr>
                        <a:t>LICENCIA</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a:effectLst/>
                        </a:rPr>
                        <a:t>DEFINICION</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a:effectLst/>
                        </a:rPr>
                        <a:t>CANTIDAD 2018</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332230">
                <a:tc>
                  <a:txBody>
                    <a:bodyPr/>
                    <a:lstStyle/>
                    <a:p>
                      <a:pPr>
                        <a:spcAft>
                          <a:spcPts val="0"/>
                        </a:spcAft>
                      </a:pPr>
                      <a:r>
                        <a:rPr lang="es-CR" sz="1000">
                          <a:effectLst/>
                        </a:rPr>
                        <a:t>Licencia autorizada por el jefe inmediato sin goce de salario (Articulo 172 del Estatuto del Servicio Civil y Artículo 36 del Reglamento de Servicio de Conserjería de las Instituciones Educativas Oficiales)</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1000">
                          <a:effectLst/>
                        </a:rPr>
                        <a:t>Acto Administrativo, emitido por el Jefe inmediato, donde se asegura bajo juramento ante autoridades administrativas la veracidad del hecho o suceso  para el trámite de permiso sin goce de salario. Sustituye transitoriamente a la presentación de documentos escritos.</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a:effectLst/>
                        </a:rPr>
                        <a:t>465</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332230">
                <a:tc>
                  <a:txBody>
                    <a:bodyPr/>
                    <a:lstStyle/>
                    <a:p>
                      <a:pPr>
                        <a:spcAft>
                          <a:spcPts val="0"/>
                        </a:spcAft>
                      </a:pPr>
                      <a:r>
                        <a:rPr lang="es-CR" sz="1000">
                          <a:effectLst/>
                        </a:rPr>
                        <a:t>Licencia para Capacitación y Formación Sindical (Artículo 65 de </a:t>
                      </a:r>
                      <a:r>
                        <a:rPr lang="es-AR" sz="1000">
                          <a:effectLst/>
                        </a:rPr>
                        <a:t>la Convención Colectiva de Trabajo MEP-SEC-SITRACOME-ANDE)</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1000">
                          <a:effectLst/>
                        </a:rPr>
                        <a:t>Aplicación del artículo N° 65 sobre Licencias para capacitación y formación sindical de la Segunda Convención Colectiva de Trabajo entre el Ministerio de Educación Pública, Sindicato de Trabajadores y Trabajadoras de la Educación Costarricense (SEC), el Sindicato de Trabajadores de Comedores Escolares y Afines (SITRACOME) y la Asociación Nacional de Educadores(ANDE).</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dirty="0">
                          <a:effectLst/>
                        </a:rPr>
                        <a:t>0</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graphicFrame>
        <p:nvGraphicFramePr>
          <p:cNvPr id="6" name="Tabla 5"/>
          <p:cNvGraphicFramePr>
            <a:graphicFrameLocks noGrp="1"/>
          </p:cNvGraphicFramePr>
          <p:nvPr>
            <p:extLst/>
          </p:nvPr>
        </p:nvGraphicFramePr>
        <p:xfrm>
          <a:off x="611561" y="1917804"/>
          <a:ext cx="7632846" cy="4247500"/>
        </p:xfrm>
        <a:graphic>
          <a:graphicData uri="http://schemas.openxmlformats.org/drawingml/2006/table">
            <a:tbl>
              <a:tblPr firstRow="1" firstCol="1" bandRow="1">
                <a:tableStyleId>{5C22544A-7EE6-4342-B048-85BDC9FD1C3A}</a:tableStyleId>
              </a:tblPr>
              <a:tblGrid>
                <a:gridCol w="2483449"/>
                <a:gridCol w="3436951"/>
                <a:gridCol w="1712446"/>
              </a:tblGrid>
              <a:tr h="414702">
                <a:tc>
                  <a:txBody>
                    <a:bodyPr/>
                    <a:lstStyle/>
                    <a:p>
                      <a:pPr algn="ctr">
                        <a:spcAft>
                          <a:spcPts val="0"/>
                        </a:spcAft>
                      </a:pPr>
                      <a:r>
                        <a:rPr lang="es-CR" sz="1000" dirty="0">
                          <a:effectLst/>
                        </a:rPr>
                        <a:t>LICENCIA</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a:effectLst/>
                        </a:rPr>
                        <a:t>DEFINICION</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dirty="0">
                          <a:effectLst/>
                        </a:rPr>
                        <a:t>CANTIDAD </a:t>
                      </a:r>
                      <a:r>
                        <a:rPr lang="es-CR" sz="1000" dirty="0" smtClean="0">
                          <a:effectLst/>
                        </a:rPr>
                        <a:t>2019</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916399">
                <a:tc>
                  <a:txBody>
                    <a:bodyPr/>
                    <a:lstStyle/>
                    <a:p>
                      <a:pPr>
                        <a:spcAft>
                          <a:spcPts val="0"/>
                        </a:spcAft>
                      </a:pPr>
                      <a:r>
                        <a:rPr lang="es-CR" sz="1000" dirty="0">
                          <a:effectLst/>
                        </a:rPr>
                        <a:t>Licencia autorizada por el jefe inmediato sin goce de salario (Articulo 172 del Estatuto del Servicio Civil y Artículo 36 del Reglamento de Servicio de Conserjería de las Instituciones Educativas Oficiales)</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1000" dirty="0">
                          <a:effectLst/>
                        </a:rPr>
                        <a:t>Acto Administrativo, emitido por el Jefe inmediato, donde se asegura bajo juramento ante autoridades administrativas la veracidad del hecho o suceso  para el trámite de permiso sin goce de salario. Sustituye transitoriamente a la presentación de documentos escritos.</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dirty="0" smtClean="0">
                          <a:effectLst/>
                        </a:rPr>
                        <a:t>632</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916399">
                <a:tc>
                  <a:txBody>
                    <a:bodyPr/>
                    <a:lstStyle/>
                    <a:p>
                      <a:pPr>
                        <a:spcAft>
                          <a:spcPts val="0"/>
                        </a:spcAft>
                      </a:pPr>
                      <a:r>
                        <a:rPr lang="es-CR" sz="1000">
                          <a:effectLst/>
                        </a:rPr>
                        <a:t>Licencia para Capacitación y Formación Sindical (Artículo 65 de </a:t>
                      </a:r>
                      <a:r>
                        <a:rPr lang="es-AR" sz="1000">
                          <a:effectLst/>
                        </a:rPr>
                        <a:t>la Convención Colectiva de Trabajo MEP-SEC-SITRACOME-ANDE)</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1000" dirty="0">
                          <a:effectLst/>
                        </a:rPr>
                        <a:t>Aplicación del artículo N° 65 sobre Licencias para capacitación y formación sindical de la Segunda Convención Colectiva de Trabajo entre el Ministerio de Educación Pública, Sindicato de Trabajadores y Trabajadoras de la Educación Costarricense (SEC), el Sindicato de Trabajadores de Comedores Escolares y Afines (SITRACOME) y la Asociación Nacional de Educadores(ANDE).</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dirty="0">
                          <a:effectLst/>
                        </a:rPr>
                        <a:t>0</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0156037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67</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3" name="Tabla 2"/>
          <p:cNvGraphicFramePr>
            <a:graphicFrameLocks noGrp="1"/>
          </p:cNvGraphicFramePr>
          <p:nvPr>
            <p:extLst/>
          </p:nvPr>
        </p:nvGraphicFramePr>
        <p:xfrm>
          <a:off x="395536" y="1919623"/>
          <a:ext cx="7992887" cy="4317690"/>
        </p:xfrm>
        <a:graphic>
          <a:graphicData uri="http://schemas.openxmlformats.org/drawingml/2006/table">
            <a:tbl>
              <a:tblPr firstRow="1" firstCol="1" bandRow="1">
                <a:tableStyleId>{5C22544A-7EE6-4342-B048-85BDC9FD1C3A}</a:tableStyleId>
              </a:tblPr>
              <a:tblGrid>
                <a:gridCol w="2600593"/>
                <a:gridCol w="3599072"/>
                <a:gridCol w="1793222"/>
              </a:tblGrid>
              <a:tr h="280450">
                <a:tc>
                  <a:txBody>
                    <a:bodyPr/>
                    <a:lstStyle/>
                    <a:p>
                      <a:pPr algn="ctr">
                        <a:spcAft>
                          <a:spcPts val="0"/>
                        </a:spcAft>
                      </a:pPr>
                      <a:r>
                        <a:rPr lang="es-CR" sz="1000" dirty="0">
                          <a:effectLst/>
                        </a:rPr>
                        <a:t>LICENCIA</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ctr">
                        <a:spcAft>
                          <a:spcPts val="0"/>
                        </a:spcAft>
                      </a:pPr>
                      <a:r>
                        <a:rPr lang="es-CR" sz="1000">
                          <a:effectLst/>
                        </a:rPr>
                        <a:t>DEFINICION</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ctr">
                        <a:spcAft>
                          <a:spcPts val="0"/>
                        </a:spcAft>
                      </a:pPr>
                      <a:r>
                        <a:rPr lang="es-CR" sz="1000" dirty="0">
                          <a:effectLst/>
                        </a:rPr>
                        <a:t>CANTIDAD </a:t>
                      </a:r>
                      <a:r>
                        <a:rPr lang="es-CR" sz="1000" dirty="0" smtClean="0">
                          <a:effectLst/>
                        </a:rPr>
                        <a:t>2019</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r>
              <a:tr h="2741242">
                <a:tc>
                  <a:txBody>
                    <a:bodyPr/>
                    <a:lstStyle/>
                    <a:p>
                      <a:pPr>
                        <a:spcAft>
                          <a:spcPts val="0"/>
                        </a:spcAft>
                      </a:pPr>
                      <a:r>
                        <a:rPr lang="es-CR" sz="1000" dirty="0">
                          <a:effectLst/>
                        </a:rPr>
                        <a:t>Licencia Sindical para Dirigentes</a:t>
                      </a:r>
                    </a:p>
                    <a:p>
                      <a:pPr>
                        <a:spcAft>
                          <a:spcPts val="0"/>
                        </a:spcAft>
                      </a:pPr>
                      <a:r>
                        <a:rPr lang="es-CR" sz="1000" dirty="0">
                          <a:effectLst/>
                        </a:rPr>
                        <a:t>(Articulo 62 de </a:t>
                      </a:r>
                      <a:r>
                        <a:rPr lang="es-AR" sz="1000" dirty="0">
                          <a:effectLst/>
                        </a:rPr>
                        <a:t>la Convención Colectiva de Trabajo MEP-SEC-SITRACOME-ANDE</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just">
                        <a:spcAft>
                          <a:spcPts val="0"/>
                        </a:spcAft>
                      </a:pPr>
                      <a:r>
                        <a:rPr lang="es-CR" sz="1000" dirty="0">
                          <a:effectLst/>
                        </a:rPr>
                        <a:t>Licencia concedida al funcionario amparada en la normativa internacional que regula la materia y con el objetivo de brindar facilidades para el ejercicio de sus funciones, el MEP otorgará al SEC y a la ANDE cinco (5) licencias con goce de salario a tiempo completo a cada organización. Para los mismos efectos, el MEP otorgará al SITRACOME dos (2) licencias con goce de salario a tiempo completo para dos miembros del Comité Ejecutivo Nacional.</a:t>
                      </a:r>
                    </a:p>
                    <a:p>
                      <a:pPr algn="just">
                        <a:spcAft>
                          <a:spcPts val="0"/>
                        </a:spcAft>
                      </a:pPr>
                      <a:r>
                        <a:rPr lang="es-CR" sz="1000" dirty="0">
                          <a:effectLst/>
                        </a:rPr>
                        <a:t> </a:t>
                      </a:r>
                    </a:p>
                    <a:p>
                      <a:pPr algn="just">
                        <a:lnSpc>
                          <a:spcPct val="107000"/>
                        </a:lnSpc>
                        <a:spcAft>
                          <a:spcPts val="0"/>
                        </a:spcAft>
                      </a:pPr>
                      <a:r>
                        <a:rPr lang="es-CR" sz="1000" dirty="0">
                          <a:effectLst/>
                        </a:rPr>
                        <a:t>Adicionalmente, el MEP autorizará hasta veinte (20) licencias sin goce de salario para otras personas dirigentes sindicales de cada una de las organizaciones SEC y ANDE y hasta cinco (5) licencias sin goce de salario para SITRACOME, las cuales deberán cumplir con los requisitos y procedimientos establecidos para tales efectos.</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nSpc>
                          <a:spcPct val="107000"/>
                        </a:lnSpc>
                        <a:spcAft>
                          <a:spcPts val="800"/>
                        </a:spcAft>
                      </a:pPr>
                      <a:r>
                        <a:rPr lang="es-CR" sz="1000" dirty="0" smtClean="0">
                          <a:effectLst/>
                        </a:rPr>
                        <a:t>12</a:t>
                      </a:r>
                      <a:endParaRPr lang="es-CR" sz="1000" dirty="0">
                        <a:effectLst/>
                      </a:endParaRPr>
                    </a:p>
                    <a:p>
                      <a:pPr algn="ctr">
                        <a:spcAft>
                          <a:spcPts val="0"/>
                        </a:spcAft>
                      </a:pPr>
                      <a:r>
                        <a:rPr lang="es-CR" sz="1000" dirty="0">
                          <a:effectLst/>
                        </a:rPr>
                        <a:t> </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r>
              <a:tr h="1295998">
                <a:tc>
                  <a:txBody>
                    <a:bodyPr/>
                    <a:lstStyle/>
                    <a:p>
                      <a:pPr>
                        <a:spcAft>
                          <a:spcPts val="0"/>
                        </a:spcAft>
                      </a:pPr>
                      <a:r>
                        <a:rPr lang="es-CR" sz="1000">
                          <a:effectLst/>
                        </a:rPr>
                        <a:t>Licencia para asistir a estudios en Instituciones Educativas de Nivel Superior en el País, (Artículo 37, inciso d) del Estatuto del Servicio Civil)</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just">
                        <a:spcAft>
                          <a:spcPts val="0"/>
                        </a:spcAft>
                      </a:pPr>
                      <a:r>
                        <a:rPr lang="es-CR" sz="1000" dirty="0">
                          <a:effectLst/>
                        </a:rPr>
                        <a:t>Licencia con goce de salario para asistir a cursos de estudio, siempre que sus ausencias no causen evidente perjuicio al servicio público. </a:t>
                      </a:r>
                      <a:r>
                        <a:rPr lang="es-CR" sz="1000" u="sng" dirty="0">
                          <a:effectLst/>
                        </a:rPr>
                        <a:t>(No se analiza en la Unidad de Licencias)</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ctr">
                        <a:spcAft>
                          <a:spcPts val="0"/>
                        </a:spcAft>
                      </a:pPr>
                      <a:r>
                        <a:rPr lang="es-CR" sz="1000" dirty="0">
                          <a:effectLst/>
                          <a:latin typeface="+mn-lt"/>
                          <a:ea typeface="+mn-ea"/>
                          <a:cs typeface="+mn-cs"/>
                        </a:rPr>
                        <a:t>0</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r>
            </a:tbl>
          </a:graphicData>
        </a:graphic>
      </p:graphicFrame>
    </p:spTree>
    <p:extLst>
      <p:ext uri="{BB962C8B-B14F-4D97-AF65-F5344CB8AC3E}">
        <p14:creationId xmlns:p14="http://schemas.microsoft.com/office/powerpoint/2010/main" val="1866901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68</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7" name="Tabla 6"/>
          <p:cNvGraphicFramePr>
            <a:graphicFrameLocks noGrp="1"/>
          </p:cNvGraphicFramePr>
          <p:nvPr>
            <p:extLst/>
          </p:nvPr>
        </p:nvGraphicFramePr>
        <p:xfrm>
          <a:off x="467544" y="2109561"/>
          <a:ext cx="8064895" cy="3844675"/>
        </p:xfrm>
        <a:graphic>
          <a:graphicData uri="http://schemas.openxmlformats.org/drawingml/2006/table">
            <a:tbl>
              <a:tblPr firstRow="1" firstCol="1" bandRow="1">
                <a:tableStyleId>{5C22544A-7EE6-4342-B048-85BDC9FD1C3A}</a:tableStyleId>
              </a:tblPr>
              <a:tblGrid>
                <a:gridCol w="2624022"/>
                <a:gridCol w="3631496"/>
                <a:gridCol w="1809377"/>
              </a:tblGrid>
              <a:tr h="297559">
                <a:tc>
                  <a:txBody>
                    <a:bodyPr/>
                    <a:lstStyle/>
                    <a:p>
                      <a:pPr algn="ctr">
                        <a:spcAft>
                          <a:spcPts val="0"/>
                        </a:spcAft>
                      </a:pPr>
                      <a:r>
                        <a:rPr lang="es-CR" sz="1000" dirty="0">
                          <a:effectLst/>
                        </a:rPr>
                        <a:t>LICENCIA</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a:effectLst/>
                        </a:rPr>
                        <a:t>DEFINICION</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dirty="0">
                          <a:effectLst/>
                        </a:rPr>
                        <a:t>CANTIDAD </a:t>
                      </a:r>
                      <a:r>
                        <a:rPr lang="es-CR" sz="1000" dirty="0" smtClean="0">
                          <a:effectLst/>
                        </a:rPr>
                        <a:t>2019</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16801">
                <a:tc>
                  <a:txBody>
                    <a:bodyPr/>
                    <a:lstStyle/>
                    <a:p>
                      <a:pPr>
                        <a:spcAft>
                          <a:spcPts val="0"/>
                        </a:spcAft>
                      </a:pPr>
                      <a:r>
                        <a:rPr lang="es-CR" sz="1000" dirty="0">
                          <a:effectLst/>
                        </a:rPr>
                        <a:t>Licencia para Participación en Reuniones o Sesiones  Sindicales (Artículo 61 y 63 de </a:t>
                      </a:r>
                      <a:r>
                        <a:rPr lang="es-AR" sz="1000" dirty="0">
                          <a:effectLst/>
                        </a:rPr>
                        <a:t>la Convención Colectiva de Trabajo MEP-SEC-SITRACOME-ANDE)</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es-CR" sz="1000" dirty="0">
                          <a:effectLst/>
                        </a:rPr>
                        <a:t>Es una licencia con goce de salario para las personas integrantes de las estructuras sindicales del SEC, ANDE y SITRACOME para participar en las reuniones ordinarias de su respectivo órgano. Aplicación del artículo N° 61 y 63 de la Segunda Convención Colectiva de Trabajo entre el Ministerio de Educación Pública, Sindicato de Trabajadores y Trabajadoras de la Educación Costarricense (SEC), el Sindicato de Trabajadores de Comedores Escolares y Afines (SITRACOME) y la Asociación Nacional de Educadores(ANDE).</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dirty="0">
                          <a:effectLst/>
                          <a:latin typeface="+mn-lt"/>
                          <a:ea typeface="+mn-ea"/>
                          <a:cs typeface="+mn-cs"/>
                        </a:rPr>
                        <a:t>1</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030315">
                <a:tc>
                  <a:txBody>
                    <a:bodyPr/>
                    <a:lstStyle/>
                    <a:p>
                      <a:pPr>
                        <a:spcAft>
                          <a:spcPts val="0"/>
                        </a:spcAft>
                      </a:pPr>
                      <a:r>
                        <a:rPr lang="es-CR" sz="1000" dirty="0">
                          <a:effectLst/>
                        </a:rPr>
                        <a:t>Acto administrativo denominado “Movimiento Interinstitucional”</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1000" dirty="0">
                          <a:effectLst/>
                        </a:rPr>
                        <a:t>Licencia que se otorga a los funcionarios que deseen desempeñar labores de forma interina en Instituciones adscritas al Régimen de Servicio Civil. </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dirty="0" smtClean="0">
                          <a:effectLst/>
                        </a:rPr>
                        <a:t>30</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4328845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69</a:t>
            </a:fld>
            <a:endParaRPr lang="es-ES"/>
          </a:p>
        </p:txBody>
      </p:sp>
      <p:sp>
        <p:nvSpPr>
          <p:cNvPr id="5" name="CuadroTexto 4"/>
          <p:cNvSpPr txBox="1"/>
          <p:nvPr/>
        </p:nvSpPr>
        <p:spPr>
          <a:xfrm>
            <a:off x="477888" y="764704"/>
            <a:ext cx="8208912" cy="5216813"/>
          </a:xfrm>
          <a:prstGeom prst="rect">
            <a:avLst/>
          </a:prstGeom>
          <a:noFill/>
        </p:spPr>
        <p:txBody>
          <a:bodyPr wrap="square" rtlCol="0">
            <a:spAutoFit/>
          </a:bodyPr>
          <a:lstStyle/>
          <a:p>
            <a:pPr algn="ctr">
              <a:lnSpc>
                <a:spcPct val="150000"/>
              </a:lnSpc>
            </a:pPr>
            <a:r>
              <a:rPr lang="es-ES" sz="2800" b="1" u="sng" dirty="0" smtClean="0">
                <a:solidFill>
                  <a:schemeClr val="tx2"/>
                </a:solidFill>
                <a:latin typeface="Arial" panose="020B0604020202020204" pitchFamily="34" charset="0"/>
                <a:cs typeface="Arial" panose="020B0604020202020204" pitchFamily="34" charset="0"/>
              </a:rPr>
              <a:t>Principales obstáculos por superar</a:t>
            </a:r>
            <a:endParaRPr lang="es-ES" sz="2800" b="1" u="sng" dirty="0">
              <a:solidFill>
                <a:schemeClr val="tx2"/>
              </a:solidFill>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r>
              <a:rPr lang="es-ES" sz="1400" b="1" dirty="0">
                <a:solidFill>
                  <a:schemeClr val="tx2"/>
                </a:solidFill>
                <a:latin typeface="Arial" panose="020B0604020202020204" pitchFamily="34" charset="0"/>
                <a:ea typeface="+mj-ea"/>
                <a:cs typeface="Arial" panose="020B0604020202020204" pitchFamily="34" charset="0"/>
              </a:rPr>
              <a:t>1</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Ejecutar estudios pormenorizados de la planilla de Reubicados por Salud y Reubicados por Artículo V, respecto al  incentivo Zona de Menor Desarrollo (IDS), con el fin de determinar si les corresponde o no el pago del mismo, de acuerdo con el lugar de reubicación</a:t>
            </a:r>
            <a:r>
              <a:rPr lang="es-CR" sz="1400" dirty="0" smtClean="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grupo profesional y nivel socioeconómico de la institución, dado que la revisión y el análisis de cada caso, se debe de realizar de forma manual y en los periodos que determine la Administración (Actualmente se realiza en tres pagos por curso lectivo).</a:t>
            </a:r>
          </a:p>
          <a:p>
            <a:pPr algn="just">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gn="just">
              <a:lnSpc>
                <a:spcPct val="150000"/>
              </a:lnSpc>
            </a:pPr>
            <a:r>
              <a:rPr lang="es-ES" sz="1400" b="1" dirty="0">
                <a:solidFill>
                  <a:schemeClr val="tx2"/>
                </a:solidFill>
                <a:latin typeface="Arial" panose="020B0604020202020204" pitchFamily="34" charset="0"/>
                <a:ea typeface="+mj-ea"/>
                <a:cs typeface="Arial" panose="020B0604020202020204" pitchFamily="34" charset="0"/>
              </a:rPr>
              <a:t>2</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La aplicación de las Acciones de Personal en el Sistema Integrado de Recursos Humanos, Planillas y Pagos (INTEGRA2) de cada una de las licencias aprobadas, con el propósito de facilitar que el Departamento de Asignación del Recurso Humano pueda incluir a tiempo las respectivas suplencias antes del inicio del curso lectivo, garantizando una adecuada prestación de los servicios a tiempo, cuyo objetivo es pilar de la actual administración.</a:t>
            </a:r>
          </a:p>
          <a:p>
            <a:endParaRPr lang="es-CR" dirty="0"/>
          </a:p>
        </p:txBody>
      </p:sp>
    </p:spTree>
    <p:extLst>
      <p:ext uri="{BB962C8B-B14F-4D97-AF65-F5344CB8AC3E}">
        <p14:creationId xmlns:p14="http://schemas.microsoft.com/office/powerpoint/2010/main" val="37780542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7</a:t>
            </a:fld>
            <a:endParaRPr lang="es-ES"/>
          </a:p>
        </p:txBody>
      </p:sp>
      <p:sp>
        <p:nvSpPr>
          <p:cNvPr id="4" name="CuadroTexto 3"/>
          <p:cNvSpPr txBox="1"/>
          <p:nvPr/>
        </p:nvSpPr>
        <p:spPr>
          <a:xfrm>
            <a:off x="456083" y="914926"/>
            <a:ext cx="8003233" cy="4429161"/>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endParaRPr lang="es-ES" sz="1300" b="1" dirty="0">
              <a:latin typeface="Arial" panose="020B0604020202020204" pitchFamily="34" charset="0"/>
              <a:cs typeface="Arial" panose="020B0604020202020204" pitchFamily="34" charset="0"/>
            </a:endParaRPr>
          </a:p>
          <a:p>
            <a:pPr algn="just">
              <a:lnSpc>
                <a:spcPct val="115000"/>
              </a:lnSpc>
              <a:spcAft>
                <a:spcPts val="1000"/>
              </a:spcAft>
            </a:pPr>
            <a:r>
              <a:rPr lang="es-ES" sz="1400" b="1" dirty="0">
                <a:latin typeface="Arial" panose="020B0604020202020204" pitchFamily="34" charset="0"/>
                <a:cs typeface="Arial" panose="020B0604020202020204" pitchFamily="34" charset="0"/>
              </a:rPr>
              <a:t>3</a:t>
            </a:r>
            <a:r>
              <a:rPr lang="es-ES" sz="1400" b="1" dirty="0" smtClean="0">
                <a:latin typeface="Arial" panose="020B0604020202020204" pitchFamily="34" charset="0"/>
                <a:cs typeface="Arial" panose="020B0604020202020204" pitchFamily="34" charset="0"/>
              </a:rPr>
              <a:t>.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Implementación del Manual de Clases de puestos del Subsistema de Educación Indígena Título </a:t>
            </a:r>
            <a:r>
              <a:rPr lang="es-CR" sz="1400" dirty="0" smtClean="0">
                <a:latin typeface="Arial" panose="020B0604020202020204" pitchFamily="34" charset="0"/>
                <a:cs typeface="Arial" panose="020B0604020202020204" pitchFamily="34" charset="0"/>
              </a:rPr>
              <a:t>I.</a:t>
            </a:r>
            <a:endParaRPr lang="es-ES" sz="1400" b="1" u="sng" dirty="0">
              <a:latin typeface="Arial" panose="020B0604020202020204" pitchFamily="34" charset="0"/>
              <a:cs typeface="Arial" panose="020B0604020202020204" pitchFamily="34" charset="0"/>
            </a:endParaRPr>
          </a:p>
          <a:p>
            <a:pPr algn="just"/>
            <a:r>
              <a:rPr lang="es-ES" sz="1400" b="1" u="sng" dirty="0">
                <a:latin typeface="Arial" panose="020B0604020202020204" pitchFamily="34" charset="0"/>
                <a:cs typeface="Arial" panose="020B0604020202020204" pitchFamily="34" charset="0"/>
              </a:rPr>
              <a:t>Resultado</a:t>
            </a:r>
            <a:r>
              <a:rPr lang="es-ES" sz="1400" b="1" dirty="0">
                <a:latin typeface="Arial" panose="020B0604020202020204" pitchFamily="34" charset="0"/>
                <a:cs typeface="Arial" panose="020B0604020202020204" pitchFamily="34" charset="0"/>
              </a:rPr>
              <a:t>:</a:t>
            </a:r>
            <a:r>
              <a:rPr lang="es-CR" sz="1400" dirty="0">
                <a:latin typeface="Arial" panose="020B0604020202020204" pitchFamily="34" charset="0"/>
                <a:cs typeface="Arial" panose="020B0604020202020204" pitchFamily="34" charset="0"/>
              </a:rPr>
              <a:t> En acato a la orden de la Contraloría General de la República, se comisionó a la Unidad de Análisis Ocupacional a realizar la implementación del Manual de Clases de puestos del Subsistema de Educación Indígena del Título I del Estatuto del Servicio Civil</a:t>
            </a:r>
            <a:r>
              <a:rPr lang="es-CR" sz="1400" dirty="0" smtClean="0">
                <a:latin typeface="Arial" panose="020B0604020202020204" pitchFamily="34" charset="0"/>
                <a:cs typeface="Arial" panose="020B0604020202020204" pitchFamily="34" charset="0"/>
              </a:rPr>
              <a:t>.</a:t>
            </a:r>
          </a:p>
          <a:p>
            <a:pPr algn="just"/>
            <a:endParaRPr lang="es-CR" sz="1400" dirty="0">
              <a:latin typeface="Arial" panose="020B0604020202020204" pitchFamily="34" charset="0"/>
              <a:cs typeface="Arial" panose="020B0604020202020204" pitchFamily="34" charset="0"/>
            </a:endParaRPr>
          </a:p>
          <a:p>
            <a:pPr algn="just"/>
            <a:r>
              <a:rPr lang="es-CR" sz="1400" dirty="0">
                <a:latin typeface="Arial" panose="020B0604020202020204" pitchFamily="34" charset="0"/>
                <a:cs typeface="Arial" panose="020B0604020202020204" pitchFamily="34" charset="0"/>
              </a:rPr>
              <a:t>Por lo que dicha Unidad realizó las gestiones correspondientes para el proceso de consulta y creación de la propuesta de las clases indicadas, las cuales fueron presentadas ante la Dirección General de Servicio Civil para su correspondiente aprobación y aval; sin embargo, dicho ente no aprobó la propuesta presentada, por lo que se presentaron solicitudes de valorar nuevamente la propuesta planteada con el fin de poder cumplir al mandato dictado por la Contraloría General de la República, sin obtener aprobación al respecto. Por último, se llevó a cabo una reunión con la Comisión de Derechos Humanos de la DGSC, a la cual se le presentó la importancia de la aprobación de la propuesta, a fin de que la misma intervenga, exponga la temática ante las autoridades correspondientes y las mismas tomen la decisión respectiva al tema en cuestión. </a:t>
            </a:r>
            <a:endParaRPr lang="es-CR"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32996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70</a:t>
            </a:fld>
            <a:endParaRPr lang="es-ES"/>
          </a:p>
        </p:txBody>
      </p:sp>
      <p:sp>
        <p:nvSpPr>
          <p:cNvPr id="5" name="CuadroTexto 4"/>
          <p:cNvSpPr txBox="1"/>
          <p:nvPr/>
        </p:nvSpPr>
        <p:spPr>
          <a:xfrm>
            <a:off x="477888" y="764704"/>
            <a:ext cx="8208912" cy="5678478"/>
          </a:xfrm>
          <a:prstGeom prst="rect">
            <a:avLst/>
          </a:prstGeom>
          <a:noFill/>
        </p:spPr>
        <p:txBody>
          <a:bodyPr wrap="square" rtlCol="0">
            <a:spAutoFit/>
          </a:bodyPr>
          <a:lstStyle/>
          <a:p>
            <a:pPr algn="ctr">
              <a:lnSpc>
                <a:spcPct val="150000"/>
              </a:lnSpc>
            </a:pPr>
            <a:r>
              <a:rPr lang="es-ES" sz="2800" b="1" u="sng" dirty="0" smtClean="0">
                <a:solidFill>
                  <a:schemeClr val="tx2"/>
                </a:solidFill>
                <a:latin typeface="Arial" panose="020B0604020202020204" pitchFamily="34" charset="0"/>
                <a:cs typeface="Arial" panose="020B0604020202020204" pitchFamily="34" charset="0"/>
              </a:rPr>
              <a:t>Principales obstáculos por superar</a:t>
            </a:r>
            <a:endParaRPr lang="es-ES" sz="2800" b="1" u="sng" dirty="0">
              <a:solidFill>
                <a:schemeClr val="tx2"/>
              </a:solidFill>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r>
              <a:rPr lang="es-ES" sz="1400" b="1" dirty="0">
                <a:solidFill>
                  <a:schemeClr val="tx2"/>
                </a:solidFill>
                <a:latin typeface="Arial" panose="020B0604020202020204" pitchFamily="34" charset="0"/>
                <a:ea typeface="+mj-ea"/>
                <a:cs typeface="Arial" panose="020B0604020202020204" pitchFamily="34" charset="0"/>
              </a:rPr>
              <a:t>3</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Revisión y análisis de los expedientes de los servidores que ostentan Reubicación por Salud, Readecuación de Funciones y Licencias Especiales para el curso lectivo </a:t>
            </a:r>
            <a:r>
              <a:rPr lang="es-CR" sz="1400" dirty="0" smtClean="0">
                <a:solidFill>
                  <a:schemeClr val="tx2"/>
                </a:solidFill>
                <a:latin typeface="Arial" panose="020B0604020202020204" pitchFamily="34" charset="0"/>
                <a:ea typeface="+mj-ea"/>
                <a:cs typeface="Arial" panose="020B0604020202020204" pitchFamily="34" charset="0"/>
              </a:rPr>
              <a:t>2020, </a:t>
            </a:r>
            <a:r>
              <a:rPr lang="es-CR" sz="1400" dirty="0">
                <a:solidFill>
                  <a:schemeClr val="tx2"/>
                </a:solidFill>
                <a:latin typeface="Arial" panose="020B0604020202020204" pitchFamily="34" charset="0"/>
                <a:ea typeface="+mj-ea"/>
                <a:cs typeface="Arial" panose="020B0604020202020204" pitchFamily="34" charset="0"/>
              </a:rPr>
              <a:t>siendo que a la mayoría de los casos se les ha comunicado el debido proceso (a fin de que presenten documentación médica actualizada), por lo que estamos sujetos a la presentación oportuna de los requisitos para una posible prórroga de su condición.</a:t>
            </a:r>
          </a:p>
          <a:p>
            <a:pPr algn="just">
              <a:lnSpc>
                <a:spcPct val="150000"/>
              </a:lnSpc>
            </a:pPr>
            <a:endParaRPr lang="es-CR" sz="1400" dirty="0">
              <a:solidFill>
                <a:schemeClr val="tx2"/>
              </a:solidFill>
              <a:latin typeface="Arial" panose="020B0604020202020204" pitchFamily="34" charset="0"/>
              <a:ea typeface="+mj-ea"/>
              <a:cs typeface="Arial" panose="020B0604020202020204" pitchFamily="34" charset="0"/>
            </a:endParaRPr>
          </a:p>
          <a:p>
            <a:pPr algn="just">
              <a:lnSpc>
                <a:spcPct val="150000"/>
              </a:lnSpc>
            </a:pPr>
            <a:r>
              <a:rPr lang="es-CR" sz="1400" b="1" dirty="0">
                <a:solidFill>
                  <a:schemeClr val="tx2"/>
                </a:solidFill>
                <a:latin typeface="Arial" panose="020B0604020202020204" pitchFamily="34" charset="0"/>
                <a:ea typeface="+mj-ea"/>
                <a:cs typeface="Arial" panose="020B0604020202020204" pitchFamily="34" charset="0"/>
              </a:rPr>
              <a:t>4</a:t>
            </a:r>
            <a:r>
              <a:rPr lang="es-CR" sz="1400" dirty="0">
                <a:solidFill>
                  <a:schemeClr val="tx2"/>
                </a:solidFill>
                <a:latin typeface="Arial" panose="020B0604020202020204" pitchFamily="34" charset="0"/>
                <a:ea typeface="+mj-ea"/>
                <a:cs typeface="Arial" panose="020B0604020202020204" pitchFamily="34" charset="0"/>
              </a:rPr>
              <a:t>. Cumplir con la cantidad de procesos que se ejecutan en la Unidad de Licencias, los cuales generan una serie de oficios e informes, que se derivan tanto por consultas de los servidores, autoridades superiores de este Ministerio, como por consultas de órganos jurisdiccionales, tales como Juzgados del Poder Judicial, Tribunales de Trabajo, Sala Segunda de la Corte Suprema de Justicia, la Contraloría General de la República, la Procuraduría General de la República, La Defensoría de los Habitantes, entre otros.</a:t>
            </a:r>
          </a:p>
          <a:p>
            <a:pPr algn="just">
              <a:lnSpc>
                <a:spcPct val="150000"/>
              </a:lnSpc>
            </a:pPr>
            <a:endParaRPr lang="es-CR" sz="1400" b="1" dirty="0"/>
          </a:p>
          <a:p>
            <a:pPr algn="just">
              <a:lnSpc>
                <a:spcPct val="150000"/>
              </a:lnSpc>
            </a:pPr>
            <a:endParaRPr lang="es-CR" dirty="0"/>
          </a:p>
        </p:txBody>
      </p:sp>
    </p:spTree>
    <p:extLst>
      <p:ext uri="{BB962C8B-B14F-4D97-AF65-F5344CB8AC3E}">
        <p14:creationId xmlns:p14="http://schemas.microsoft.com/office/powerpoint/2010/main" val="17061880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71</a:t>
            </a:fld>
            <a:endParaRPr lang="es-ES"/>
          </a:p>
        </p:txBody>
      </p:sp>
      <p:sp>
        <p:nvSpPr>
          <p:cNvPr id="5" name="CuadroTexto 4"/>
          <p:cNvSpPr txBox="1"/>
          <p:nvPr/>
        </p:nvSpPr>
        <p:spPr>
          <a:xfrm>
            <a:off x="477888" y="936224"/>
            <a:ext cx="8208912" cy="4385816"/>
          </a:xfrm>
          <a:prstGeom prst="rect">
            <a:avLst/>
          </a:prstGeom>
          <a:noFill/>
        </p:spPr>
        <p:txBody>
          <a:bodyPr wrap="square" rtlCol="0">
            <a:spAutoFit/>
          </a:bodyPr>
          <a:lstStyle/>
          <a:p>
            <a:pPr algn="ctr">
              <a:lnSpc>
                <a:spcPct val="150000"/>
              </a:lnSpc>
            </a:pPr>
            <a:r>
              <a:rPr lang="es-ES" sz="2800" b="1" u="sng" dirty="0" smtClean="0">
                <a:solidFill>
                  <a:schemeClr val="tx2"/>
                </a:solidFill>
                <a:latin typeface="Arial" panose="020B0604020202020204" pitchFamily="34" charset="0"/>
                <a:cs typeface="Arial" panose="020B0604020202020204" pitchFamily="34" charset="0"/>
              </a:rPr>
              <a:t>Principales obstáculos por superar</a:t>
            </a:r>
            <a:endParaRPr lang="es-ES" sz="2800" b="1" u="sng" dirty="0">
              <a:solidFill>
                <a:schemeClr val="tx2"/>
              </a:solidFill>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r>
              <a:rPr lang="es-ES" sz="1400" b="1" dirty="0">
                <a:solidFill>
                  <a:schemeClr val="tx2"/>
                </a:solidFill>
                <a:latin typeface="Arial" panose="020B0604020202020204" pitchFamily="34" charset="0"/>
                <a:ea typeface="+mj-ea"/>
                <a:cs typeface="Arial" panose="020B0604020202020204" pitchFamily="34" charset="0"/>
              </a:rPr>
              <a:t>5</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Continuar cumpliendo con los tiempos establecidos por Ley, para las respuestas de las solicitudes planteadas ante la Unidad de Licencias, dado el incremento en el volumen de trabajo, aunado a la creación de nuevas licencias y la carencia de recurso humano.</a:t>
            </a:r>
          </a:p>
          <a:p>
            <a:pPr algn="just">
              <a:lnSpc>
                <a:spcPct val="150000"/>
              </a:lnSpc>
            </a:pPr>
            <a:endParaRPr lang="es-CR" sz="1400" dirty="0">
              <a:solidFill>
                <a:schemeClr val="tx2"/>
              </a:solidFill>
              <a:latin typeface="Arial" panose="020B0604020202020204" pitchFamily="34" charset="0"/>
              <a:ea typeface="+mj-ea"/>
              <a:cs typeface="Arial" panose="020B0604020202020204" pitchFamily="34" charset="0"/>
            </a:endParaRPr>
          </a:p>
          <a:p>
            <a:pPr algn="just">
              <a:lnSpc>
                <a:spcPct val="150000"/>
              </a:lnSpc>
            </a:pPr>
            <a:r>
              <a:rPr lang="es-CR" sz="1400" b="1" dirty="0">
                <a:solidFill>
                  <a:schemeClr val="tx2"/>
                </a:solidFill>
                <a:latin typeface="Arial" panose="020B0604020202020204" pitchFamily="34" charset="0"/>
                <a:ea typeface="+mj-ea"/>
                <a:cs typeface="Arial" panose="020B0604020202020204" pitchFamily="34" charset="0"/>
              </a:rPr>
              <a:t>6</a:t>
            </a:r>
            <a:r>
              <a:rPr lang="es-CR" sz="1400" dirty="0">
                <a:solidFill>
                  <a:schemeClr val="tx2"/>
                </a:solidFill>
                <a:latin typeface="Arial" panose="020B0604020202020204" pitchFamily="34" charset="0"/>
                <a:ea typeface="+mj-ea"/>
                <a:cs typeface="Arial" panose="020B0604020202020204" pitchFamily="34" charset="0"/>
              </a:rPr>
              <a:t>. Cumplir con el Plan Operativo Anual de la Unidad de Licencias, para el año </a:t>
            </a:r>
            <a:r>
              <a:rPr lang="es-CR" sz="1400" dirty="0" smtClean="0">
                <a:solidFill>
                  <a:schemeClr val="tx2"/>
                </a:solidFill>
                <a:latin typeface="Arial" panose="020B0604020202020204" pitchFamily="34" charset="0"/>
                <a:ea typeface="+mj-ea"/>
                <a:cs typeface="Arial" panose="020B0604020202020204" pitchFamily="34" charset="0"/>
              </a:rPr>
              <a:t>2020.</a:t>
            </a:r>
            <a:endParaRPr lang="es-CR" sz="1400" dirty="0">
              <a:solidFill>
                <a:schemeClr val="tx2"/>
              </a:solidFill>
              <a:latin typeface="Arial" panose="020B0604020202020204" pitchFamily="34" charset="0"/>
              <a:ea typeface="+mj-ea"/>
              <a:cs typeface="Arial" panose="020B0604020202020204" pitchFamily="34" charset="0"/>
            </a:endParaRPr>
          </a:p>
          <a:p>
            <a:pPr algn="just">
              <a:lnSpc>
                <a:spcPct val="150000"/>
              </a:lnSpc>
            </a:pPr>
            <a:r>
              <a:rPr lang="es-CR" sz="1400" dirty="0">
                <a:solidFill>
                  <a:schemeClr val="tx2"/>
                </a:solidFill>
                <a:latin typeface="Arial" panose="020B0604020202020204" pitchFamily="34" charset="0"/>
                <a:ea typeface="+mj-ea"/>
                <a:cs typeface="Arial" panose="020B0604020202020204" pitchFamily="34" charset="0"/>
              </a:rPr>
              <a:t> </a:t>
            </a:r>
          </a:p>
          <a:p>
            <a:pPr algn="just">
              <a:lnSpc>
                <a:spcPct val="150000"/>
              </a:lnSpc>
            </a:pPr>
            <a:r>
              <a:rPr lang="es-CR" sz="1400" b="1" dirty="0">
                <a:solidFill>
                  <a:schemeClr val="tx2"/>
                </a:solidFill>
                <a:latin typeface="Arial" panose="020B0604020202020204" pitchFamily="34" charset="0"/>
                <a:ea typeface="+mj-ea"/>
                <a:cs typeface="Arial" panose="020B0604020202020204" pitchFamily="34" charset="0"/>
              </a:rPr>
              <a:t>7</a:t>
            </a:r>
            <a:r>
              <a:rPr lang="es-CR" sz="1400" dirty="0">
                <a:solidFill>
                  <a:schemeClr val="tx2"/>
                </a:solidFill>
                <a:latin typeface="Arial" panose="020B0604020202020204" pitchFamily="34" charset="0"/>
                <a:ea typeface="+mj-ea"/>
                <a:cs typeface="Arial" panose="020B0604020202020204" pitchFamily="34" charset="0"/>
              </a:rPr>
              <a:t>. Incorporar el uso de nuevas herramientas tecnológicas en las labores diarias que ejecuta la Unidad de Licencias, con la finalidad de brindar cada vez un mejor servicio al cliente. </a:t>
            </a:r>
          </a:p>
          <a:p>
            <a:pPr algn="just">
              <a:lnSpc>
                <a:spcPct val="150000"/>
              </a:lnSpc>
            </a:pPr>
            <a:endParaRPr lang="es-CR" sz="1400" b="1" dirty="0"/>
          </a:p>
          <a:p>
            <a:pPr algn="just">
              <a:lnSpc>
                <a:spcPct val="150000"/>
              </a:lnSpc>
            </a:pPr>
            <a:endParaRPr lang="es-CR" dirty="0"/>
          </a:p>
        </p:txBody>
      </p:sp>
    </p:spTree>
    <p:extLst>
      <p:ext uri="{BB962C8B-B14F-4D97-AF65-F5344CB8AC3E}">
        <p14:creationId xmlns:p14="http://schemas.microsoft.com/office/powerpoint/2010/main" val="19655290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14/01/2020</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8</a:t>
            </a:fld>
            <a:endParaRPr lang="es-ES"/>
          </a:p>
        </p:txBody>
      </p:sp>
      <p:sp>
        <p:nvSpPr>
          <p:cNvPr id="6" name="CuadroTexto 5"/>
          <p:cNvSpPr txBox="1"/>
          <p:nvPr/>
        </p:nvSpPr>
        <p:spPr>
          <a:xfrm>
            <a:off x="457200" y="1412776"/>
            <a:ext cx="8003233" cy="3782830"/>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endParaRPr lang="es-ES" sz="1300" b="1" dirty="0">
              <a:latin typeface="Arial" panose="020B0604020202020204" pitchFamily="34" charset="0"/>
              <a:cs typeface="Arial" panose="020B0604020202020204" pitchFamily="34" charset="0"/>
            </a:endParaRPr>
          </a:p>
          <a:p>
            <a:pPr algn="just">
              <a:lnSpc>
                <a:spcPct val="115000"/>
              </a:lnSpc>
              <a:spcAft>
                <a:spcPts val="1000"/>
              </a:spcAft>
            </a:pPr>
            <a:r>
              <a:rPr lang="es-ES" sz="1400" b="1" dirty="0">
                <a:latin typeface="Arial" panose="020B0604020202020204" pitchFamily="34" charset="0"/>
                <a:cs typeface="Arial" panose="020B0604020202020204" pitchFamily="34" charset="0"/>
              </a:rPr>
              <a:t>4</a:t>
            </a:r>
            <a:r>
              <a:rPr lang="es-ES" sz="1400" b="1" dirty="0" smtClean="0">
                <a:latin typeface="Arial" panose="020B0604020202020204" pitchFamily="34" charset="0"/>
                <a:cs typeface="Arial" panose="020B0604020202020204" pitchFamily="34" charset="0"/>
              </a:rPr>
              <a:t>. </a:t>
            </a:r>
            <a:r>
              <a:rPr lang="es-ES" sz="1400" b="1" u="sng" dirty="0">
                <a:latin typeface="Arial" panose="020B0604020202020204" pitchFamily="34" charset="0"/>
                <a:cs typeface="Arial" panose="020B0604020202020204" pitchFamily="34" charset="0"/>
              </a:rPr>
              <a:t>Objetivo</a:t>
            </a:r>
            <a:r>
              <a:rPr lang="es-ES" sz="1400" b="1" u="sng" dirty="0" smtClean="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Traslado por Convenio </a:t>
            </a:r>
            <a:r>
              <a:rPr lang="es-ES" sz="1400" dirty="0">
                <a:latin typeface="Arial" panose="020B0604020202020204" pitchFamily="34" charset="0"/>
                <a:cs typeface="Arial" panose="020B0604020202020204" pitchFamily="34" charset="0"/>
              </a:rPr>
              <a:t>de los funcionarios del Fondo Nacional de Becas (FONABE) al Ministerio de Educación </a:t>
            </a:r>
            <a:r>
              <a:rPr lang="es-ES" sz="1400" dirty="0" smtClean="0">
                <a:latin typeface="Arial" panose="020B0604020202020204" pitchFamily="34" charset="0"/>
                <a:cs typeface="Arial" panose="020B0604020202020204" pitchFamily="34" charset="0"/>
              </a:rPr>
              <a:t>Pública.</a:t>
            </a:r>
            <a:endParaRPr lang="es-ES" sz="1400" dirty="0">
              <a:latin typeface="Arial" panose="020B0604020202020204" pitchFamily="34" charset="0"/>
              <a:cs typeface="Arial" panose="020B0604020202020204" pitchFamily="34" charset="0"/>
            </a:endParaRPr>
          </a:p>
          <a:p>
            <a:pPr algn="just"/>
            <a:r>
              <a:rPr lang="es-ES" sz="1400" b="1" u="sng" dirty="0">
                <a:latin typeface="Arial" panose="020B0604020202020204" pitchFamily="34" charset="0"/>
                <a:cs typeface="Arial" panose="020B0604020202020204" pitchFamily="34" charset="0"/>
              </a:rPr>
              <a:t>Resultado</a:t>
            </a:r>
            <a:r>
              <a:rPr lang="es-ES" sz="1400" b="1" dirty="0" smtClean="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De acuerdo a las acciones para el traslado de los funcionarios del Fondo Nacional de Becas (FONABE) al Ministerio de Educación Pública u otras instituciones del Estado,  a partir del 01 de agosto del 2019, se </a:t>
            </a:r>
            <a:r>
              <a:rPr lang="es-CR" sz="1400" dirty="0" smtClean="0">
                <a:latin typeface="Arial" panose="020B0604020202020204" pitchFamily="34" charset="0"/>
                <a:cs typeface="Arial" panose="020B0604020202020204" pitchFamily="34" charset="0"/>
              </a:rPr>
              <a:t>apersonó la mayoría de personal de FONABE </a:t>
            </a:r>
            <a:r>
              <a:rPr lang="es-CR" sz="1400" dirty="0">
                <a:latin typeface="Arial" panose="020B0604020202020204" pitchFamily="34" charset="0"/>
                <a:cs typeface="Arial" panose="020B0604020202020204" pitchFamily="34" charset="0"/>
              </a:rPr>
              <a:t>a distintas </a:t>
            </a:r>
            <a:r>
              <a:rPr lang="es-CR" sz="1400" dirty="0" smtClean="0">
                <a:latin typeface="Arial" panose="020B0604020202020204" pitchFamily="34" charset="0"/>
                <a:cs typeface="Arial" panose="020B0604020202020204" pitchFamily="34" charset="0"/>
              </a:rPr>
              <a:t>instancias, </a:t>
            </a:r>
            <a:r>
              <a:rPr lang="es-CR" sz="1400" dirty="0">
                <a:latin typeface="Arial" panose="020B0604020202020204" pitchFamily="34" charset="0"/>
                <a:cs typeface="Arial" panose="020B0604020202020204" pitchFamily="34" charset="0"/>
              </a:rPr>
              <a:t>respaldados mediante Convenio de Préstamo de Funcionario entre el Ministerio de Educación Pública (MEP) y la dependencia involucrada, </a:t>
            </a:r>
            <a:r>
              <a:rPr lang="es-CR" sz="1400" dirty="0" smtClean="0">
                <a:latin typeface="Arial" panose="020B0604020202020204" pitchFamily="34" charset="0"/>
                <a:cs typeface="Arial" panose="020B0604020202020204" pitchFamily="34" charset="0"/>
              </a:rPr>
              <a:t>lo anterior, hasta </a:t>
            </a:r>
            <a:r>
              <a:rPr lang="es-CR" sz="1400" dirty="0">
                <a:latin typeface="Arial" panose="020B0604020202020204" pitchFamily="34" charset="0"/>
                <a:cs typeface="Arial" panose="020B0604020202020204" pitchFamily="34" charset="0"/>
              </a:rPr>
              <a:t>tanto se de el cierre definitivo de FONABE vía Decreto, momento en que se formalizará el traslado mediante la figura de Traslado Horizontal. </a:t>
            </a:r>
            <a:endParaRPr lang="es-CR"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a:p>
            <a:pPr algn="just"/>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448459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14/01/2020</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9</a:t>
            </a:fld>
            <a:endParaRPr lang="es-ES"/>
          </a:p>
        </p:txBody>
      </p:sp>
      <p:sp>
        <p:nvSpPr>
          <p:cNvPr id="6" name="CuadroTexto 5"/>
          <p:cNvSpPr txBox="1"/>
          <p:nvPr/>
        </p:nvSpPr>
        <p:spPr>
          <a:xfrm>
            <a:off x="457200" y="908720"/>
            <a:ext cx="8003233" cy="5572038"/>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endParaRPr lang="es-ES" sz="1300" b="1" dirty="0">
              <a:latin typeface="Arial" panose="020B0604020202020204" pitchFamily="34" charset="0"/>
              <a:cs typeface="Arial" panose="020B0604020202020204" pitchFamily="34" charset="0"/>
            </a:endParaRPr>
          </a:p>
          <a:p>
            <a:pPr algn="just">
              <a:lnSpc>
                <a:spcPct val="115000"/>
              </a:lnSpc>
              <a:spcAft>
                <a:spcPts val="1000"/>
              </a:spcAft>
            </a:pPr>
            <a:r>
              <a:rPr lang="es-ES" sz="1200" b="1" dirty="0">
                <a:latin typeface="Arial" panose="020B0604020202020204" pitchFamily="34" charset="0"/>
                <a:cs typeface="Arial" panose="020B0604020202020204" pitchFamily="34" charset="0"/>
              </a:rPr>
              <a:t>5</a:t>
            </a:r>
            <a:r>
              <a:rPr lang="es-ES" sz="1200" b="1" dirty="0" smtClean="0">
                <a:latin typeface="Arial" panose="020B0604020202020204" pitchFamily="34" charset="0"/>
                <a:cs typeface="Arial" panose="020B0604020202020204" pitchFamily="34" charset="0"/>
              </a:rPr>
              <a:t>. </a:t>
            </a:r>
            <a:r>
              <a:rPr lang="es-ES" sz="1200" b="1" u="sng" dirty="0" smtClean="0">
                <a:latin typeface="Arial" panose="020B0604020202020204" pitchFamily="34" charset="0"/>
                <a:cs typeface="Arial" panose="020B0604020202020204" pitchFamily="34" charset="0"/>
              </a:rPr>
              <a:t>Objetivo:</a:t>
            </a:r>
            <a:r>
              <a:rPr lang="es-ES" sz="1200" b="1" dirty="0" smtClean="0">
                <a:latin typeface="Arial" panose="020B0604020202020204" pitchFamily="34" charset="0"/>
                <a:cs typeface="Arial" panose="020B0604020202020204" pitchFamily="34" charset="0"/>
              </a:rPr>
              <a:t> </a:t>
            </a:r>
            <a:r>
              <a:rPr lang="es-CR" sz="1100" dirty="0" smtClean="0">
                <a:latin typeface="Arial" panose="020B0604020202020204" pitchFamily="34" charset="0"/>
                <a:cs typeface="Arial" panose="020B0604020202020204" pitchFamily="34" charset="0"/>
              </a:rPr>
              <a:t>Por </a:t>
            </a:r>
            <a:r>
              <a:rPr lang="es-CR" sz="1100" dirty="0">
                <a:latin typeface="Arial" panose="020B0604020202020204" pitchFamily="34" charset="0"/>
                <a:cs typeface="Arial" panose="020B0604020202020204" pitchFamily="34" charset="0"/>
              </a:rPr>
              <a:t>medio de oficio circular DRH-5690-2018-DIR del 01 de junio del 2018, suscrito por la MBA. Yaxinia Díaz Mendoza, Directora de Recursos Humanos les instruyó a todos los Directores de Oficinas Centrales y Jefes de Departamento de Oficinas Centrales, a acatar lo dispuesto en el oficio Circular DVM-PICR-0006-03-2015 del 04 marzo de 2015, suscrito por el Dr. Miguel Ángel Gutiérrez Rodríguez, en calidad de Viceministro de Planificación Institucional y Coordinación Regional en ese momento, a fin de actualizar y poner a derecho cada una de las estructuras que conforman las oficinas centrales del Ministerio de Educación Pública, garantizando el ajuste de las mismas de forma que cada puesto asuma la responsabilidad que le corresponda de acuerdo a su clasificación, verificando que cada jefatura cuente con el personal a cargo y la supervisión que le ha sido asignada, con el propósito de que sean aprovechados y debidamente utilizados los fondos públicos en cuanto a los costos generados por la planilla institucional. Asimismo, es deber de la Unidad de Análisis Ocupacional del Departamento de Promoción del Recurso Humano, velar por el cumplimiento de lo establecido en el Articulo 109 del Reglamento del Estatuto de Servicio Civil que indica: “Las oficinas de recursos humanos de los ministerios e instituciones cubiertas por el Régimen de Servicio Civil deben estar atentas a los cambios a que se ven sometidos los puestos y proceder a su actualización siguiendo la normativa establecida por la Dirección General”.</a:t>
            </a:r>
          </a:p>
          <a:p>
            <a:pPr algn="just">
              <a:lnSpc>
                <a:spcPct val="115000"/>
              </a:lnSpc>
              <a:spcAft>
                <a:spcPts val="1000"/>
              </a:spcAft>
            </a:pPr>
            <a:r>
              <a:rPr lang="es-CR" sz="1100" dirty="0">
                <a:latin typeface="Arial" panose="020B0604020202020204" pitchFamily="34" charset="0"/>
                <a:cs typeface="Arial" panose="020B0604020202020204" pitchFamily="34" charset="0"/>
              </a:rPr>
              <a:t>Por lo que dicha Unidad se encargó de detectar diversas inconsistencias en la estructura ocupacional de las dependencias del MEP, por lo que procedió a notificarlo a fin de que se tomen las medidas pertinentes de acuerdo al principio de legalidad que debe imperar en todas las actuaciones de la Administración Pública</a:t>
            </a:r>
            <a:r>
              <a:rPr lang="es-CR" sz="1100" dirty="0" smtClean="0">
                <a:latin typeface="Arial" panose="020B0604020202020204" pitchFamily="34" charset="0"/>
                <a:cs typeface="Arial" panose="020B0604020202020204" pitchFamily="34" charset="0"/>
              </a:rPr>
              <a:t>.</a:t>
            </a:r>
          </a:p>
          <a:p>
            <a:pPr algn="just">
              <a:lnSpc>
                <a:spcPct val="115000"/>
              </a:lnSpc>
              <a:spcAft>
                <a:spcPts val="1000"/>
              </a:spcAft>
            </a:pPr>
            <a:r>
              <a:rPr lang="es-ES" sz="1200" b="1" u="sng" dirty="0" smtClean="0">
                <a:latin typeface="Arial" panose="020B0604020202020204" pitchFamily="34" charset="0"/>
                <a:cs typeface="Arial" panose="020B0604020202020204" pitchFamily="34" charset="0"/>
              </a:rPr>
              <a:t>Resultado</a:t>
            </a:r>
            <a:r>
              <a:rPr lang="es-ES" sz="1200" b="1" dirty="0" smtClean="0">
                <a:latin typeface="Arial" panose="020B0604020202020204" pitchFamily="34" charset="0"/>
                <a:cs typeface="Arial" panose="020B0604020202020204" pitchFamily="34" charset="0"/>
              </a:rPr>
              <a:t>: </a:t>
            </a:r>
            <a:r>
              <a:rPr lang="es-CR" sz="1100" dirty="0">
                <a:latin typeface="Arial" panose="020B0604020202020204" pitchFamily="34" charset="0"/>
                <a:cs typeface="Arial" panose="020B0604020202020204" pitchFamily="34" charset="0"/>
              </a:rPr>
              <a:t>Fueron notificadas trece dependencias en las cuales se encontraron puestos con inconsistencias, de las cuales se ha tomado medidas y corregido el estado de nueve puestos; asimismo, varias dependencias se encuentran gestionando la actualización y formalización de su estructura para ser debidamente avalada por MIDEPLAN. </a:t>
            </a:r>
            <a:endParaRPr lang="es-CR"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a:p>
            <a:pPr algn="just"/>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6556218"/>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24121</TotalTime>
  <Words>9805</Words>
  <Application>Microsoft Office PowerPoint</Application>
  <PresentationFormat>Presentación en pantalla (4:3)</PresentationFormat>
  <Paragraphs>1635</Paragraphs>
  <Slides>71</Slides>
  <Notes>42</Notes>
  <HiddenSlides>0</HiddenSlides>
  <MMClips>0</MMClips>
  <ScaleCrop>false</ScaleCrop>
  <HeadingPairs>
    <vt:vector size="8" baseType="variant">
      <vt:variant>
        <vt:lpstr>Fuentes usadas</vt:lpstr>
      </vt:variant>
      <vt:variant>
        <vt:i4>6</vt:i4>
      </vt:variant>
      <vt:variant>
        <vt:lpstr>Tema</vt:lpstr>
      </vt:variant>
      <vt:variant>
        <vt:i4>2</vt:i4>
      </vt:variant>
      <vt:variant>
        <vt:lpstr>Servidores OLE incrustados</vt:lpstr>
      </vt:variant>
      <vt:variant>
        <vt:i4>1</vt:i4>
      </vt:variant>
      <vt:variant>
        <vt:lpstr>Títulos de diapositiva</vt:lpstr>
      </vt:variant>
      <vt:variant>
        <vt:i4>71</vt:i4>
      </vt:variant>
    </vt:vector>
  </HeadingPairs>
  <TitlesOfParts>
    <vt:vector size="80" baseType="lpstr">
      <vt:lpstr>Arial</vt:lpstr>
      <vt:lpstr>Calibri</vt:lpstr>
      <vt:lpstr>Constantia</vt:lpstr>
      <vt:lpstr>Times New Roman</vt:lpstr>
      <vt:lpstr>Wingdings</vt:lpstr>
      <vt:lpstr>Wingdings 2</vt:lpstr>
      <vt:lpstr>Flujo</vt:lpstr>
      <vt:lpstr>Diseño personalizado</vt:lpstr>
      <vt:lpstr>Hoja de cálculo</vt:lpstr>
      <vt:lpstr>Presentación de PowerPoint</vt:lpstr>
      <vt:lpstr>     Labor sustantiva:</vt:lpstr>
      <vt:lpstr>Presentación de PowerPoint</vt:lpstr>
      <vt:lpstr>     Labor sustantiva: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Labor sustantiva:</vt:lpstr>
      <vt:lpstr>Labor sustantiva:</vt:lpstr>
      <vt:lpstr>Presentación de PowerPoint</vt:lpstr>
      <vt:lpstr>Presentación de PowerPoint</vt:lpstr>
      <vt:lpstr>                                                                                Objetivos y resultados  3. Concursos Internos  Objetivo:  Dotar al Ministerio de Educación Pública por medio de este procedimiento de un registro de elegibles para contar con el recurso humano idóneo para el desempeño de las funciones correspondientes a los puestos cubiertos por el Título I del Estatuto de Servicio Civil, en todas las especialidades reconocidas a la fecha por la Dirección General de Servicio Civil, para cubrir plazas vacantes.  Resultado:  A la fecha se continúan llenando puestos vacantes mediante el registro de elegibles de los concursos internos MEP-01-2016 ( Título I) para las clases de puesto Oficinista de Servicio Civil 1 y 2, especialidad Labores Varias de Oficina y Secretario de Servicio Civil 1 y 2 y MEP-01-2017 (Título I) para las clases técnicos, profesionales y jefaturas.</vt:lpstr>
      <vt:lpstr>Presentación de PowerPoint</vt:lpstr>
      <vt:lpstr>Presentación de PowerPoint</vt:lpstr>
      <vt:lpstr>Objetivos y resultados </vt:lpstr>
      <vt:lpstr> </vt:lpstr>
      <vt:lpstr>Presentación de PowerPoint</vt:lpstr>
      <vt:lpstr>Concurso Artículo 15 </vt:lpstr>
      <vt:lpstr>Objetivos y resultado</vt:lpstr>
      <vt:lpstr>Presentación de PowerPoint</vt:lpstr>
      <vt:lpstr>Presentación de PowerPoint</vt:lpstr>
      <vt:lpstr>Presentación de PowerPoint</vt:lpstr>
      <vt:lpstr>Presentación de PowerPoint</vt:lpstr>
      <vt:lpstr>Indicadores y estadísticas de la gestión Cantidad de clases y especialidades resueltos mediante concurso Interno MEP-01-2017 para el año 2019</vt:lpstr>
      <vt:lpstr>Indicadores y estadísticas de la gestión Cantidad de clases y especialidades resueltos mediante concurso Interno MEP-01-2017</vt:lpstr>
      <vt:lpstr>Indicadores y estadísticas de la gestión Cantidad de clases y especialidades resueltos mediante concurso Interno MEP-01-2017</vt:lpstr>
      <vt:lpstr>Indicadores y estadísticas de la gestión Cantidad de clases y especialidades resueltos mediante concurso Interno MEP-01-2017</vt:lpstr>
      <vt:lpstr>Indicadores y estadísticas de la gestión </vt:lpstr>
      <vt:lpstr>Indicadores y estadísticas de la gestión</vt:lpstr>
      <vt:lpstr>Presentación de PowerPoint</vt:lpstr>
      <vt:lpstr>Presentación de PowerPoint</vt:lpstr>
      <vt:lpstr>Indicadores y estadísticas de la gestión</vt:lpstr>
      <vt:lpstr>Indicadores y estadísticas de la gestión</vt:lpstr>
      <vt:lpstr>Indicadores y estadísticas de la gestión</vt:lpstr>
      <vt:lpstr>           Indicadores y estadísticas de la gestión </vt:lpstr>
      <vt:lpstr>Presentación de PowerPoint</vt:lpstr>
      <vt:lpstr>Principales obstáculos por superar </vt:lpstr>
      <vt:lpstr>Principales obstáculos por superar </vt:lpstr>
      <vt:lpstr>     Labor sustantiva:</vt:lpstr>
      <vt:lpstr>Presentación de PowerPoint</vt:lpstr>
      <vt:lpstr>Presentación de PowerPoint</vt:lpstr>
      <vt:lpstr>Presentación de PowerPoint</vt:lpstr>
      <vt:lpstr>Presentación de PowerPoint</vt:lpstr>
      <vt:lpstr>Concurso Interno MEP-02-2017 (Puestos contemplados en el artículo 15 del Reglamento del Estatuto del Servicio Civil).</vt:lpstr>
      <vt:lpstr>Presentación de PowerPoint</vt:lpstr>
      <vt:lpstr>Presentación de PowerPoint</vt:lpstr>
      <vt:lpstr>     Labor sustantiva: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amurilloj</dc:creator>
  <cp:lastModifiedBy>Laura Gomez Portuguez</cp:lastModifiedBy>
  <cp:revision>916</cp:revision>
  <cp:lastPrinted>2018-12-17T14:55:54Z</cp:lastPrinted>
  <dcterms:created xsi:type="dcterms:W3CDTF">2011-07-08T13:19:55Z</dcterms:created>
  <dcterms:modified xsi:type="dcterms:W3CDTF">2020-01-14T20:39:36Z</dcterms:modified>
</cp:coreProperties>
</file>