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13"/>
  </p:notesMasterIdLst>
  <p:handoutMasterIdLst>
    <p:handoutMasterId r:id="rId14"/>
  </p:handoutMasterIdLst>
  <p:sldIdLst>
    <p:sldId id="272" r:id="rId3"/>
    <p:sldId id="330" r:id="rId4"/>
    <p:sldId id="331" r:id="rId5"/>
    <p:sldId id="340" r:id="rId6"/>
    <p:sldId id="332" r:id="rId7"/>
    <p:sldId id="338" r:id="rId8"/>
    <p:sldId id="339" r:id="rId9"/>
    <p:sldId id="336" r:id="rId10"/>
    <p:sldId id="337" r:id="rId11"/>
    <p:sldId id="333" r:id="rId12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73" d="100"/>
          <a:sy n="73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0\Informe%20de%20Labores%202019\Copia%20de%20Informe%20de%20Funciones%20-%20DARH%20-%20Primar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0\Informe%20de%20Labores%202019\Copia%20de%20Informe%20de%20Funciones%20-%20DARH%20-%20Primar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0\Informe%20de%20Labores%202019\Copia%20de%20Informe%20de%20Funciones%20-%20DARH%20-%20Primar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0\Informe%20de%20Labores%202019\Copia%20de%20Informe%20de%20Funciones%20-%20DARH%20-%20Primari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0\Informe%20de%20Labores%202019\Informe%20de%20Funciones%20-%20DARH%20-%20Especia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Docentes</a:t>
            </a:r>
            <a:r>
              <a:rPr lang="es-CR" baseline="0"/>
              <a:t> nombrados a la I Q de Febrero</a:t>
            </a:r>
            <a:endParaRPr lang="es-C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DARH'!$C$7:$G$7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'Informe DARH'!$C$8:$G$8</c:f>
              <c:numCache>
                <c:formatCode>#,##0</c:formatCode>
                <c:ptCount val="5"/>
                <c:pt idx="0">
                  <c:v>74570</c:v>
                </c:pt>
                <c:pt idx="1">
                  <c:v>75066</c:v>
                </c:pt>
                <c:pt idx="2">
                  <c:v>78180</c:v>
                </c:pt>
                <c:pt idx="3">
                  <c:v>79383</c:v>
                </c:pt>
                <c:pt idx="4">
                  <c:v>80592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2-4FF8-81EA-7D0633F5F1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24605039"/>
        <c:axId val="1024606287"/>
      </c:barChart>
      <c:catAx>
        <c:axId val="1024605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24606287"/>
        <c:crosses val="autoZero"/>
        <c:auto val="1"/>
        <c:lblAlgn val="ctr"/>
        <c:lblOffset val="100"/>
        <c:noMultiLvlLbl val="0"/>
      </c:catAx>
      <c:valAx>
        <c:axId val="1024606287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24605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Detalle de digitación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'Informe DARH'!$C$22</c:f>
              <c:strCache>
                <c:ptCount val="1"/>
                <c:pt idx="0">
                  <c:v>Prorroga de Nombramiento Interino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'Informe DARH'!$C$29</c:f>
              <c:numCache>
                <c:formatCode>General</c:formatCode>
                <c:ptCount val="1"/>
                <c:pt idx="0">
                  <c:v>36521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F-42B4-9F05-2F31969E0829}"/>
            </c:ext>
          </c:extLst>
        </c:ser>
        <c:ser>
          <c:idx val="1"/>
          <c:order val="1"/>
          <c:tx>
            <c:strRef>
              <c:f>'Informe DARH'!$D$22</c:f>
              <c:strCache>
                <c:ptCount val="1"/>
                <c:pt idx="0">
                  <c:v>Prórroga por Continuidad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'Informe DARH'!$D$29</c:f>
              <c:numCache>
                <c:formatCode>General</c:formatCode>
                <c:ptCount val="1"/>
                <c:pt idx="0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F-42B4-9F05-2F31969E0829}"/>
            </c:ext>
          </c:extLst>
        </c:ser>
        <c:ser>
          <c:idx val="2"/>
          <c:order val="2"/>
          <c:tx>
            <c:strRef>
              <c:f>'Informe DARH'!$E$22</c:f>
              <c:strCache>
                <c:ptCount val="1"/>
                <c:pt idx="0">
                  <c:v>Desestimas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'Informe DARH'!$E$29</c:f>
              <c:numCache>
                <c:formatCode>General</c:formatCode>
                <c:ptCount val="1"/>
                <c:pt idx="0">
                  <c:v>3936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F-42B4-9F05-2F31969E0829}"/>
            </c:ext>
          </c:extLst>
        </c:ser>
        <c:ser>
          <c:idx val="3"/>
          <c:order val="3"/>
          <c:tx>
            <c:strRef>
              <c:f>'Informe DARH'!$F$22</c:f>
              <c:strCache>
                <c:ptCount val="1"/>
                <c:pt idx="0">
                  <c:v>Nombramientos Interinos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'Informe DARH'!$F$29</c:f>
              <c:numCache>
                <c:formatCode>General</c:formatCode>
                <c:ptCount val="1"/>
                <c:pt idx="0">
                  <c:v>9749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F-42B4-9F05-2F31969E08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-25012784"/>
        <c:axId val="-25001360"/>
      </c:barChart>
      <c:catAx>
        <c:axId val="-25012784"/>
        <c:scaling>
          <c:orientation val="minMax"/>
        </c:scaling>
        <c:delete val="1"/>
        <c:axPos val="l"/>
        <c:majorTickMark val="none"/>
        <c:minorTickMark val="none"/>
        <c:tickLblPos val="nextTo"/>
        <c:crossAx val="-25001360"/>
        <c:crosses val="autoZero"/>
        <c:auto val="1"/>
        <c:lblAlgn val="ctr"/>
        <c:lblOffset val="100"/>
        <c:noMultiLvlLbl val="0"/>
      </c:catAx>
      <c:valAx>
        <c:axId val="-2500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2501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Causas judiciales atendidas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'Informe DARH'!$C$39</c:f>
              <c:strCache>
                <c:ptCount val="1"/>
                <c:pt idx="0">
                  <c:v>Causas Judiciales Atendidas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'Informe DARH'!$B$40:$B$45</c:f>
              <c:strCache>
                <c:ptCount val="6"/>
                <c:pt idx="0">
                  <c:v>Secundaria Académica</c:v>
                </c:pt>
                <c:pt idx="1">
                  <c:v>Secundaria Técnica</c:v>
                </c:pt>
                <c:pt idx="2">
                  <c:v>Preescolar y Primaria</c:v>
                </c:pt>
                <c:pt idx="3">
                  <c:v>Educación Indígena</c:v>
                </c:pt>
                <c:pt idx="4">
                  <c:v>Programas Especiales</c:v>
                </c:pt>
                <c:pt idx="5">
                  <c:v>Administrativa</c:v>
                </c:pt>
              </c:strCache>
            </c:strRef>
          </c:cat>
          <c:val>
            <c:numRef>
              <c:f>'Informe DARH'!$C$40:$C$45</c:f>
              <c:numCache>
                <c:formatCode>General</c:formatCode>
                <c:ptCount val="6"/>
                <c:pt idx="0">
                  <c:v>212</c:v>
                </c:pt>
                <c:pt idx="1">
                  <c:v>160</c:v>
                </c:pt>
                <c:pt idx="2">
                  <c:v>157</c:v>
                </c:pt>
                <c:pt idx="3">
                  <c:v>45</c:v>
                </c:pt>
                <c:pt idx="4">
                  <c:v>31</c:v>
                </c:pt>
                <c:pt idx="5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8-471A-A509-45130D54C52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93798784"/>
        <c:axId val="-293792256"/>
      </c:barChart>
      <c:catAx>
        <c:axId val="-2937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293792256"/>
        <c:crosses val="autoZero"/>
        <c:auto val="1"/>
        <c:lblAlgn val="ctr"/>
        <c:lblOffset val="100"/>
        <c:noMultiLvlLbl val="0"/>
      </c:catAx>
      <c:valAx>
        <c:axId val="-29379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29379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Traslados por Excepción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'Informe DARH'!$B$134:$B$138</c:f>
              <c:strCache>
                <c:ptCount val="5"/>
                <c:pt idx="0">
                  <c:v>Secundaria Académica</c:v>
                </c:pt>
                <c:pt idx="1">
                  <c:v>Secundaria Técnica</c:v>
                </c:pt>
                <c:pt idx="2">
                  <c:v>Preescolar y Primaria</c:v>
                </c:pt>
                <c:pt idx="3">
                  <c:v>Educación Indígena</c:v>
                </c:pt>
                <c:pt idx="4">
                  <c:v>Programas Especiales</c:v>
                </c:pt>
              </c:strCache>
            </c:strRef>
          </c:cat>
          <c:val>
            <c:numRef>
              <c:f>'Informe DARH'!$D$134:$D$138</c:f>
              <c:numCache>
                <c:formatCode>General</c:formatCode>
                <c:ptCount val="5"/>
                <c:pt idx="0">
                  <c:v>217</c:v>
                </c:pt>
                <c:pt idx="1">
                  <c:v>49</c:v>
                </c:pt>
                <c:pt idx="2">
                  <c:v>545</c:v>
                </c:pt>
                <c:pt idx="3">
                  <c:v>1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1-4C09-890C-5F3762DBF5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962242208"/>
        <c:axId val="-1962251456"/>
      </c:barChart>
      <c:catAx>
        <c:axId val="-19622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962251456"/>
        <c:crosses val="autoZero"/>
        <c:auto val="1"/>
        <c:lblAlgn val="ctr"/>
        <c:lblOffset val="100"/>
        <c:noMultiLvlLbl val="0"/>
      </c:catAx>
      <c:valAx>
        <c:axId val="-196225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96224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Artículos 83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'Informe DARH'!$D$117</c:f>
              <c:strCache>
                <c:ptCount val="1"/>
                <c:pt idx="0">
                  <c:v>Aprobadas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'Informe DARH'!$B$118:$B$122</c:f>
              <c:strCache>
                <c:ptCount val="5"/>
                <c:pt idx="0">
                  <c:v>Secundaria Académica</c:v>
                </c:pt>
                <c:pt idx="1">
                  <c:v>Secundaria Técnica</c:v>
                </c:pt>
                <c:pt idx="2">
                  <c:v>Preescolar y Primaria</c:v>
                </c:pt>
                <c:pt idx="3">
                  <c:v>Educación Indígena</c:v>
                </c:pt>
                <c:pt idx="4">
                  <c:v>Programas Especiales</c:v>
                </c:pt>
              </c:strCache>
            </c:strRef>
          </c:cat>
          <c:val>
            <c:numRef>
              <c:f>'Informe DARH'!$D$118:$D$122</c:f>
              <c:numCache>
                <c:formatCode>General</c:formatCode>
                <c:ptCount val="5"/>
                <c:pt idx="0">
                  <c:v>815</c:v>
                </c:pt>
                <c:pt idx="1">
                  <c:v>121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D9-4B97-884E-B5FE2494F3D4}"/>
            </c:ext>
          </c:extLst>
        </c:ser>
        <c:ser>
          <c:idx val="1"/>
          <c:order val="1"/>
          <c:tx>
            <c:strRef>
              <c:f>'Informe DARH'!$F$117</c:f>
              <c:strCache>
                <c:ptCount val="1"/>
                <c:pt idx="0">
                  <c:v>Denegadas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'Informe DARH'!$B$118:$B$122</c:f>
              <c:strCache>
                <c:ptCount val="5"/>
                <c:pt idx="0">
                  <c:v>Secundaria Académica</c:v>
                </c:pt>
                <c:pt idx="1">
                  <c:v>Secundaria Técnica</c:v>
                </c:pt>
                <c:pt idx="2">
                  <c:v>Preescolar y Primaria</c:v>
                </c:pt>
                <c:pt idx="3">
                  <c:v>Educación Indígena</c:v>
                </c:pt>
                <c:pt idx="4">
                  <c:v>Programas Especiales</c:v>
                </c:pt>
              </c:strCache>
            </c:strRef>
          </c:cat>
          <c:val>
            <c:numRef>
              <c:f>'Informe DARH'!$F$118:$F$122</c:f>
              <c:numCache>
                <c:formatCode>General</c:formatCode>
                <c:ptCount val="5"/>
                <c:pt idx="0">
                  <c:v>76</c:v>
                </c:pt>
                <c:pt idx="1">
                  <c:v>160</c:v>
                </c:pt>
                <c:pt idx="2">
                  <c:v>0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D9-4B97-884E-B5FE2494F3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6445520"/>
        <c:axId val="716447152"/>
      </c:barChart>
      <c:catAx>
        <c:axId val="71644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16447152"/>
        <c:crosses val="autoZero"/>
        <c:auto val="1"/>
        <c:lblAlgn val="ctr"/>
        <c:lblOffset val="100"/>
        <c:noMultiLvlLbl val="0"/>
      </c:catAx>
      <c:valAx>
        <c:axId val="71644715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1644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18/02/2020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18/02/2020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83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907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185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0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21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252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070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278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6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18/02/2020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18/02/2020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18/02/2020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18/02/2020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18/02/2020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18/02/2020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18/02/2020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18/02/2020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18/02/2020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18/02/2020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18/02/2020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18/02/2020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18/02/2020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18/02/2020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18/02/2020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18/02/2020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18/02/2020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18/02/2020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18/02/2020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18/02/2020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18/02/2020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18/02/2020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18/02/2020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508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Asignación del Recurso Humano</a:t>
            </a:r>
          </a:p>
          <a:p>
            <a:pPr algn="ctr"/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2019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99593" y="1124744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Incrementar la digitalización de gestiones de las diferentes unidades, con esto se lograría brindar servicios a todas las zonas del país sin necesidad de que se detenga el servicio educativo.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Intentar disminuir el impacto de gestiones externas que afectan directamente en la digitación de acciones de personal para garantizar un efectivo de inicio de curso lectivo.</a:t>
            </a:r>
            <a:endParaRPr lang="es-CR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23528" y="1514378"/>
            <a:ext cx="820891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Encargados de garantizar una correcta asignación de recurso humano en las diferentes modalidades e instancias educativas publicas del país , así como sus sobresueldos relacionados.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Departamento segmenta la atención de las poblaciones en las siguientes unidades: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Académica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Técnica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Preescolar y Primaria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Educación Indígena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Programas Especiales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2522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7200" y="712141"/>
            <a:ext cx="8229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Aumentar la cantidad de docentes nombrados para inicio de curso lectivo, específicamente para la I Q de Febrero 2019.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Incremento en docentes nombrados.</a:t>
            </a:r>
          </a:p>
          <a:p>
            <a:pPr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Garantizar un efectivo inicio de curso lectivo aumentando la digitación de acciones de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personal, así como los sobresueldos.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Curso lectivo iniciado de manera satisfactoria gracias a la digitación oportuna en de nombramientos y prorrogas.</a:t>
            </a: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319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712141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Implementar mejoras sustanciales en la gestión con la aplicación de tecnologías de información.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Formularios digitales para ser tomado en cuenta en una posible permuta, así como videos explicativos de cómo completar cuadros de personal, procurando disminuir las devoluciones.</a:t>
            </a:r>
          </a:p>
          <a:p>
            <a:pPr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12070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19368"/>
              </p:ext>
            </p:extLst>
          </p:nvPr>
        </p:nvGraphicFramePr>
        <p:xfrm>
          <a:off x="1035276" y="2109560"/>
          <a:ext cx="7456983" cy="383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11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13659"/>
              </p:ext>
            </p:extLst>
          </p:nvPr>
        </p:nvGraphicFramePr>
        <p:xfrm>
          <a:off x="1177008" y="2052436"/>
          <a:ext cx="7128792" cy="424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899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534115"/>
              </p:ext>
            </p:extLst>
          </p:nvPr>
        </p:nvGraphicFramePr>
        <p:xfrm>
          <a:off x="733004" y="2109560"/>
          <a:ext cx="7779679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64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120042"/>
              </p:ext>
            </p:extLst>
          </p:nvPr>
        </p:nvGraphicFramePr>
        <p:xfrm>
          <a:off x="899592" y="2109560"/>
          <a:ext cx="7575745" cy="398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455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802809"/>
              </p:ext>
            </p:extLst>
          </p:nvPr>
        </p:nvGraphicFramePr>
        <p:xfrm>
          <a:off x="539552" y="2019844"/>
          <a:ext cx="7909132" cy="414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538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23416</TotalTime>
  <Words>375</Words>
  <Application>Microsoft Office PowerPoint</Application>
  <PresentationFormat>Presentación en pantalla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Andrey Gerardo Azofeifa Bolaños</cp:lastModifiedBy>
  <cp:revision>841</cp:revision>
  <cp:lastPrinted>2014-11-26T16:11:40Z</cp:lastPrinted>
  <dcterms:created xsi:type="dcterms:W3CDTF">2011-07-08T13:19:55Z</dcterms:created>
  <dcterms:modified xsi:type="dcterms:W3CDTF">2020-02-18T20:12:31Z</dcterms:modified>
</cp:coreProperties>
</file>