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16"/>
  </p:notesMasterIdLst>
  <p:handoutMasterIdLst>
    <p:handoutMasterId r:id="rId17"/>
  </p:handoutMasterIdLst>
  <p:sldIdLst>
    <p:sldId id="272" r:id="rId3"/>
    <p:sldId id="318" r:id="rId4"/>
    <p:sldId id="319" r:id="rId5"/>
    <p:sldId id="257" r:id="rId6"/>
    <p:sldId id="320" r:id="rId7"/>
    <p:sldId id="337" r:id="rId8"/>
    <p:sldId id="342" r:id="rId9"/>
    <p:sldId id="338" r:id="rId10"/>
    <p:sldId id="341" r:id="rId11"/>
    <p:sldId id="345" r:id="rId12"/>
    <p:sldId id="344" r:id="rId13"/>
    <p:sldId id="312" r:id="rId14"/>
    <p:sldId id="336" r:id="rId15"/>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4334"/>
    <a:srgbClr val="993300"/>
    <a:srgbClr val="A50021"/>
    <a:srgbClr val="FFFF99"/>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92" d="100"/>
          <a:sy n="92" d="100"/>
        </p:scale>
        <p:origin x="190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a:solidFill>
                  <a:schemeClr val="tx1"/>
                </a:solidFill>
              </a:rPr>
              <a:t>Incidentes 2019</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CR"/>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chemeClr val="accent6">
                  <a:lumMod val="75000"/>
                </a:schemeClr>
              </a:solidFill>
              <a:ln w="9525" cap="flat" cmpd="sng" algn="ctr">
                <a:solidFill>
                  <a:schemeClr val="tx2">
                    <a:lumMod val="75000"/>
                  </a:schemeClr>
                </a:solidFill>
                <a:round/>
              </a:ln>
              <a:effectLst/>
              <a:sp3d contourW="9525">
                <a:contourClr>
                  <a:schemeClr val="tx2">
                    <a:lumMod val="75000"/>
                  </a:schemeClr>
                </a:contourClr>
              </a:sp3d>
            </c:spPr>
          </c:dPt>
          <c:dPt>
            <c:idx val="1"/>
            <c:invertIfNegative val="0"/>
            <c:bubble3D val="0"/>
            <c:spPr>
              <a:solidFill>
                <a:schemeClr val="accent2">
                  <a:lumMod val="75000"/>
                </a:schemeClr>
              </a:solidFill>
              <a:ln w="9525" cap="flat" cmpd="sng" algn="ctr">
                <a:solidFill>
                  <a:schemeClr val="tx2">
                    <a:lumMod val="75000"/>
                  </a:schemeClr>
                </a:solidFill>
                <a:round/>
              </a:ln>
              <a:effectLst/>
              <a:sp3d contourW="9525">
                <a:contourClr>
                  <a:schemeClr val="tx2">
                    <a:lumMod val="75000"/>
                  </a:schemeClr>
                </a:contourClr>
              </a:sp3d>
            </c:spPr>
          </c:dPt>
          <c:dPt>
            <c:idx val="2"/>
            <c:invertIfNegative val="0"/>
            <c:bubble3D val="0"/>
            <c:spPr>
              <a:solidFill>
                <a:srgbClr val="00B050"/>
              </a:solidFill>
              <a:ln w="9525" cap="flat" cmpd="sng" algn="ctr">
                <a:solidFill>
                  <a:schemeClr val="tx2">
                    <a:lumMod val="75000"/>
                  </a:schemeClr>
                </a:solidFill>
                <a:round/>
              </a:ln>
              <a:effectLst/>
              <a:sp3d contourW="9525">
                <a:contourClr>
                  <a:schemeClr val="tx2">
                    <a:lumMod val="75000"/>
                  </a:schemeClr>
                </a:contourClr>
              </a:sp3d>
            </c:spPr>
          </c:dPt>
          <c:dLbls>
            <c:dLbl>
              <c:idx val="0"/>
              <c:layout>
                <c:manualLayout>
                  <c:x val="1.3888888888888888E-2"/>
                  <c:y val="-1.388888888888888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0185067526415994E-16"/>
                  <c:y val="-5.555555555555555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0555555555555659E-2"/>
                  <c:y val="-6.481481481481489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s-C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Hoja1!$E$2:$E$4</c:f>
              <c:strCache>
                <c:ptCount val="3"/>
                <c:pt idx="0">
                  <c:v>Cerrado</c:v>
                </c:pt>
                <c:pt idx="1">
                  <c:v>Pendiente</c:v>
                </c:pt>
                <c:pt idx="2">
                  <c:v>Reprueba</c:v>
                </c:pt>
              </c:strCache>
            </c:strRef>
          </c:cat>
          <c:val>
            <c:numRef>
              <c:f>Hoja1!$F$2:$F$4</c:f>
              <c:numCache>
                <c:formatCode>General</c:formatCode>
                <c:ptCount val="3"/>
                <c:pt idx="0">
                  <c:v>266</c:v>
                </c:pt>
                <c:pt idx="1">
                  <c:v>28</c:v>
                </c:pt>
                <c:pt idx="2">
                  <c:v>3</c:v>
                </c:pt>
              </c:numCache>
            </c:numRef>
          </c:val>
        </c:ser>
        <c:dLbls>
          <c:showLegendKey val="0"/>
          <c:showVal val="1"/>
          <c:showCatName val="0"/>
          <c:showSerName val="0"/>
          <c:showPercent val="0"/>
          <c:showBubbleSize val="0"/>
        </c:dLbls>
        <c:gapWidth val="65"/>
        <c:shape val="box"/>
        <c:axId val="-1290363616"/>
        <c:axId val="-1360266272"/>
        <c:axId val="0"/>
      </c:bar3DChart>
      <c:catAx>
        <c:axId val="-1290363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tx1"/>
                </a:solidFill>
                <a:latin typeface="+mn-lt"/>
                <a:ea typeface="+mn-ea"/>
                <a:cs typeface="+mn-cs"/>
              </a:defRPr>
            </a:pPr>
            <a:endParaRPr lang="es-CR"/>
          </a:p>
        </c:txPr>
        <c:crossAx val="-1360266272"/>
        <c:crosses val="autoZero"/>
        <c:auto val="1"/>
        <c:lblAlgn val="ctr"/>
        <c:lblOffset val="100"/>
        <c:noMultiLvlLbl val="0"/>
      </c:catAx>
      <c:valAx>
        <c:axId val="-1360266272"/>
        <c:scaling>
          <c:orientation val="minMax"/>
        </c:scaling>
        <c:delete val="0"/>
        <c:axPos val="l"/>
        <c:majorGridlines>
          <c:spPr>
            <a:ln w="12700" cap="flat" cmpd="sng" algn="ctr">
              <a:solidFill>
                <a:schemeClr val="tx2">
                  <a:lumMod val="60000"/>
                  <a:lumOff val="4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s-CR"/>
          </a:p>
        </c:txPr>
        <c:crossAx val="-1290363616"/>
        <c:crosses val="autoZero"/>
        <c:crossBetween val="between"/>
      </c:valAx>
      <c:spPr>
        <a:noFill/>
        <a:ln>
          <a:noFill/>
        </a:ln>
        <a:effectLst/>
      </c:spPr>
    </c:plotArea>
    <c:plotVisOnly val="1"/>
    <c:dispBlanksAs val="gap"/>
    <c:showDLblsOverMax val="0"/>
  </c:chart>
  <c:spPr>
    <a:solidFill>
      <a:schemeClr val="accent5">
        <a:lumMod val="60000"/>
        <a:lumOff val="40000"/>
      </a:schemeClr>
    </a:solidFill>
    <a:ln w="9525" cap="flat" cmpd="sng" algn="ctr">
      <a:solidFill>
        <a:schemeClr val="dk1">
          <a:lumMod val="25000"/>
          <a:lumOff val="75000"/>
        </a:schemeClr>
      </a:solidFill>
      <a:round/>
    </a:ln>
    <a:effectLst/>
  </c:spPr>
  <c:txPr>
    <a:bodyPr/>
    <a:lstStyle/>
    <a:p>
      <a:pPr>
        <a:defRPr/>
      </a:pPr>
      <a:endParaRPr lang="es-C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2031" tIns="46016" rIns="92031" bIns="46016" rtlCol="0"/>
          <a:lstStyle>
            <a:lvl1pPr algn="l">
              <a:defRPr sz="1200"/>
            </a:lvl1pPr>
          </a:lstStyle>
          <a:p>
            <a:endParaRPr lang="es-ES"/>
          </a:p>
        </p:txBody>
      </p:sp>
      <p:sp>
        <p:nvSpPr>
          <p:cNvPr id="3" name="2 Marcador de fecha"/>
          <p:cNvSpPr>
            <a:spLocks noGrp="1"/>
          </p:cNvSpPr>
          <p:nvPr>
            <p:ph type="dt" sz="quarter" idx="1"/>
          </p:nvPr>
        </p:nvSpPr>
        <p:spPr>
          <a:xfrm>
            <a:off x="3970938" y="0"/>
            <a:ext cx="3037840" cy="464820"/>
          </a:xfrm>
          <a:prstGeom prst="rect">
            <a:avLst/>
          </a:prstGeom>
        </p:spPr>
        <p:txBody>
          <a:bodyPr vert="horz" lIns="92031" tIns="46016" rIns="92031" bIns="46016" rtlCol="0"/>
          <a:lstStyle>
            <a:lvl1pPr algn="r">
              <a:defRPr sz="1200"/>
            </a:lvl1pPr>
          </a:lstStyle>
          <a:p>
            <a:fld id="{4416EE8B-AFFE-46CC-A7E2-600E8A5A5E57}" type="datetimeFigureOut">
              <a:rPr lang="es-ES" smtClean="0"/>
              <a:pPr/>
              <a:t>16/01/2020</a:t>
            </a:fld>
            <a:endParaRPr lang="es-ES"/>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2031" tIns="46016" rIns="92031" bIns="46016"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2031" tIns="46016" rIns="92031" bIns="46016"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2031" tIns="46016" rIns="92031" bIns="46016"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2031" tIns="46016" rIns="92031" bIns="46016" rtlCol="0"/>
          <a:lstStyle>
            <a:lvl1pPr algn="r">
              <a:defRPr sz="1200"/>
            </a:lvl1pPr>
          </a:lstStyle>
          <a:p>
            <a:fld id="{E8DF0198-4C94-44B1-8978-46F73354EBE8}" type="datetimeFigureOut">
              <a:rPr lang="es-ES" smtClean="0"/>
              <a:pPr/>
              <a:t>16/01/2020</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31" tIns="46016" rIns="92031" bIns="46016" rtlCol="0" anchor="ctr"/>
          <a:lstStyle/>
          <a:p>
            <a:endParaRPr lang="es-ES"/>
          </a:p>
        </p:txBody>
      </p:sp>
      <p:sp>
        <p:nvSpPr>
          <p:cNvPr id="5" name="4 Marcador de notas"/>
          <p:cNvSpPr>
            <a:spLocks noGrp="1"/>
          </p:cNvSpPr>
          <p:nvPr>
            <p:ph type="body" sz="quarter" idx="3"/>
          </p:nvPr>
        </p:nvSpPr>
        <p:spPr>
          <a:xfrm>
            <a:off x="701040" y="4415791"/>
            <a:ext cx="5608320" cy="4183380"/>
          </a:xfrm>
          <a:prstGeom prst="rect">
            <a:avLst/>
          </a:prstGeom>
        </p:spPr>
        <p:txBody>
          <a:bodyPr vert="horz" lIns="92031" tIns="46016" rIns="92031" bIns="4601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2031" tIns="46016" rIns="92031" bIns="46016"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2031" tIns="46016" rIns="92031" bIns="46016"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1803891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18057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347772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3075474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234900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298055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3228920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264167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16/01/2020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16/01/2020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16/01/2020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16/01/2020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16/01/2020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16/01/2020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16/01/2020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16/01/2020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16/01/2020</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16/01/2020</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16/01/2020</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16/01/2020</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16/01/2020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16/01/2020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16/01/2020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16/01/2020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16/01/2020</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16/01/2020</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16/01/2020</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16/01/2020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16/01/2020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16/01/2020</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16/01/2020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chart" Target="../charts/chart1.xml"/><Relationship Id="rId4" Type="http://schemas.openxmlformats.org/officeDocument/2006/relationships/image" Target="cid:image002.png@01D4079C.4D6786F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cid:image002.png@01D4079C.4D6786F0"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cid:image002.png@01D4079C.4D6786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3023828" y="6351462"/>
            <a:ext cx="3384376"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2000" b="1" dirty="0" smtClean="0">
                <a:effectLst>
                  <a:outerShdw blurRad="38100" dist="38100" dir="2700000" algn="tl">
                    <a:srgbClr val="000000">
                      <a:alpha val="43137"/>
                    </a:srgbClr>
                  </a:outerShdw>
                </a:effectLst>
                <a:latin typeface="+mj-lt"/>
                <a:ea typeface="+mj-ea"/>
                <a:cs typeface="+mj-cs"/>
              </a:rPr>
              <a:t>Dirección de Recursos Humanos</a:t>
            </a:r>
          </a:p>
        </p:txBody>
      </p:sp>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 Institucional de Integra2 (CINT)</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2019</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pic>
        <p:nvPicPr>
          <p:cNvPr id="11" name="Imagen 10"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9512" y="30753"/>
            <a:ext cx="1872208" cy="770754"/>
          </a:xfrm>
          <a:prstGeom prst="rect">
            <a:avLst/>
          </a:prstGeom>
          <a:noFill/>
          <a:ln>
            <a:noFill/>
          </a:ln>
        </p:spPr>
      </p:pic>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4" name="CuadroTexto 3"/>
          <p:cNvSpPr txBox="1"/>
          <p:nvPr/>
        </p:nvSpPr>
        <p:spPr>
          <a:xfrm>
            <a:off x="606207" y="1267906"/>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683993"/>
            <a:ext cx="8229600" cy="475514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OTRAS TAREAS ASIGNADAS</a:t>
            </a:r>
            <a:endParaRPr lang="es-ES" sz="1400" b="1" u="sng"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es-ES" sz="1600" dirty="0" smtClean="0">
              <a:latin typeface="Arial" panose="020B0604020202020204" pitchFamily="34" charset="0"/>
              <a:cs typeface="Arial" panose="020B0604020202020204" pitchFamily="34" charset="0"/>
            </a:endParaRPr>
          </a:p>
          <a:p>
            <a:pPr algn="just">
              <a:lnSpc>
                <a:spcPct val="150000"/>
              </a:lnSpc>
            </a:pPr>
            <a:r>
              <a:rPr lang="es-ES" sz="1600" dirty="0">
                <a:latin typeface="Arial" panose="020B0604020202020204" pitchFamily="34" charset="0"/>
                <a:cs typeface="Arial" panose="020B0604020202020204" pitchFamily="34" charset="0"/>
              </a:rPr>
              <a:t>Resultado: </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Ley 9635 Carrera Profesional se remitió requerimiento elaborado por la CINT y el Departamento Gestión de Trámites y Servicios al Ministerio de Hacienda. Se está a la espera para poder realizar los ajustes al Sistema Integra2</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Colaboración por parte de la CINT a la Unidad Administrativa en la elaboración del Instructivo para entrevista a Asesores y Directores Regionales.</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Análisis de casos e inclusión del IDS en el Sistema.</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Dedicación Exclusiva, respuestas a las consultas del correo consulta.ley9655@mep.go.cr.</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Colaboración por parte de la CINT a la Unidad Administrativa en la elaboración del Instructivo para entrevista a Asesores y Directores Regionales</a:t>
            </a:r>
            <a:r>
              <a:rPr lang="es-ES" sz="1400" dirty="0" smtClean="0">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Ø"/>
            </a:pPr>
            <a:endParaRPr lang="es-ES" sz="1600" dirty="0">
              <a:latin typeface="Arial" panose="020B0604020202020204" pitchFamily="34" charset="0"/>
              <a:cs typeface="Arial" panose="020B0604020202020204" pitchFamily="34" charset="0"/>
            </a:endParaRPr>
          </a:p>
        </p:txBody>
      </p:sp>
      <p:pic>
        <p:nvPicPr>
          <p:cNvPr id="13" name="Imagen 12"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1860202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77E2933-750B-4D76-BF9B-1A9D34EBAF29}" type="slidenum">
              <a:rPr lang="es-ES" smtClean="0"/>
              <a:pPr/>
              <a:t>11</a:t>
            </a:fld>
            <a:endParaRPr lang="es-ES"/>
          </a:p>
        </p:txBody>
      </p:sp>
      <p:sp>
        <p:nvSpPr>
          <p:cNvPr id="4" name="Rectángulo 3"/>
          <p:cNvSpPr/>
          <p:nvPr/>
        </p:nvSpPr>
        <p:spPr>
          <a:xfrm>
            <a:off x="1446669" y="512676"/>
            <a:ext cx="7344816"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6" name="Rectángulo 5"/>
          <p:cNvSpPr/>
          <p:nvPr/>
        </p:nvSpPr>
        <p:spPr>
          <a:xfrm>
            <a:off x="243267" y="1271613"/>
            <a:ext cx="8539965" cy="2585323"/>
          </a:xfrm>
          <a:prstGeom prst="rect">
            <a:avLst/>
          </a:prstGeom>
        </p:spPr>
        <p:txBody>
          <a:bodyPr wrap="square">
            <a:spAutoFit/>
          </a:bodyPr>
          <a:lstStyle/>
          <a:p>
            <a:pPr algn="just"/>
            <a:r>
              <a:rPr lang="es-CR" sz="1200" b="1" dirty="0" smtClean="0">
                <a:latin typeface="Arial" panose="020B0604020202020204" pitchFamily="34" charset="0"/>
                <a:cs typeface="Arial" panose="020B0604020202020204" pitchFamily="34" charset="0"/>
              </a:rPr>
              <a:t>A) INTEGRA2</a:t>
            </a:r>
            <a:r>
              <a:rPr lang="es-CR" sz="1200" dirty="0" smtClean="0">
                <a:latin typeface="Arial" panose="020B0604020202020204" pitchFamily="34" charset="0"/>
                <a:cs typeface="Arial" panose="020B0604020202020204" pitchFamily="34" charset="0"/>
              </a:rPr>
              <a:t>:</a:t>
            </a:r>
          </a:p>
          <a:p>
            <a:pPr algn="just"/>
            <a:endParaRPr lang="es-CR"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 </a:t>
            </a:r>
            <a:r>
              <a:rPr lang="es-CR" sz="1400" dirty="0">
                <a:latin typeface="Arial" panose="020B0604020202020204" pitchFamily="34" charset="0"/>
                <a:cs typeface="Arial" panose="020B0604020202020204" pitchFamily="34" charset="0"/>
              </a:rPr>
              <a:t>la fecha, el sistema ha sido objeto de mejoras que lo convierten en un sistema más robusto que ha pagado con éxito las corridas de planilla ordinarias así como pago de aguinaldos, salario escolar y revaloraciones salariales, entre otros componentes salariales. </a:t>
            </a:r>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Se continua con la atención de los ajustes, parametrizaciones e incidentes presentados por los diferentes usuarios del Sistema. Durante el 2019 se han atendido un total de 297 incidentes desglosados de la siguiente manera:</a:t>
            </a:r>
          </a:p>
          <a:p>
            <a:pPr marL="285750" indent="-285750" algn="just">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pic>
        <p:nvPicPr>
          <p:cNvPr id="12" name="Imagen 11"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graphicFrame>
        <p:nvGraphicFramePr>
          <p:cNvPr id="9" name="Gráfico 8"/>
          <p:cNvGraphicFramePr>
            <a:graphicFrameLocks/>
          </p:cNvGraphicFramePr>
          <p:nvPr>
            <p:extLst>
              <p:ext uri="{D42A27DB-BD31-4B8C-83A1-F6EECF244321}">
                <p14:modId xmlns:p14="http://schemas.microsoft.com/office/powerpoint/2010/main" val="2173031070"/>
              </p:ext>
            </p:extLst>
          </p:nvPr>
        </p:nvGraphicFramePr>
        <p:xfrm>
          <a:off x="1446669" y="3356991"/>
          <a:ext cx="6478131" cy="336448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56156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5" name="CuadroTexto 4"/>
          <p:cNvSpPr txBox="1"/>
          <p:nvPr/>
        </p:nvSpPr>
        <p:spPr>
          <a:xfrm>
            <a:off x="539552" y="764704"/>
            <a:ext cx="8208912" cy="5647700"/>
          </a:xfrm>
          <a:prstGeom prst="rect">
            <a:avLst/>
          </a:prstGeom>
          <a:noFill/>
        </p:spPr>
        <p:txBody>
          <a:bodyPr wrap="square" rtlCol="0">
            <a:spAutoFit/>
          </a:bodyPr>
          <a:lstStyle/>
          <a:p>
            <a:pPr algn="ctr">
              <a:lnSpc>
                <a:spcPct val="150000"/>
              </a:lnSpc>
            </a:pPr>
            <a:r>
              <a:rPr lang="es-ES" sz="2800" b="1" u="sng" dirty="0">
                <a:solidFill>
                  <a:schemeClr val="bg2">
                    <a:lumMod val="25000"/>
                  </a:schemeClr>
                </a:solidFill>
                <a:latin typeface="Arial" panose="020B0604020202020204" pitchFamily="34" charset="0"/>
                <a:cs typeface="Arial" panose="020B0604020202020204" pitchFamily="34" charset="0"/>
              </a:rPr>
              <a:t>Principales Obstáculos por Superar</a:t>
            </a:r>
          </a:p>
          <a:p>
            <a:endParaRPr lang="es-CR" sz="1400" b="1"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A) INTEGRA2</a:t>
            </a:r>
          </a:p>
          <a:p>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Actualmente el sistema ha sido objeto de mejoras importantes, aún así no se cuenta con la rapidez esperada para registrar la cantidad de gestiones que se realizan en este Ministerio.</a:t>
            </a:r>
          </a:p>
          <a:p>
            <a:pPr algn="just"/>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Los incidentes que son elevados al segundo nivel, es decir, la DTIC del Ministerio de Hacienda, no se resuelven con la prontitud requerida. </a:t>
            </a:r>
          </a:p>
          <a:p>
            <a:pPr marL="285750" indent="-285750" algn="just">
              <a:buFont typeface="Arial" panose="020B0604020202020204" pitchFamily="34" charset="0"/>
              <a:buChar char="•"/>
            </a:pPr>
            <a:endParaRPr lang="es-CR" sz="1600" dirty="0">
              <a:latin typeface="Arial" panose="020B0604020202020204" pitchFamily="34" charset="0"/>
              <a:cs typeface="Arial" panose="020B0604020202020204" pitchFamily="34" charset="0"/>
            </a:endParaRPr>
          </a:p>
          <a:p>
            <a:pPr algn="just"/>
            <a:r>
              <a:rPr lang="es-CR" sz="1400" dirty="0" smtClean="0">
                <a:latin typeface="Arial" panose="020B0604020202020204" pitchFamily="34" charset="0"/>
                <a:cs typeface="Arial" panose="020B0604020202020204" pitchFamily="34" charset="0"/>
              </a:rPr>
              <a:t> </a:t>
            </a:r>
          </a:p>
          <a:p>
            <a:pPr algn="just"/>
            <a:r>
              <a:rPr lang="es-CR" sz="1400" b="1" dirty="0" smtClean="0">
                <a:latin typeface="Arial" panose="020B0604020202020204" pitchFamily="34" charset="0"/>
                <a:cs typeface="Arial" panose="020B0604020202020204" pitchFamily="34" charset="0"/>
              </a:rPr>
              <a:t>B) </a:t>
            </a:r>
            <a:r>
              <a:rPr lang="es-CR" sz="1400" b="1" dirty="0" smtClean="0">
                <a:latin typeface="Arial" panose="020B0604020202020204" pitchFamily="34" charset="0"/>
                <a:ea typeface="Calibri" panose="020F0502020204030204" pitchFamily="34" charset="0"/>
                <a:cs typeface="Arial" panose="020B0604020202020204" pitchFamily="34" charset="0"/>
              </a:rPr>
              <a:t>DESCONCENTRACIÓN DE SERVICIOS EN LAS DIRECCIONES REGIONALES DE EDUCACIÓN (DRE):</a:t>
            </a:r>
          </a:p>
          <a:p>
            <a:pPr algn="just"/>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Se requiere dotar de más personal a las Direcciones Regionales  para que puedan estandarizar y optimizar los servicios desconcentrados.</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No todas las Direcciones Regionales de Educación (DRE) han expresado motivación para ampliar los servicios que ya brindan.</a:t>
            </a:r>
          </a:p>
          <a:p>
            <a:pPr algn="just"/>
            <a:r>
              <a:rPr lang="es-CR" sz="1600" dirty="0">
                <a:latin typeface="Arial" panose="020B0604020202020204" pitchFamily="34" charset="0"/>
                <a:cs typeface="Arial" panose="020B0604020202020204" pitchFamily="34" charset="0"/>
              </a:rPr>
              <a:t> </a:t>
            </a:r>
          </a:p>
          <a:p>
            <a:pPr algn="just">
              <a:lnSpc>
                <a:spcPct val="150000"/>
              </a:lnSpc>
            </a:pPr>
            <a:endParaRPr lang="es-ES" sz="1400" dirty="0">
              <a:latin typeface="Arial" panose="020B0604020202020204" pitchFamily="34" charset="0"/>
              <a:cs typeface="Arial" panose="020B0604020202020204" pitchFamily="34" charset="0"/>
            </a:endParaRPr>
          </a:p>
          <a:p>
            <a:endParaRPr lang="es-CR" dirty="0"/>
          </a:p>
        </p:txBody>
      </p:sp>
      <p:pic>
        <p:nvPicPr>
          <p:cNvPr id="6" name="Imagen 5"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5" name="CuadroTexto 4"/>
          <p:cNvSpPr txBox="1"/>
          <p:nvPr/>
        </p:nvSpPr>
        <p:spPr>
          <a:xfrm>
            <a:off x="477888" y="836712"/>
            <a:ext cx="8208912" cy="3277820"/>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endParaRPr lang="es-CR" sz="1400" dirty="0" smtClean="0">
              <a:latin typeface="Arial" panose="020B0604020202020204" pitchFamily="34" charset="0"/>
              <a:cs typeface="Arial" panose="020B0604020202020204" pitchFamily="34" charset="0"/>
            </a:endParaRPr>
          </a:p>
          <a:p>
            <a:pPr algn="just"/>
            <a:r>
              <a:rPr lang="es-CR" sz="1400" dirty="0">
                <a:latin typeface="Arial" panose="020B0604020202020204" pitchFamily="34" charset="0"/>
                <a:cs typeface="Arial" panose="020B0604020202020204" pitchFamily="34" charset="0"/>
              </a:rPr>
              <a:t> </a:t>
            </a:r>
          </a:p>
          <a:p>
            <a:pPr algn="just"/>
            <a:r>
              <a:rPr lang="es-CR" sz="1400" b="1" dirty="0" smtClean="0">
                <a:latin typeface="Arial" panose="020B0604020202020204" pitchFamily="34" charset="0"/>
                <a:cs typeface="Arial" panose="020B0604020202020204" pitchFamily="34" charset="0"/>
              </a:rPr>
              <a:t>C) </a:t>
            </a:r>
            <a:r>
              <a:rPr lang="es-CR" sz="1400" b="1" dirty="0" smtClean="0">
                <a:latin typeface="Arial" panose="020B0604020202020204" pitchFamily="34" charset="0"/>
                <a:ea typeface="Calibri" panose="020F0502020204030204" pitchFamily="34" charset="0"/>
                <a:cs typeface="Arial" panose="020B0604020202020204" pitchFamily="34" charset="0"/>
              </a:rPr>
              <a:t>MEJORA CONTINUA:</a:t>
            </a:r>
            <a:endParaRPr lang="es-CR" sz="1400" b="1" dirty="0">
              <a:latin typeface="Arial" panose="020B0604020202020204" pitchFamily="34" charset="0"/>
              <a:ea typeface="Calibri" panose="020F050202020403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CR" sz="1400" dirty="0">
                <a:latin typeface="Arial" panose="020B0604020202020204" pitchFamily="34" charset="0"/>
                <a:cs typeface="Arial" panose="020B0604020202020204" pitchFamily="34" charset="0"/>
              </a:rPr>
              <a:t>La Dirección de Informática de Gestión, ha manifestado que no cuenta con suficientes recursos para atender de forma expedita  las propuestas del Comité de Desarrollo y Mejora. Solamente el Proyecto de Sistematizar la digitalización de Licencias de Permisos sin goce de salario menores a 8 días cuenta con el análisis de factibilidad.</a:t>
            </a:r>
          </a:p>
          <a:p>
            <a:pPr algn="just"/>
            <a:endParaRPr lang="es-CR"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endParaRPr lang="es-CR" dirty="0"/>
          </a:p>
        </p:txBody>
      </p:sp>
      <p:pic>
        <p:nvPicPr>
          <p:cNvPr id="6" name="Imagen 5"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13270881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5" name="Rectángulo 4"/>
          <p:cNvSpPr/>
          <p:nvPr/>
        </p:nvSpPr>
        <p:spPr>
          <a:xfrm>
            <a:off x="481905" y="1111028"/>
            <a:ext cx="7932033" cy="5334024"/>
          </a:xfrm>
          <a:prstGeom prst="rect">
            <a:avLst/>
          </a:prstGeom>
        </p:spPr>
        <p:txBody>
          <a:bodyPr wrap="square">
            <a:spAutoFit/>
          </a:bodyPr>
          <a:lstStyle/>
          <a:p>
            <a:pPr>
              <a:lnSpc>
                <a:spcPct val="107000"/>
              </a:lnSpc>
              <a:spcAft>
                <a:spcPts val="800"/>
              </a:spcAft>
            </a:pPr>
            <a:endParaRPr lang="es-CR" sz="1200" b="1"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CR" sz="1200" b="1"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CR" sz="1200" b="1" dirty="0" smtClean="0">
                <a:latin typeface="Arial" panose="020B0604020202020204" pitchFamily="34" charset="0"/>
                <a:ea typeface="Calibri" panose="020F0502020204030204" pitchFamily="34" charset="0"/>
                <a:cs typeface="Arial" panose="020B0604020202020204" pitchFamily="34" charset="0"/>
              </a:rPr>
              <a:t>A) </a:t>
            </a:r>
            <a:r>
              <a:rPr lang="es-CR" sz="1200" b="1" dirty="0">
                <a:latin typeface="Arial" panose="020B0604020202020204" pitchFamily="34" charset="0"/>
                <a:ea typeface="Calibri" panose="020F0502020204030204" pitchFamily="34" charset="0"/>
                <a:cs typeface="Arial" panose="020B0604020202020204" pitchFamily="34" charset="0"/>
              </a:rPr>
              <a:t>INTEGRA2</a:t>
            </a:r>
            <a:endParaRPr lang="es-CR" sz="1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CR" sz="1400" dirty="0">
                <a:latin typeface="Arial" panose="020B0604020202020204" pitchFamily="34" charset="0"/>
                <a:ea typeface="Calibri" panose="020F0502020204030204" pitchFamily="34" charset="0"/>
                <a:cs typeface="Arial" panose="020B0604020202020204" pitchFamily="34" charset="0"/>
              </a:rPr>
              <a:t> En atención al Convenio Interinstitucional firmado el </a:t>
            </a:r>
            <a:r>
              <a:rPr lang="es-CR" sz="1400" dirty="0" smtClean="0">
                <a:latin typeface="Arial" panose="020B0604020202020204" pitchFamily="34" charset="0"/>
                <a:ea typeface="Calibri" panose="020F0502020204030204" pitchFamily="34" charset="0"/>
                <a:cs typeface="Arial" panose="020B0604020202020204" pitchFamily="34" charset="0"/>
              </a:rPr>
              <a:t>30 </a:t>
            </a:r>
            <a:r>
              <a:rPr lang="es-CR" sz="1400" dirty="0">
                <a:latin typeface="Arial" panose="020B0604020202020204" pitchFamily="34" charset="0"/>
                <a:ea typeface="Calibri" panose="020F0502020204030204" pitchFamily="34" charset="0"/>
                <a:cs typeface="Arial" panose="020B0604020202020204" pitchFamily="34" charset="0"/>
              </a:rPr>
              <a:t>de </a:t>
            </a:r>
            <a:r>
              <a:rPr lang="es-CR" sz="1400" dirty="0" smtClean="0">
                <a:latin typeface="Arial" panose="020B0604020202020204" pitchFamily="34" charset="0"/>
                <a:ea typeface="Calibri" panose="020F0502020204030204" pitchFamily="34" charset="0"/>
                <a:cs typeface="Arial" panose="020B0604020202020204" pitchFamily="34" charset="0"/>
              </a:rPr>
              <a:t>abril 2019 </a:t>
            </a:r>
            <a:r>
              <a:rPr lang="es-CR" sz="1400" dirty="0">
                <a:latin typeface="Arial" panose="020B0604020202020204" pitchFamily="34" charset="0"/>
                <a:ea typeface="Calibri" panose="020F0502020204030204" pitchFamily="34" charset="0"/>
                <a:cs typeface="Arial" panose="020B0604020202020204" pitchFamily="34" charset="0"/>
              </a:rPr>
              <a:t>entre la Ministra de Hacienda y el Ministro de Educación Pública, para el mantenimiento, desarrollo de aplicaciones y uso del Sistema Integra2, en su cláusula cuarta indica textualmente lo siguiente: </a:t>
            </a:r>
          </a:p>
          <a:p>
            <a:pPr marL="171450" indent="-171450">
              <a:buFont typeface="Arial" panose="020B0604020202020204" pitchFamily="34" charset="0"/>
              <a:buChar char="•"/>
            </a:pPr>
            <a:r>
              <a:rPr lang="es-CR" sz="1400" dirty="0">
                <a:latin typeface="Arial" panose="020B0604020202020204" pitchFamily="34" charset="0"/>
                <a:ea typeface="Calibri" panose="020F0502020204030204" pitchFamily="34" charset="0"/>
                <a:cs typeface="Arial" panose="020B0604020202020204" pitchFamily="34" charset="0"/>
              </a:rPr>
              <a:t>Mantener el grupo de funcionarios del MEP, que conformen la Comisión Institucional de Integra en adelante CINT-MEP que tendrá como funciones básicas.</a:t>
            </a:r>
          </a:p>
          <a:p>
            <a:r>
              <a:rPr lang="es-CR" sz="1400" dirty="0">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s-CR" sz="1400" dirty="0">
                <a:latin typeface="Arial" panose="020B0604020202020204" pitchFamily="34" charset="0"/>
                <a:ea typeface="Calibri" panose="020F0502020204030204" pitchFamily="34" charset="0"/>
                <a:cs typeface="Arial" panose="020B0604020202020204" pitchFamily="34" charset="0"/>
              </a:rPr>
              <a:t>Ser la contraparte funcional en la operación del Sistema Integra 2. </a:t>
            </a:r>
          </a:p>
          <a:p>
            <a:r>
              <a:rPr lang="es-CR" sz="1400" dirty="0">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s-CR" sz="1400" dirty="0">
                <a:latin typeface="Arial" panose="020B0604020202020204" pitchFamily="34" charset="0"/>
                <a:ea typeface="Calibri" panose="020F0502020204030204" pitchFamily="34" charset="0"/>
                <a:cs typeface="Arial" panose="020B0604020202020204" pitchFamily="34" charset="0"/>
              </a:rPr>
              <a:t> Coadyuvar en los procesos de capacitación funcional sobre el manejo del Sistema Integra 2 a los funcionarios de su institución o de otras instituciones que requieran de su inducción. </a:t>
            </a:r>
          </a:p>
          <a:p>
            <a:r>
              <a:rPr lang="es-CR" sz="1400" dirty="0">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s-CR" sz="1400" dirty="0">
                <a:latin typeface="Arial" panose="020B0604020202020204" pitchFamily="34" charset="0"/>
                <a:ea typeface="Calibri" panose="020F0502020204030204" pitchFamily="34" charset="0"/>
                <a:cs typeface="Arial" panose="020B0604020202020204" pitchFamily="34" charset="0"/>
              </a:rPr>
              <a:t>Participar con el CTFI en las labores requeridas, cuando sea necesario. </a:t>
            </a:r>
          </a:p>
          <a:p>
            <a:r>
              <a:rPr lang="es-CR" sz="1400" dirty="0">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s-CR" sz="1400" dirty="0">
                <a:latin typeface="Arial" panose="020B0604020202020204" pitchFamily="34" charset="0"/>
                <a:ea typeface="Calibri" panose="020F0502020204030204" pitchFamily="34" charset="0"/>
                <a:cs typeface="Arial" panose="020B0604020202020204" pitchFamily="34" charset="0"/>
              </a:rPr>
              <a:t> Analizar los incidentes reportados por los usuarios de su institución, fungiendo como filtro para determinar los que requieran análisis y solución técnica para su correspondiente envío a la DTIC. </a:t>
            </a:r>
          </a:p>
          <a:p>
            <a:r>
              <a:rPr lang="es-CR" sz="1400" dirty="0">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endParaRPr lang="es-CR"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CR" sz="1200" b="1"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pic>
        <p:nvPicPr>
          <p:cNvPr id="9" name="Imagen 8"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4" name="Rectángulo 3"/>
          <p:cNvSpPr/>
          <p:nvPr/>
        </p:nvSpPr>
        <p:spPr>
          <a:xfrm>
            <a:off x="481905" y="1513040"/>
            <a:ext cx="8122543" cy="4764061"/>
          </a:xfrm>
          <a:prstGeom prst="rect">
            <a:avLst/>
          </a:prstGeom>
        </p:spPr>
        <p:txBody>
          <a:bodyPr wrap="square">
            <a:spAutoFit/>
          </a:bodyPr>
          <a:lstStyle/>
          <a:p>
            <a:pPr>
              <a:lnSpc>
                <a:spcPct val="107000"/>
              </a:lnSpc>
              <a:spcAft>
                <a:spcPts val="800"/>
              </a:spcAft>
            </a:pPr>
            <a:endParaRPr lang="es-CR" sz="1400" b="1"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CR" sz="1400" b="1" dirty="0" smtClean="0">
                <a:latin typeface="Arial" panose="020B0604020202020204" pitchFamily="34" charset="0"/>
                <a:ea typeface="Calibri" panose="020F0502020204030204" pitchFamily="34" charset="0"/>
                <a:cs typeface="Arial" panose="020B0604020202020204" pitchFamily="34" charset="0"/>
              </a:rPr>
              <a:t>B) DESCONCENTRACIÓN DE SERVICIOS EN LAS DIRECCIONES REGIONALES DE EDUCACIÓN (DRE):</a:t>
            </a:r>
          </a:p>
          <a:p>
            <a:pPr algn="just">
              <a:lnSpc>
                <a:spcPct val="107000"/>
              </a:lnSpc>
              <a:spcAft>
                <a:spcPts val="800"/>
              </a:spcAft>
            </a:pPr>
            <a:r>
              <a:rPr lang="es-CR" sz="1400" dirty="0" smtClean="0">
                <a:latin typeface="Arial" panose="020B0604020202020204" pitchFamily="34" charset="0"/>
                <a:ea typeface="Calibri" panose="020F0502020204030204" pitchFamily="34" charset="0"/>
                <a:cs typeface="Arial" panose="020B0604020202020204" pitchFamily="34" charset="0"/>
              </a:rPr>
              <a:t>Dirigir </a:t>
            </a:r>
            <a:r>
              <a:rPr lang="es-CR" sz="1400" dirty="0">
                <a:latin typeface="Arial" panose="020B0604020202020204" pitchFamily="34" charset="0"/>
                <a:ea typeface="Calibri" panose="020F0502020204030204" pitchFamily="34" charset="0"/>
                <a:cs typeface="Arial" panose="020B0604020202020204" pitchFamily="34" charset="0"/>
              </a:rPr>
              <a:t>la desconcentración de servicios que brinda la </a:t>
            </a:r>
            <a:r>
              <a:rPr lang="es-CR" sz="1400" dirty="0" smtClean="0">
                <a:latin typeface="Arial" panose="020B0604020202020204" pitchFamily="34" charset="0"/>
                <a:ea typeface="Calibri" panose="020F0502020204030204" pitchFamily="34" charset="0"/>
                <a:cs typeface="Arial" panose="020B0604020202020204" pitchFamily="34" charset="0"/>
              </a:rPr>
              <a:t>Dirección de Recursos Humanos, mediante </a:t>
            </a:r>
            <a:r>
              <a:rPr lang="es-CR" sz="1400" dirty="0">
                <a:latin typeface="Arial" panose="020B0604020202020204" pitchFamily="34" charset="0"/>
                <a:ea typeface="Calibri" panose="020F0502020204030204" pitchFamily="34" charset="0"/>
                <a:cs typeface="Arial" panose="020B0604020202020204" pitchFamily="34" charset="0"/>
              </a:rPr>
              <a:t>la programación, establecimiento de prioridades, delimitación de requerimientos y propuestas de mejoras</a:t>
            </a:r>
            <a:r>
              <a:rPr lang="es-CR" sz="1400" dirty="0" smtClean="0">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s-CR" sz="1400" dirty="0">
                <a:latin typeface="Arial" panose="020B0604020202020204" pitchFamily="34" charset="0"/>
                <a:ea typeface="Calibri" panose="020F0502020204030204" pitchFamily="34" charset="0"/>
                <a:cs typeface="Arial" panose="020B0604020202020204" pitchFamily="34" charset="0"/>
              </a:rPr>
              <a:t> </a:t>
            </a:r>
            <a:endParaRPr lang="es-CR" sz="14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CR" sz="1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CR" sz="1400" b="1" dirty="0" smtClean="0">
                <a:latin typeface="Arial" panose="020B0604020202020204" pitchFamily="34" charset="0"/>
                <a:ea typeface="Calibri" panose="020F0502020204030204" pitchFamily="34" charset="0"/>
                <a:cs typeface="Arial" panose="020B0604020202020204" pitchFamily="34" charset="0"/>
              </a:rPr>
              <a:t>C) COMITE </a:t>
            </a:r>
            <a:r>
              <a:rPr lang="es-CR" sz="1400" b="1" dirty="0">
                <a:latin typeface="Arial" panose="020B0604020202020204" pitchFamily="34" charset="0"/>
                <a:ea typeface="Calibri" panose="020F0502020204030204" pitchFamily="34" charset="0"/>
                <a:cs typeface="Arial" panose="020B0604020202020204" pitchFamily="34" charset="0"/>
              </a:rPr>
              <a:t>DE  DESARROLLO Y  </a:t>
            </a:r>
            <a:r>
              <a:rPr lang="es-CR" sz="1400" b="1" dirty="0" smtClean="0">
                <a:latin typeface="Arial" panose="020B0604020202020204" pitchFamily="34" charset="0"/>
                <a:ea typeface="Calibri" panose="020F0502020204030204" pitchFamily="34" charset="0"/>
                <a:cs typeface="Arial" panose="020B0604020202020204" pitchFamily="34" charset="0"/>
              </a:rPr>
              <a:t>MEJORA CONTINUA</a:t>
            </a:r>
            <a:endParaRPr lang="es-CR" sz="14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CR" sz="1400" dirty="0" smtClean="0">
                <a:latin typeface="Arial" panose="020B0604020202020204" pitchFamily="34" charset="0"/>
                <a:ea typeface="Calibri" panose="020F0502020204030204" pitchFamily="34" charset="0"/>
                <a:cs typeface="Arial" panose="020B0604020202020204" pitchFamily="34" charset="0"/>
              </a:rPr>
              <a:t>Como parte del equipo de mejora continua, a la fecha la CINT tiene los siguientes temas:</a:t>
            </a:r>
          </a:p>
          <a:p>
            <a:pPr marL="285750" indent="-285750">
              <a:buFont typeface="Wingdings" panose="05000000000000000000" pitchFamily="2" charset="2"/>
              <a:buChar char="Ø"/>
            </a:pPr>
            <a:r>
              <a:rPr lang="es-CR" sz="1400" dirty="0">
                <a:latin typeface="Arial" panose="020B0604020202020204" pitchFamily="34" charset="0"/>
                <a:ea typeface="Calibri" panose="020F0502020204030204" pitchFamily="34" charset="0"/>
                <a:cs typeface="Arial" panose="020B0604020202020204" pitchFamily="34" charset="0"/>
              </a:rPr>
              <a:t>Digitalización de Expedientes Laborales</a:t>
            </a:r>
          </a:p>
          <a:p>
            <a:pPr marL="285750" indent="-285750">
              <a:buFont typeface="Wingdings" panose="05000000000000000000" pitchFamily="2" charset="2"/>
              <a:buChar char="Ø"/>
            </a:pPr>
            <a:r>
              <a:rPr lang="es-CR" sz="1400" dirty="0" smtClean="0">
                <a:latin typeface="Arial" panose="020B0604020202020204" pitchFamily="34" charset="0"/>
                <a:ea typeface="Calibri" panose="020F0502020204030204" pitchFamily="34" charset="0"/>
                <a:cs typeface="Arial" panose="020B0604020202020204" pitchFamily="34" charset="0"/>
              </a:rPr>
              <a:t>Herramienta Digital de Control y Evaluación Presupuestaria</a:t>
            </a:r>
            <a:r>
              <a:rPr lang="es-CR" sz="1400" dirty="0" smtClean="0">
                <a:solidFill>
                  <a:srgbClr val="FF0000"/>
                </a:solidFill>
                <a:latin typeface="Arial" panose="020B0604020202020204" pitchFamily="34" charset="0"/>
                <a:ea typeface="Calibri" panose="020F0502020204030204" pitchFamily="34" charset="0"/>
                <a:cs typeface="Arial" panose="020B0604020202020204" pitchFamily="34" charset="0"/>
              </a:rPr>
              <a:t>.</a:t>
            </a:r>
          </a:p>
          <a:p>
            <a:pPr marL="285750" indent="-285750">
              <a:buFont typeface="Wingdings" panose="05000000000000000000" pitchFamily="2" charset="2"/>
              <a:buChar char="Ø"/>
            </a:pPr>
            <a:r>
              <a:rPr lang="es-CR" sz="1400" dirty="0" smtClean="0">
                <a:latin typeface="Arial" panose="020B0604020202020204" pitchFamily="34" charset="0"/>
                <a:ea typeface="Calibri" panose="020F0502020204030204" pitchFamily="34" charset="0"/>
                <a:cs typeface="Arial" panose="020B0604020202020204" pitchFamily="34" charset="0"/>
              </a:rPr>
              <a:t>Sistematizar la digitalización de licencias de permiso sin goce de salario a menores de 8 días</a:t>
            </a:r>
            <a:r>
              <a:rPr lang="es-CR" sz="1400" dirty="0" smtClean="0">
                <a:solidFill>
                  <a:srgbClr val="FF0000"/>
                </a:solidFill>
                <a:latin typeface="Arial" panose="020B0604020202020204" pitchFamily="34" charset="0"/>
                <a:ea typeface="Calibri" panose="020F0502020204030204" pitchFamily="34" charset="0"/>
                <a:cs typeface="Arial" panose="020B0604020202020204" pitchFamily="34" charset="0"/>
              </a:rPr>
              <a:t>.</a:t>
            </a:r>
          </a:p>
          <a:p>
            <a:endParaRPr lang="es-CR" sz="1600" dirty="0" smtClean="0">
              <a:solidFill>
                <a:srgbClr val="FF0000"/>
              </a:solidFill>
              <a:latin typeface="Arial" panose="020B0604020202020204" pitchFamily="34" charset="0"/>
              <a:cs typeface="Arial" panose="020B0604020202020204" pitchFamily="34" charset="0"/>
            </a:endParaRPr>
          </a:p>
          <a:p>
            <a:endParaRPr lang="es-CR" sz="1600" dirty="0" smtClean="0"/>
          </a:p>
          <a:p>
            <a:pPr marL="285750" indent="-285750">
              <a:buFont typeface="Wingdings" panose="05000000000000000000" pitchFamily="2" charset="2"/>
              <a:buChar char="Ø"/>
            </a:pPr>
            <a:endParaRPr lang="es-CR" sz="1600" dirty="0" smtClean="0">
              <a:solidFill>
                <a:srgbClr val="FF0000"/>
              </a:solidFill>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Wingdings" panose="05000000000000000000" pitchFamily="2" charset="2"/>
              <a:buChar char="Ø"/>
            </a:pPr>
            <a:endParaRPr lang="es-CR" sz="1600"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pic>
        <p:nvPicPr>
          <p:cNvPr id="8" name="Imagen 7"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34012660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528" y="1179010"/>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323528" y="980728"/>
            <a:ext cx="8399096" cy="55861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nSpc>
                <a:spcPct val="150000"/>
              </a:lnSpc>
              <a:buAutoNum type="arabicPeriod"/>
            </a:pPr>
            <a:r>
              <a:rPr lang="es-ES" sz="1400" b="1" u="sng" dirty="0" smtClean="0">
                <a:latin typeface="Arial" panose="020B0604020202020204" pitchFamily="34" charset="0"/>
                <a:cs typeface="Arial" panose="020B0604020202020204" pitchFamily="34" charset="0"/>
              </a:rPr>
              <a:t>Objetivo General </a:t>
            </a:r>
            <a:r>
              <a:rPr lang="es-ES" sz="1400" dirty="0" smtClean="0">
                <a:latin typeface="Arial" panose="020B0604020202020204" pitchFamily="34" charset="0"/>
                <a:cs typeface="Arial" panose="020B0604020202020204" pitchFamily="34" charset="0"/>
              </a:rPr>
              <a:t>: </a:t>
            </a:r>
          </a:p>
          <a:p>
            <a:pPr>
              <a:lnSpc>
                <a:spcPct val="150000"/>
              </a:lnSpc>
            </a:pPr>
            <a:endParaRPr lang="es-ES" sz="1400" dirty="0" smtClean="0">
              <a:latin typeface="Arial" panose="020B0604020202020204" pitchFamily="34" charset="0"/>
              <a:cs typeface="Arial" panose="020B0604020202020204" pitchFamily="34" charset="0"/>
            </a:endParaRPr>
          </a:p>
          <a:p>
            <a:pPr algn="just"/>
            <a:r>
              <a:rPr lang="es-CR" sz="1400" b="1" dirty="0" smtClean="0">
                <a:latin typeface="Arial" panose="020B0604020202020204" pitchFamily="34" charset="0"/>
                <a:cs typeface="Arial" panose="020B0604020202020204" pitchFamily="34" charset="0"/>
              </a:rPr>
              <a:t>A) INTEGRA2</a:t>
            </a:r>
          </a:p>
          <a:p>
            <a:pPr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Ser </a:t>
            </a:r>
            <a:r>
              <a:rPr lang="es-CR" sz="1400" dirty="0">
                <a:latin typeface="Arial" panose="020B0604020202020204" pitchFamily="34" charset="0"/>
                <a:cs typeface="Arial" panose="020B0604020202020204" pitchFamily="34" charset="0"/>
              </a:rPr>
              <a:t>el enlace entre el MEP y los entes rectores como el Ministerio de Hacienda, Dirección General de Servicio Civil, entre otros, basados en la experiencia de haber sido destacados como Comisión Funcional cuando Integra2 era un proyecto</a:t>
            </a:r>
            <a:r>
              <a:rPr lang="es-CR" sz="1400" dirty="0" smtClean="0">
                <a:latin typeface="Arial" panose="020B0604020202020204" pitchFamily="34" charset="0"/>
                <a:cs typeface="Arial" panose="020B0604020202020204" pitchFamily="34" charset="0"/>
              </a:rPr>
              <a:t>.</a:t>
            </a:r>
          </a:p>
          <a:p>
            <a:pPr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Transferir </a:t>
            </a:r>
            <a:r>
              <a:rPr lang="es-CR" sz="1400" dirty="0">
                <a:latin typeface="Arial" panose="020B0604020202020204" pitchFamily="34" charset="0"/>
                <a:cs typeface="Arial" panose="020B0604020202020204" pitchFamily="34" charset="0"/>
              </a:rPr>
              <a:t>el conocimiento adquirido sobre Integra2 a los compañeros del Ministerio de Educación Pública, tanto en </a:t>
            </a:r>
            <a:r>
              <a:rPr lang="es-CR" sz="1400" dirty="0" smtClean="0">
                <a:latin typeface="Arial" panose="020B0604020202020204" pitchFamily="34" charset="0"/>
                <a:cs typeface="Arial" panose="020B0604020202020204" pitchFamily="34" charset="0"/>
              </a:rPr>
              <a:t>Oficinas </a:t>
            </a:r>
            <a:r>
              <a:rPr lang="es-CR" sz="1400" dirty="0">
                <a:latin typeface="Arial" panose="020B0604020202020204" pitchFamily="34" charset="0"/>
                <a:cs typeface="Arial" panose="020B0604020202020204" pitchFamily="34" charset="0"/>
              </a:rPr>
              <a:t>Centrales </a:t>
            </a:r>
            <a:r>
              <a:rPr lang="es-CR" sz="1400" dirty="0" smtClean="0">
                <a:latin typeface="Arial" panose="020B0604020202020204" pitchFamily="34" charset="0"/>
                <a:cs typeface="Arial" panose="020B0604020202020204" pitchFamily="34" charset="0"/>
              </a:rPr>
              <a:t>como en Direcciones </a:t>
            </a:r>
            <a:r>
              <a:rPr lang="es-CR" sz="1400" dirty="0">
                <a:latin typeface="Arial" panose="020B0604020202020204" pitchFamily="34" charset="0"/>
                <a:cs typeface="Arial" panose="020B0604020202020204" pitchFamily="34" charset="0"/>
              </a:rPr>
              <a:t>Regionales de Educación</a:t>
            </a:r>
            <a:r>
              <a:rPr lang="es-CR" sz="14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Resultado: </a:t>
            </a:r>
          </a:p>
          <a:p>
            <a:pPr marL="285750" indent="-285750">
              <a:lnSpc>
                <a:spcPct val="150000"/>
              </a:lnSpc>
              <a:buFont typeface="Arial" panose="020B0604020202020204" pitchFamily="34" charset="0"/>
              <a:buChar char="•"/>
            </a:pPr>
            <a:r>
              <a:rPr lang="es-ES" sz="1400" dirty="0" smtClean="0">
                <a:latin typeface="Arial" panose="020B0604020202020204" pitchFamily="34" charset="0"/>
                <a:cs typeface="Arial" panose="020B0604020202020204" pitchFamily="34" charset="0"/>
              </a:rPr>
              <a:t>Durante el año se llevó a cabo la mediación entre el MEP y los entes Rectores, logrando acuerdos que devienen en una mejor gestión. </a:t>
            </a:r>
          </a:p>
          <a:p>
            <a:pPr marL="285750" indent="-285750">
              <a:lnSpc>
                <a:spcPct val="150000"/>
              </a:lnSpc>
              <a:buFont typeface="Arial" panose="020B0604020202020204" pitchFamily="34" charset="0"/>
              <a:buChar char="•"/>
            </a:pPr>
            <a:r>
              <a:rPr lang="es-ES" sz="1400" dirty="0" smtClean="0">
                <a:latin typeface="Arial" panose="020B0604020202020204" pitchFamily="34" charset="0"/>
                <a:cs typeface="Arial" panose="020B0604020202020204" pitchFamily="34" charset="0"/>
              </a:rPr>
              <a:t>Tanto la Dirección de Recursos Humanos, la Dirección de Planificación Institucional y las Direcciones Regionales de Educación, son usuarios activos del Sistema Integra2.</a:t>
            </a:r>
            <a:endParaRPr lang="es-ES" sz="1400" b="1" dirty="0">
              <a:latin typeface="Arial" panose="020B0604020202020204" pitchFamily="34" charset="0"/>
              <a:cs typeface="Arial" panose="020B0604020202020204" pitchFamily="34" charset="0"/>
            </a:endParaRP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r>
              <a:rPr lang="es-CR" sz="1400" dirty="0" smtClean="0"/>
              <a:t> </a:t>
            </a:r>
          </a:p>
        </p:txBody>
      </p:sp>
      <p:pic>
        <p:nvPicPr>
          <p:cNvPr id="13" name="Imagen 12"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06207" y="1267906"/>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395536" y="692696"/>
            <a:ext cx="8327088" cy="4832092"/>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2. </a:t>
            </a:r>
            <a:r>
              <a:rPr lang="es-ES" sz="1400" b="1" u="sng" dirty="0" smtClean="0">
                <a:latin typeface="Arial" panose="020B0604020202020204" pitchFamily="34" charset="0"/>
                <a:cs typeface="Arial" panose="020B0604020202020204" pitchFamily="34" charset="0"/>
              </a:rPr>
              <a:t>Objetivo General:</a:t>
            </a:r>
          </a:p>
          <a:p>
            <a:pPr algn="just">
              <a:lnSpc>
                <a:spcPct val="150000"/>
              </a:lnSpc>
            </a:pPr>
            <a:r>
              <a:rPr lang="es-ES" sz="1400" dirty="0" smtClean="0">
                <a:latin typeface="Arial" panose="020B0604020202020204" pitchFamily="34" charset="0"/>
                <a:cs typeface="Arial" panose="020B0604020202020204" pitchFamily="34" charset="0"/>
              </a:rPr>
              <a:t> </a:t>
            </a:r>
          </a:p>
          <a:p>
            <a:pPr algn="just"/>
            <a:r>
              <a:rPr lang="es-CR" sz="1400" b="1" dirty="0" smtClean="0">
                <a:latin typeface="Arial" panose="020B0604020202020204" pitchFamily="34" charset="0"/>
                <a:cs typeface="Arial" panose="020B0604020202020204" pitchFamily="34" charset="0"/>
              </a:rPr>
              <a:t>B) </a:t>
            </a:r>
            <a:r>
              <a:rPr lang="es-CR" sz="1400" b="1" dirty="0">
                <a:latin typeface="Arial" panose="020B0604020202020204" pitchFamily="34" charset="0"/>
                <a:ea typeface="Calibri" panose="020F0502020204030204" pitchFamily="34" charset="0"/>
                <a:cs typeface="Arial" panose="020B0604020202020204" pitchFamily="34" charset="0"/>
              </a:rPr>
              <a:t>DESCONCENTRACIÓN DE SERVICIOS EN LAS DIRECCIONES REGIONALES DE EDUCACIÓN (DRE):</a:t>
            </a:r>
          </a:p>
          <a:p>
            <a:pPr algn="just"/>
            <a:endParaRPr lang="es-CR" sz="1400" dirty="0">
              <a:latin typeface="Arial" panose="020B0604020202020204" pitchFamily="34" charset="0"/>
              <a:cs typeface="Arial" panose="020B0604020202020204" pitchFamily="34" charset="0"/>
            </a:endParaRPr>
          </a:p>
          <a:p>
            <a:pPr algn="just"/>
            <a:r>
              <a:rPr lang="es-CR" sz="1400" dirty="0" smtClean="0">
                <a:latin typeface="Arial" panose="020B0604020202020204" pitchFamily="34" charset="0"/>
                <a:cs typeface="Arial" panose="020B0604020202020204" pitchFamily="34" charset="0"/>
              </a:rPr>
              <a:t>Mejorar la operativa diaria en los trámites desconcentrados que se brindan en las Direcciones Regionales de Educación.</a:t>
            </a:r>
          </a:p>
          <a:p>
            <a:pPr algn="just"/>
            <a:endParaRPr lang="es-CR"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a:t>
            </a:r>
          </a:p>
          <a:p>
            <a:pPr marL="285750" indent="-285750" algn="just">
              <a:lnSpc>
                <a:spcPct val="150000"/>
              </a:lnSpc>
              <a:buFont typeface="Wingdings" panose="05000000000000000000" pitchFamily="2" charset="2"/>
              <a:buChar char="Ø"/>
            </a:pPr>
            <a:r>
              <a:rPr lang="es-CR" sz="1400" dirty="0" smtClean="0">
                <a:latin typeface="Arial" panose="020B0604020202020204" pitchFamily="34" charset="0"/>
                <a:cs typeface="Arial" panose="020B0604020202020204" pitchFamily="34" charset="0"/>
              </a:rPr>
              <a:t>Atención de  </a:t>
            </a:r>
            <a:r>
              <a:rPr lang="es-CR" sz="1400" dirty="0">
                <a:latin typeface="Arial" panose="020B0604020202020204" pitchFamily="34" charset="0"/>
                <a:cs typeface="Arial" panose="020B0604020202020204" pitchFamily="34" charset="0"/>
              </a:rPr>
              <a:t>consultas y </a:t>
            </a:r>
            <a:r>
              <a:rPr lang="es-CR" sz="1400" dirty="0" smtClean="0">
                <a:latin typeface="Arial" panose="020B0604020202020204" pitchFamily="34" charset="0"/>
                <a:cs typeface="Arial" panose="020B0604020202020204" pitchFamily="34" charset="0"/>
              </a:rPr>
              <a:t>seguimiento </a:t>
            </a:r>
            <a:r>
              <a:rPr lang="es-CR" sz="1400" dirty="0">
                <a:latin typeface="Arial" panose="020B0604020202020204" pitchFamily="34" charset="0"/>
                <a:cs typeface="Arial" panose="020B0604020202020204" pitchFamily="34" charset="0"/>
              </a:rPr>
              <a:t>en los trámites desconcentrados hacia </a:t>
            </a:r>
            <a:r>
              <a:rPr lang="es-CR" sz="1400" dirty="0" smtClean="0">
                <a:latin typeface="Arial" panose="020B0604020202020204" pitchFamily="34" charset="0"/>
                <a:cs typeface="Arial" panose="020B0604020202020204" pitchFamily="34" charset="0"/>
              </a:rPr>
              <a:t>las Direcciones Regionales de Educación.</a:t>
            </a:r>
          </a:p>
          <a:p>
            <a:pPr marL="285750" indent="-285750" algn="just">
              <a:lnSpc>
                <a:spcPct val="150000"/>
              </a:lnSpc>
              <a:buFont typeface="Wingdings" panose="05000000000000000000" pitchFamily="2" charset="2"/>
              <a:buChar char="Ø"/>
            </a:pPr>
            <a:r>
              <a:rPr lang="es-CR" sz="1400" dirty="0" smtClean="0">
                <a:latin typeface="Arial" panose="020B0604020202020204" pitchFamily="34" charset="0"/>
                <a:cs typeface="Arial" panose="020B0604020202020204" pitchFamily="34" charset="0"/>
              </a:rPr>
              <a:t>Desconcentración de  la FASE I en 20 Supervisiones de Educación.</a:t>
            </a:r>
          </a:p>
          <a:p>
            <a:pPr algn="just">
              <a:lnSpc>
                <a:spcPct val="150000"/>
              </a:lnSpc>
            </a:pPr>
            <a:endParaRPr lang="es-ES" sz="1400" b="1" dirty="0">
              <a:latin typeface="Arial" panose="020B0604020202020204" pitchFamily="34" charset="0"/>
              <a:cs typeface="Arial" panose="020B0604020202020204" pitchFamily="34" charset="0"/>
            </a:endParaRPr>
          </a:p>
        </p:txBody>
      </p:sp>
      <p:pic>
        <p:nvPicPr>
          <p:cNvPr id="9" name="Imagen 8"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801369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11560" y="908720"/>
            <a:ext cx="8229600" cy="5753819"/>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gn="just">
              <a:lnSpc>
                <a:spcPct val="150000"/>
              </a:lnSpc>
              <a:buAutoNum type="arabicPeriod" startAt="3"/>
            </a:pPr>
            <a:r>
              <a:rPr lang="es-ES" sz="1400" b="1" u="sng" dirty="0" smtClean="0">
                <a:latin typeface="Arial" panose="020B0604020202020204" pitchFamily="34" charset="0"/>
                <a:cs typeface="Arial" panose="020B0604020202020204" pitchFamily="34" charset="0"/>
              </a:rPr>
              <a:t>Objetivo General:</a:t>
            </a:r>
            <a:r>
              <a:rPr lang="es-ES" sz="1400" b="1" dirty="0" smtClean="0">
                <a:latin typeface="Arial" panose="020B0604020202020204" pitchFamily="34" charset="0"/>
                <a:cs typeface="Arial" panose="020B0604020202020204" pitchFamily="34" charset="0"/>
              </a:rPr>
              <a:t> </a:t>
            </a:r>
          </a:p>
          <a:p>
            <a:pPr algn="just">
              <a:lnSpc>
                <a:spcPct val="150000"/>
              </a:lnSpc>
            </a:pPr>
            <a:r>
              <a:rPr lang="es-ES" sz="1400" dirty="0" smtClean="0">
                <a:latin typeface="Arial" panose="020B0604020202020204" pitchFamily="34" charset="0"/>
                <a:cs typeface="Arial" panose="020B0604020202020204" pitchFamily="34" charset="0"/>
              </a:rPr>
              <a:t>Brindar apoyo y seguimiento activo a los diferentes proyectos que impulsa la DRH para la mejora en la gestión de los procesos.</a:t>
            </a:r>
          </a:p>
          <a:p>
            <a:pPr algn="just">
              <a:lnSpc>
                <a:spcPct val="150000"/>
              </a:lnSpc>
            </a:pPr>
            <a:endParaRPr lang="es-ES" sz="1400" dirty="0" smtClean="0">
              <a:latin typeface="Arial" panose="020B0604020202020204" pitchFamily="34" charset="0"/>
              <a:cs typeface="Arial" panose="020B0604020202020204" pitchFamily="34" charset="0"/>
            </a:endParaRPr>
          </a:p>
          <a:p>
            <a:pPr>
              <a:lnSpc>
                <a:spcPct val="107000"/>
              </a:lnSpc>
              <a:spcAft>
                <a:spcPts val="800"/>
              </a:spcAft>
            </a:pPr>
            <a:r>
              <a:rPr lang="es-CR" sz="1400" b="1" dirty="0" smtClean="0">
                <a:latin typeface="Arial" panose="020B0604020202020204" pitchFamily="34" charset="0"/>
                <a:ea typeface="Calibri" panose="020F0502020204030204" pitchFamily="34" charset="0"/>
                <a:cs typeface="Arial" panose="020B0604020202020204" pitchFamily="34" charset="0"/>
              </a:rPr>
              <a:t>C) COMITE DE  DESARROLLO Y  MEJORA CONTINUA</a:t>
            </a:r>
          </a:p>
          <a:p>
            <a:pPr marL="285750" indent="-285750">
              <a:lnSpc>
                <a:spcPct val="107000"/>
              </a:lnSpc>
              <a:spcAft>
                <a:spcPts val="800"/>
              </a:spcAft>
              <a:buFont typeface="Wingdings" panose="05000000000000000000" pitchFamily="2" charset="2"/>
              <a:buChar char="§"/>
            </a:pPr>
            <a:r>
              <a:rPr lang="es-CR" sz="1400" dirty="0" smtClean="0">
                <a:latin typeface="Arial" panose="020B0604020202020204" pitchFamily="34" charset="0"/>
                <a:ea typeface="Calibri" panose="020F0502020204030204" pitchFamily="34" charset="0"/>
                <a:cs typeface="Arial" panose="020B0604020202020204" pitchFamily="34" charset="0"/>
              </a:rPr>
              <a:t>Digitalización del expediente laboral</a:t>
            </a:r>
          </a:p>
          <a:p>
            <a:pPr>
              <a:lnSpc>
                <a:spcPct val="107000"/>
              </a:lnSpc>
              <a:spcAft>
                <a:spcPts val="800"/>
              </a:spcAft>
            </a:pPr>
            <a:r>
              <a:rPr lang="es-ES" sz="1400" dirty="0">
                <a:latin typeface="Arial" panose="020B0604020202020204" pitchFamily="34" charset="0"/>
                <a:cs typeface="Arial" panose="020B0604020202020204" pitchFamily="34" charset="0"/>
              </a:rPr>
              <a:t>Mediante Circular </a:t>
            </a:r>
            <a:r>
              <a:rPr lang="es-ES" sz="1400" dirty="0" smtClean="0">
                <a:latin typeface="Arial" panose="020B0604020202020204" pitchFamily="34" charset="0"/>
                <a:cs typeface="Arial" panose="020B0604020202020204" pitchFamily="34" charset="0"/>
              </a:rPr>
              <a:t>VM-A-DRH-08-036-2019 de </a:t>
            </a:r>
            <a:r>
              <a:rPr lang="es-ES" sz="1400" dirty="0">
                <a:latin typeface="Arial" panose="020B0604020202020204" pitchFamily="34" charset="0"/>
                <a:cs typeface="Arial" panose="020B0604020202020204" pitchFamily="34" charset="0"/>
              </a:rPr>
              <a:t>fecha 30 de agosto </a:t>
            </a:r>
            <a:r>
              <a:rPr lang="es-ES" sz="1400" dirty="0" smtClean="0">
                <a:latin typeface="Arial" panose="020B0604020202020204" pitchFamily="34" charset="0"/>
                <a:cs typeface="Arial" panose="020B0604020202020204" pitchFamily="34" charset="0"/>
              </a:rPr>
              <a:t>2019, suscrito por la Directora de Recursos Humanos se oficializa la carga del expediente laboral por medio del </a:t>
            </a:r>
            <a:r>
              <a:rPr lang="es-CR" sz="1400" dirty="0" smtClean="0">
                <a:latin typeface="Arial" panose="020B0604020202020204" pitchFamily="34" charset="0"/>
                <a:cs typeface="Arial" panose="020B0604020202020204" pitchFamily="34" charset="0"/>
              </a:rPr>
              <a:t>“</a:t>
            </a:r>
            <a:r>
              <a:rPr lang="es-CR" sz="1400" dirty="0" err="1" smtClean="0">
                <a:latin typeface="Arial" panose="020B0604020202020204" pitchFamily="34" charset="0"/>
                <a:cs typeface="Arial" panose="020B0604020202020204" pitchFamily="34" charset="0"/>
              </a:rPr>
              <a:t>Launch</a:t>
            </a:r>
            <a:r>
              <a:rPr lang="es-CR" sz="1400" dirty="0" smtClean="0">
                <a:latin typeface="Arial" panose="020B0604020202020204" pitchFamily="34" charset="0"/>
                <a:cs typeface="Arial" panose="020B0604020202020204" pitchFamily="34" charset="0"/>
              </a:rPr>
              <a:t> Robot </a:t>
            </a:r>
            <a:r>
              <a:rPr lang="es-CR" sz="1400" dirty="0" err="1" smtClean="0">
                <a:latin typeface="Arial" panose="020B0604020202020204" pitchFamily="34" charset="0"/>
                <a:cs typeface="Arial" panose="020B0604020202020204" pitchFamily="34" charset="0"/>
              </a:rPr>
              <a:t>Multi</a:t>
            </a:r>
            <a:r>
              <a:rPr lang="es-CR" sz="1400" dirty="0" smtClean="0">
                <a:latin typeface="Arial" panose="020B0604020202020204" pitchFamily="34" charset="0"/>
                <a:cs typeface="Arial" panose="020B0604020202020204" pitchFamily="34" charset="0"/>
              </a:rPr>
              <a:t> Visión 20/20 para que a partir del 01 de setiembre 2019 se utilice la herramienta.</a:t>
            </a:r>
          </a:p>
          <a:p>
            <a:pPr algn="just">
              <a:lnSpc>
                <a:spcPct val="150000"/>
              </a:lnSpc>
            </a:pPr>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Se brindó capacitación a un aproximado de 60 funcionarios de las distintas dependencias de la DRH en lo referente a la utilización del </a:t>
            </a:r>
            <a:r>
              <a:rPr lang="es-ES" sz="1400" dirty="0" err="1" smtClean="0">
                <a:latin typeface="Arial" panose="020B0604020202020204" pitchFamily="34" charset="0"/>
                <a:cs typeface="Arial" panose="020B0604020202020204" pitchFamily="34" charset="0"/>
              </a:rPr>
              <a:t>Launch</a:t>
            </a:r>
            <a:r>
              <a:rPr lang="es-ES" sz="1400" dirty="0" smtClean="0">
                <a:latin typeface="Arial" panose="020B0604020202020204" pitchFamily="34" charset="0"/>
                <a:cs typeface="Arial" panose="020B0604020202020204" pitchFamily="34" charset="0"/>
              </a:rPr>
              <a:t> Robot </a:t>
            </a:r>
            <a:r>
              <a:rPr lang="es-ES" sz="1400" dirty="0" err="1" smtClean="0">
                <a:latin typeface="Arial" panose="020B0604020202020204" pitchFamily="34" charset="0"/>
                <a:cs typeface="Arial" panose="020B0604020202020204" pitchFamily="34" charset="0"/>
              </a:rPr>
              <a:t>Multi</a:t>
            </a:r>
            <a:r>
              <a:rPr lang="es-ES" sz="1400" dirty="0" smtClean="0">
                <a:latin typeface="Arial" panose="020B0604020202020204" pitchFamily="34" charset="0"/>
                <a:cs typeface="Arial" panose="020B0604020202020204" pitchFamily="34" charset="0"/>
              </a:rPr>
              <a:t>  Visión 20/20.</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Todas las Unidades y Departamentos de la DRH que fueron capacitados deberán digitalizar, nombrar y ubicar los documentos en las carpetas que fueron creadas, las cuales se cargarán por medio del </a:t>
            </a:r>
            <a:r>
              <a:rPr lang="es-CR" sz="1400" dirty="0">
                <a:latin typeface="Arial" panose="020B0604020202020204" pitchFamily="34" charset="0"/>
                <a:cs typeface="Arial" panose="020B0604020202020204" pitchFamily="34" charset="0"/>
              </a:rPr>
              <a:t>“</a:t>
            </a:r>
            <a:r>
              <a:rPr lang="es-CR" sz="1400" dirty="0" err="1">
                <a:latin typeface="Arial" panose="020B0604020202020204" pitchFamily="34" charset="0"/>
                <a:cs typeface="Arial" panose="020B0604020202020204" pitchFamily="34" charset="0"/>
              </a:rPr>
              <a:t>Launch</a:t>
            </a:r>
            <a:r>
              <a:rPr lang="es-CR" sz="1400" dirty="0">
                <a:latin typeface="Arial" panose="020B0604020202020204" pitchFamily="34" charset="0"/>
                <a:cs typeface="Arial" panose="020B0604020202020204" pitchFamily="34" charset="0"/>
              </a:rPr>
              <a:t> Robot </a:t>
            </a:r>
            <a:r>
              <a:rPr lang="es-CR" sz="1400" dirty="0" err="1">
                <a:latin typeface="Arial" panose="020B0604020202020204" pitchFamily="34" charset="0"/>
                <a:cs typeface="Arial" panose="020B0604020202020204" pitchFamily="34" charset="0"/>
              </a:rPr>
              <a:t>Multi</a:t>
            </a:r>
            <a:r>
              <a:rPr lang="es-CR" sz="1400" dirty="0">
                <a:latin typeface="Arial" panose="020B0604020202020204" pitchFamily="34" charset="0"/>
                <a:cs typeface="Arial" panose="020B0604020202020204" pitchFamily="34" charset="0"/>
              </a:rPr>
              <a:t> Visión </a:t>
            </a:r>
            <a:r>
              <a:rPr lang="es-CR" sz="1400" dirty="0" smtClean="0">
                <a:latin typeface="Arial" panose="020B0604020202020204" pitchFamily="34" charset="0"/>
                <a:cs typeface="Arial" panose="020B0604020202020204" pitchFamily="34" charset="0"/>
              </a:rPr>
              <a:t>20/20.</a:t>
            </a:r>
          </a:p>
          <a:p>
            <a:pPr algn="just">
              <a:lnSpc>
                <a:spcPct val="150000"/>
              </a:lnSpc>
            </a:pPr>
            <a:endParaRPr lang="es-ES" sz="1400" dirty="0" smtClean="0">
              <a:latin typeface="Arial" panose="020B0604020202020204" pitchFamily="34" charset="0"/>
              <a:cs typeface="Arial" panose="020B0604020202020204" pitchFamily="34" charset="0"/>
            </a:endParaRPr>
          </a:p>
        </p:txBody>
      </p:sp>
      <p:pic>
        <p:nvPicPr>
          <p:cNvPr id="6" name="Imagen 5" descr="cid:image003.png@01D406E5.3B99320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76219956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4" name="CuadroTexto 3"/>
          <p:cNvSpPr txBox="1"/>
          <p:nvPr/>
        </p:nvSpPr>
        <p:spPr>
          <a:xfrm>
            <a:off x="606207" y="1267906"/>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908720"/>
            <a:ext cx="8229600" cy="5370701"/>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endParaRPr lang="es-ES" sz="1400" b="1" u="sng" dirty="0" smtClean="0">
              <a:latin typeface="Arial" panose="020B0604020202020204" pitchFamily="34" charset="0"/>
              <a:cs typeface="Arial" panose="020B0604020202020204" pitchFamily="34" charset="0"/>
            </a:endParaRPr>
          </a:p>
          <a:p>
            <a:r>
              <a:rPr lang="es-ES" sz="1400" b="1" u="sng" dirty="0" smtClean="0">
                <a:latin typeface="Arial" panose="020B0604020202020204" pitchFamily="34" charset="0"/>
                <a:cs typeface="Arial" panose="020B0604020202020204" pitchFamily="34" charset="0"/>
              </a:rPr>
              <a:t>Objetivo General</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Contar con una herramienta digital para el control y evaluación presupuestaria.</a:t>
            </a:r>
          </a:p>
          <a:p>
            <a:endParaRPr lang="es-ES" sz="1400" b="1" dirty="0">
              <a:latin typeface="Arial" panose="020B0604020202020204" pitchFamily="34" charset="0"/>
              <a:cs typeface="Arial" panose="020B0604020202020204" pitchFamily="34" charset="0"/>
            </a:endParaRPr>
          </a:p>
          <a:p>
            <a:pPr algn="just"/>
            <a:endParaRPr lang="es-CR" sz="14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CR" sz="1400" b="1" dirty="0">
                <a:latin typeface="Arial" panose="020B0604020202020204" pitchFamily="34" charset="0"/>
                <a:ea typeface="Calibri" panose="020F0502020204030204" pitchFamily="34" charset="0"/>
                <a:cs typeface="Arial" panose="020B0604020202020204" pitchFamily="34" charset="0"/>
              </a:rPr>
              <a:t>Herramienta Digital de Control y Evaluación Presupuestaria </a:t>
            </a:r>
            <a:r>
              <a:rPr lang="es-CR" sz="1400" dirty="0">
                <a:latin typeface="Arial" panose="020B0604020202020204" pitchFamily="34" charset="0"/>
                <a:cs typeface="Arial" panose="020B0604020202020204" pitchFamily="34" charset="0"/>
              </a:rPr>
              <a:t> </a:t>
            </a:r>
            <a:endParaRPr lang="es-CR" sz="1400" dirty="0" smtClean="0">
              <a:latin typeface="Arial" panose="020B0604020202020204" pitchFamily="34" charset="0"/>
              <a:cs typeface="Arial" panose="020B0604020202020204" pitchFamily="34" charset="0"/>
            </a:endParaRPr>
          </a:p>
          <a:p>
            <a:pPr algn="just">
              <a:lnSpc>
                <a:spcPct val="150000"/>
              </a:lnSpc>
            </a:pPr>
            <a:endParaRPr lang="es-ES" sz="1400" b="1" u="sng" dirty="0" smtClean="0">
              <a:latin typeface="Arial" panose="020B0604020202020204" pitchFamily="34" charset="0"/>
              <a:cs typeface="Arial" panose="020B0604020202020204" pitchFamily="34" charset="0"/>
            </a:endParaRPr>
          </a:p>
          <a:p>
            <a:pPr algn="just">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Se está a la espera de la respuesta del oficio DRH-DR-UPRE-021-2019</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b="1" u="sng" dirty="0" smtClean="0">
                <a:latin typeface="Arial" panose="020B0604020202020204" pitchFamily="34" charset="0"/>
                <a:cs typeface="Arial" panose="020B0604020202020204" pitchFamily="34" charset="0"/>
              </a:rPr>
              <a:t>Objetivo general: </a:t>
            </a:r>
            <a:r>
              <a:rPr lang="es-ES" sz="1400" dirty="0" smtClean="0">
                <a:latin typeface="Arial" panose="020B0604020202020204" pitchFamily="34" charset="0"/>
                <a:cs typeface="Arial" panose="020B0604020202020204" pitchFamily="34" charset="0"/>
              </a:rPr>
              <a:t>Contar con una herramienta que agilice el proceso de la digitalización de Licencias sin goce de salario menores a 8 días</a:t>
            </a:r>
            <a:endParaRPr lang="es-ES" sz="1400" b="1" u="sng" dirty="0">
              <a:latin typeface="Arial" panose="020B0604020202020204" pitchFamily="34" charset="0"/>
              <a:cs typeface="Arial" panose="020B0604020202020204" pitchFamily="34" charset="0"/>
            </a:endParaRPr>
          </a:p>
          <a:p>
            <a:pPr algn="just">
              <a:lnSpc>
                <a:spcPct val="150000"/>
              </a:lnSpc>
            </a:pPr>
            <a:endParaRPr lang="es-CR" sz="14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CR" sz="1400" b="1" dirty="0" smtClean="0">
                <a:latin typeface="Arial" panose="020B0604020202020204" pitchFamily="34" charset="0"/>
                <a:ea typeface="Calibri" panose="020F0502020204030204" pitchFamily="34" charset="0"/>
                <a:cs typeface="Arial" panose="020B0604020202020204" pitchFamily="34" charset="0"/>
              </a:rPr>
              <a:t>Sistematizar </a:t>
            </a:r>
            <a:r>
              <a:rPr lang="es-CR" sz="1400" b="1" dirty="0">
                <a:latin typeface="Arial" panose="020B0604020202020204" pitchFamily="34" charset="0"/>
                <a:ea typeface="Calibri" panose="020F0502020204030204" pitchFamily="34" charset="0"/>
                <a:cs typeface="Arial" panose="020B0604020202020204" pitchFamily="34" charset="0"/>
              </a:rPr>
              <a:t>la digitalización de licencias de permiso sin goce de salario a menores de 8 </a:t>
            </a:r>
            <a:r>
              <a:rPr lang="es-CR" sz="1400" b="1" dirty="0" smtClean="0">
                <a:latin typeface="Arial" panose="020B0604020202020204" pitchFamily="34" charset="0"/>
                <a:ea typeface="Calibri" panose="020F0502020204030204" pitchFamily="34" charset="0"/>
                <a:cs typeface="Arial" panose="020B0604020202020204" pitchFamily="34" charset="0"/>
              </a:rPr>
              <a:t>días</a:t>
            </a:r>
            <a:r>
              <a:rPr lang="es-CR" sz="1400" dirty="0" smtClean="0">
                <a:latin typeface="Arial" panose="020B0604020202020204" pitchFamily="34" charset="0"/>
                <a:ea typeface="Calibri" panose="020F0502020204030204" pitchFamily="34" charset="0"/>
                <a:cs typeface="Arial" panose="020B0604020202020204" pitchFamily="34" charset="0"/>
              </a:rPr>
              <a:t>.</a:t>
            </a:r>
          </a:p>
          <a:p>
            <a:pPr algn="just">
              <a:lnSpc>
                <a:spcPct val="150000"/>
              </a:lnSpc>
            </a:pPr>
            <a:r>
              <a:rPr lang="es-ES" sz="1400" b="1" u="sng" dirty="0" smtClean="0">
                <a:solidFill>
                  <a:prstClr val="black"/>
                </a:solidFill>
                <a:latin typeface="Arial" panose="020B0604020202020204" pitchFamily="34" charset="0"/>
                <a:cs typeface="Arial" panose="020B0604020202020204" pitchFamily="34" charset="0"/>
              </a:rPr>
              <a:t>Resultado:</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Cuenta con el visto bueno de la  Oficina de Proyectos en el Análisis de factibilidad, en el mes de mazo del 2020 se estará trabajando en dicho proyecto.</a:t>
            </a:r>
          </a:p>
        </p:txBody>
      </p:sp>
      <p:pic>
        <p:nvPicPr>
          <p:cNvPr id="9" name="Imagen 8"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552791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a:p>
        </p:txBody>
      </p:sp>
      <p:sp>
        <p:nvSpPr>
          <p:cNvPr id="4" name="CuadroTexto 3"/>
          <p:cNvSpPr txBox="1"/>
          <p:nvPr/>
        </p:nvSpPr>
        <p:spPr>
          <a:xfrm>
            <a:off x="606207" y="1267906"/>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18" y="735221"/>
            <a:ext cx="8070809" cy="423192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OTRAS TAREAS ASIGNADAS</a:t>
            </a:r>
            <a:endParaRPr lang="es-ES" sz="1400" b="1" u="sng"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es-ES"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Parametrización de Recargo Proyecto de Francés</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Acatamiento de sentencias y votos por traslape de vacaciones/maternidad</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Ley 9635 :Componentes salariales, anuales, carrera profesional</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Gestión  de retroactividad</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IDS</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Dedicación Exclusiva</a:t>
            </a:r>
          </a:p>
          <a:p>
            <a:pPr marL="285750" indent="-285750" algn="just">
              <a:lnSpc>
                <a:spcPct val="150000"/>
              </a:lnSpc>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Confección de Instructivo para entrevista de Asesores y Directores Regionales.</a:t>
            </a:r>
          </a:p>
          <a:p>
            <a:endParaRPr lang="es-CR" sz="1400" dirty="0"/>
          </a:p>
          <a:p>
            <a:pPr algn="just">
              <a:lnSpc>
                <a:spcPct val="150000"/>
              </a:lnSpc>
            </a:pPr>
            <a:endParaRPr lang="es-ES" sz="1400" b="1" u="sng" dirty="0" smtClean="0">
              <a:latin typeface="Arial" panose="020B0604020202020204" pitchFamily="34" charset="0"/>
              <a:cs typeface="Arial" panose="020B0604020202020204" pitchFamily="34" charset="0"/>
            </a:endParaRPr>
          </a:p>
          <a:p>
            <a:pPr>
              <a:lnSpc>
                <a:spcPct val="150000"/>
              </a:lnSpc>
            </a:pPr>
            <a:r>
              <a:rPr lang="es-ES" sz="1400" dirty="0" smtClean="0">
                <a:latin typeface="Arial" panose="020B0604020202020204" pitchFamily="34" charset="0"/>
                <a:cs typeface="Arial" panose="020B0604020202020204" pitchFamily="34" charset="0"/>
              </a:rPr>
              <a:t> </a:t>
            </a:r>
            <a:endParaRPr lang="es-ES" sz="1400" b="1" dirty="0">
              <a:latin typeface="Arial" panose="020B0604020202020204" pitchFamily="34" charset="0"/>
              <a:cs typeface="Arial" panose="020B0604020202020204" pitchFamily="34" charset="0"/>
            </a:endParaRPr>
          </a:p>
        </p:txBody>
      </p:sp>
      <p:pic>
        <p:nvPicPr>
          <p:cNvPr id="9" name="Imagen 8"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771098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4" name="CuadroTexto 3"/>
          <p:cNvSpPr txBox="1"/>
          <p:nvPr/>
        </p:nvSpPr>
        <p:spPr>
          <a:xfrm>
            <a:off x="606207" y="1267906"/>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683993"/>
            <a:ext cx="8229600" cy="4939814"/>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OTRAS TAREAS ASIGNADAS</a:t>
            </a:r>
            <a:endParaRPr lang="es-ES" sz="1400" b="1" u="sng" dirty="0" smtClean="0">
              <a:latin typeface="Arial" panose="020B0604020202020204" pitchFamily="34" charset="0"/>
              <a:cs typeface="Arial" panose="020B0604020202020204" pitchFamily="34" charset="0"/>
            </a:endParaRPr>
          </a:p>
          <a:p>
            <a:pPr algn="just">
              <a:lnSpc>
                <a:spcPct val="150000"/>
              </a:lnSpc>
            </a:pPr>
            <a:r>
              <a:rPr lang="es-ES" sz="1400" u="sng" dirty="0" smtClean="0">
                <a:latin typeface="Arial" panose="020B0604020202020204" pitchFamily="34" charset="0"/>
                <a:cs typeface="Arial" panose="020B0604020202020204" pitchFamily="34" charset="0"/>
              </a:rPr>
              <a:t>Resultado</a:t>
            </a:r>
            <a:r>
              <a:rPr lang="es-ES" sz="1400" u="sng" dirty="0">
                <a:latin typeface="Arial" panose="020B0604020202020204" pitchFamily="34" charset="0"/>
                <a:cs typeface="Arial" panose="020B0604020202020204" pitchFamily="34" charset="0"/>
              </a:rPr>
              <a:t>:</a:t>
            </a:r>
            <a:r>
              <a:rPr lang="es-ES" sz="1400" dirty="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Recargo Proyecto de Francés resuelto mediante oficio CCAF062-2019 del 24 de octubre del 2019.</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Vacaciones/Maternidad:   A</a:t>
            </a:r>
            <a:r>
              <a:rPr lang="es-CR" sz="1400" dirty="0">
                <a:latin typeface="Arial" panose="020B0604020202020204" pitchFamily="34" charset="0"/>
                <a:cs typeface="Arial" panose="020B0604020202020204" pitchFamily="34" charset="0"/>
              </a:rPr>
              <a:t>catando Sentencia y Votos que determinen el disfrute de días por parte de la funcionaria. En el caso de que la funcionarias apliquen para el disfrute de días y que deban ser suplidas durante esos días, la CINT remite la información a la Unidad de Gestión respectiva para la aplicación de la acción de personal 0084 ”VACACIONES NO DISFRUTADAS (TRASLAPE DE MATERNIDAD)”.</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Ley 9635 en lo que respecta a Componentes Salariales mediante oficios DM-945-2019 y DM1064-2019 el MIDEPLAN indica al Ministerio de Hacienda cuales componentes se mantienen porcentuales y cuales se deben nominalizar en el Sistema Integra2 y cuales se deben nominalizar.</a:t>
            </a:r>
          </a:p>
          <a:p>
            <a:pPr marL="285750" indent="-285750" algn="just">
              <a:lnSpc>
                <a:spcPct val="150000"/>
              </a:lnSpc>
              <a:buFont typeface="Wingdings" panose="05000000000000000000" pitchFamily="2" charset="2"/>
              <a:buChar char="Ø"/>
            </a:pPr>
            <a:r>
              <a:rPr lang="es-ES" sz="1400" dirty="0">
                <a:latin typeface="Arial" panose="020B0604020202020204" pitchFamily="34" charset="0"/>
                <a:cs typeface="Arial" panose="020B0604020202020204" pitchFamily="34" charset="0"/>
              </a:rPr>
              <a:t>Ley 9635-Anuales Implementado en Setiembre 2019 en el Sistema Integra2</a:t>
            </a:r>
          </a:p>
          <a:p>
            <a:pPr marL="285750" indent="-285750" algn="just">
              <a:lnSpc>
                <a:spcPct val="150000"/>
              </a:lnSpc>
              <a:buFont typeface="Wingdings" panose="05000000000000000000" pitchFamily="2" charset="2"/>
              <a:buChar char="Ø"/>
            </a:pPr>
            <a:endParaRPr lang="es-ES" sz="1400" dirty="0">
              <a:latin typeface="Arial" panose="020B0604020202020204" pitchFamily="34" charset="0"/>
              <a:cs typeface="Arial" panose="020B0604020202020204" pitchFamily="34" charset="0"/>
            </a:endParaRPr>
          </a:p>
        </p:txBody>
      </p:sp>
      <p:pic>
        <p:nvPicPr>
          <p:cNvPr id="13" name="Imagen 12" descr="cid:image003.png@01D406E5.3B99320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807" y="38179"/>
            <a:ext cx="1666873" cy="602333"/>
          </a:xfrm>
          <a:prstGeom prst="rect">
            <a:avLst/>
          </a:prstGeom>
          <a:noFill/>
          <a:ln>
            <a:noFill/>
          </a:ln>
        </p:spPr>
      </p:pic>
    </p:spTree>
    <p:extLst>
      <p:ext uri="{BB962C8B-B14F-4D97-AF65-F5344CB8AC3E}">
        <p14:creationId xmlns:p14="http://schemas.microsoft.com/office/powerpoint/2010/main" val="649301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Clarity</Template>
  <TotalTime>26654</TotalTime>
  <Words>1064</Words>
  <Application>Microsoft Office PowerPoint</Application>
  <PresentationFormat>Presentación en pantalla (4:3)</PresentationFormat>
  <Paragraphs>190</Paragraphs>
  <Slides>13</Slides>
  <Notes>12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13</vt:i4>
      </vt:variant>
    </vt:vector>
  </HeadingPairs>
  <TitlesOfParts>
    <vt:vector size="20" baseType="lpstr">
      <vt:lpstr>Arial</vt:lpstr>
      <vt:lpstr>Calibri</vt:lpstr>
      <vt:lpstr>Constantia</vt:lpstr>
      <vt:lpstr>Wingdings</vt:lpstr>
      <vt:lpstr>Wingdings 2</vt:lpstr>
      <vt:lpstr>Flujo</vt:lpstr>
      <vt:lpstr>Diseño personalizado</vt:lpstr>
      <vt:lpstr>Presentación de PowerPoint</vt:lpstr>
      <vt:lpstr>     Labor Sustantiva:</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Florybeth Sandoval Noguera</cp:lastModifiedBy>
  <cp:revision>1053</cp:revision>
  <cp:lastPrinted>2019-12-11T15:59:37Z</cp:lastPrinted>
  <dcterms:created xsi:type="dcterms:W3CDTF">2011-07-08T13:19:55Z</dcterms:created>
  <dcterms:modified xsi:type="dcterms:W3CDTF">2020-01-16T16:17:20Z</dcterms:modified>
</cp:coreProperties>
</file>