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  <p:sldMasterId id="2147484418" r:id="rId2"/>
  </p:sldMasterIdLst>
  <p:notesMasterIdLst>
    <p:notesMasterId r:id="rId20"/>
  </p:notesMasterIdLst>
  <p:handoutMasterIdLst>
    <p:handoutMasterId r:id="rId21"/>
  </p:handoutMasterIdLst>
  <p:sldIdLst>
    <p:sldId id="272" r:id="rId3"/>
    <p:sldId id="318" r:id="rId4"/>
    <p:sldId id="257" r:id="rId5"/>
    <p:sldId id="320" r:id="rId6"/>
    <p:sldId id="323" r:id="rId7"/>
    <p:sldId id="324" r:id="rId8"/>
    <p:sldId id="325" r:id="rId9"/>
    <p:sldId id="327" r:id="rId10"/>
    <p:sldId id="328" r:id="rId11"/>
    <p:sldId id="329" r:id="rId12"/>
    <p:sldId id="330" r:id="rId13"/>
    <p:sldId id="331" r:id="rId14"/>
    <p:sldId id="322" r:id="rId15"/>
    <p:sldId id="332" r:id="rId16"/>
    <p:sldId id="333" r:id="rId17"/>
    <p:sldId id="334" r:id="rId18"/>
    <p:sldId id="312" r:id="rId19"/>
  </p:sldIdLst>
  <p:sldSz cx="9144000" cy="6858000" type="screen4x3"/>
  <p:notesSz cx="6980238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orar" initials="j" lastIdx="0" clrIdx="0"/>
  <p:cmAuthor id="1" name="Melvin Piedra Villegas" initials="MPV" lastIdx="7" clrIdx="1">
    <p:extLst>
      <p:ext uri="{19B8F6BF-5375-455C-9EA6-DF929625EA0E}">
        <p15:presenceInfo xmlns:p15="http://schemas.microsoft.com/office/powerpoint/2012/main" userId="S-1-5-21-4220645295-799019757-2532917102-279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A50021"/>
    <a:srgbClr val="FFFF99"/>
    <a:srgbClr val="564334"/>
    <a:srgbClr val="87A846"/>
    <a:srgbClr val="6D8838"/>
    <a:srgbClr val="F2F2F2"/>
    <a:srgbClr val="DDDDDD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81" autoAdjust="0"/>
    <p:restoredTop sz="93813" autoAdjust="0"/>
  </p:normalViewPr>
  <p:slideViewPr>
    <p:cSldViewPr snapToObjects="1">
      <p:cViewPr varScale="1">
        <p:scale>
          <a:sx n="92" d="100"/>
          <a:sy n="92" d="100"/>
        </p:scale>
        <p:origin x="19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346"/>
    </p:cViewPr>
  </p:sorterViewPr>
  <p:notesViewPr>
    <p:cSldViewPr snapToObjects="1" showGuides="1">
      <p:cViewPr varScale="1">
        <p:scale>
          <a:sx n="38" d="100"/>
          <a:sy n="38" d="100"/>
        </p:scale>
        <p:origin x="-2328" y="-77"/>
      </p:cViewPr>
      <p:guideLst>
        <p:guide orient="horz" pos="2880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4416EE8B-AFFE-46CC-A7E2-600E8A5A5E57}" type="datetimeFigureOut">
              <a:rPr lang="es-ES" smtClean="0"/>
              <a:pPr/>
              <a:t>27/01/2020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BD43EB7E-9C31-4E6D-8AB3-82204240B4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34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E8DF0198-4C94-44B1-8978-46F73354EBE8}" type="datetimeFigureOut">
              <a:rPr lang="es-ES" smtClean="0"/>
              <a:pPr/>
              <a:t>27/01/2020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3" tIns="45502" rIns="91003" bIns="4550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024" y="4343401"/>
            <a:ext cx="5584190" cy="4114800"/>
          </a:xfrm>
          <a:prstGeom prst="rect">
            <a:avLst/>
          </a:prstGeom>
        </p:spPr>
        <p:txBody>
          <a:bodyPr vert="horz" lIns="91003" tIns="45502" rIns="91003" bIns="4550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E3CCFBC4-9DE3-4C91-811D-3C8D2A7DD1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08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90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508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4410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785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003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0707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022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093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65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356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17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689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6684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469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3456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433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171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986A-A184-4909-9DD6-BF1D881F94F8}" type="datetime1">
              <a:rPr lang="es-ES" smtClean="0"/>
              <a:t>27/01/2020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9179-CAD8-4ED7-B509-044297F837D2}" type="datetime1">
              <a:rPr lang="es-ES" smtClean="0"/>
              <a:t>27/01/2020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Fecha de impresión: </a:t>
            </a:r>
            <a:fld id="{52AAA591-02E3-4C18-BDEF-FE9EE6941BBB}" type="datetime1">
              <a:rPr lang="es-ES" smtClean="0"/>
              <a:t>27/01/2020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43473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04C8-7CBE-475B-8B80-B67C85252FD5}" type="datetime1">
              <a:rPr lang="es-ES" smtClean="0"/>
              <a:t>27/01/2020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82466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24A6-9A0C-4177-B095-37F18F201903}" type="datetime1">
              <a:rPr lang="es-ES" smtClean="0"/>
              <a:t>27/01/2020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67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2DFC-28B1-4EF0-8854-55635D3015EE}" type="datetime1">
              <a:rPr lang="es-ES" smtClean="0"/>
              <a:t>27/01/2020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97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0B8-90A3-424D-A855-5FAB20831201}" type="datetime1">
              <a:rPr lang="es-ES" smtClean="0"/>
              <a:t>27/01/2020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33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321C-05E6-4DF0-854C-845EF57E1A78}" type="datetime1">
              <a:rPr lang="es-ES" smtClean="0"/>
              <a:t>27/01/2020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7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1F4-EDF3-4118-B9CA-4CE3412B8FA9}" type="datetime1">
              <a:rPr lang="es-ES" smtClean="0"/>
              <a:t>27/01/2020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806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972-A517-4560-A0F3-AE6EBCD890E6}" type="datetime1">
              <a:rPr lang="es-ES" smtClean="0"/>
              <a:t>27/01/2020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57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63AA-3D0C-4BAE-B551-9239BA18950D}" type="datetime1">
              <a:rPr lang="es-ES" smtClean="0"/>
              <a:t>27/01/2020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66E-B054-4921-831F-890153A2E715}" type="datetime1">
              <a:rPr lang="es-ES" smtClean="0"/>
              <a:t>27/01/2020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956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B1B4-D806-4849-B1A1-E1D28F0DBC83}" type="datetime1">
              <a:rPr lang="es-ES" smtClean="0"/>
              <a:t>27/01/2020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495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2F1B-9825-48C0-85C8-C4C2EB519618}" type="datetime1">
              <a:rPr lang="es-ES" smtClean="0"/>
              <a:t>27/01/2020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574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633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14D-5E2D-40D6-BEC7-7E7FED11E778}" type="datetime1">
              <a:rPr lang="es-ES" smtClean="0"/>
              <a:t>27/01/2020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651E-989F-416E-B5CC-A4851CE8C8BD}" type="datetime1">
              <a:rPr lang="es-ES" smtClean="0"/>
              <a:t>27/01/2020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D715-C23E-456B-AA07-4D7CF518A839}" type="datetime1">
              <a:rPr lang="es-ES" smtClean="0"/>
              <a:t>27/01/2020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1ABCE90B-3C5E-4D3E-92BD-9F3D9180B9EA}" type="datetime1">
              <a:rPr lang="es-ES" smtClean="0"/>
              <a:t>27/01/2020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35896" y="6356350"/>
            <a:ext cx="2383904" cy="365125"/>
          </a:xfrm>
        </p:spPr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BFD-60D0-4D20-81A2-2481AE254581}" type="datetime1">
              <a:rPr lang="es-ES" smtClean="0"/>
              <a:t>27/01/2020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7122-12F5-4F86-9E7F-C6F9AB9AEF30}" type="datetime1">
              <a:rPr lang="es-ES" smtClean="0"/>
              <a:t>27/01/2020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39FA-7982-4179-B8C4-59DEA1A564C7}" type="datetime1">
              <a:rPr lang="es-ES" smtClean="0"/>
              <a:t>27/01/2020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ABB6C35B-15C9-4ADA-A31E-8BD1B9945545}" type="datetime1">
              <a:rPr lang="es-ES" smtClean="0"/>
              <a:t>27/01/2020</a:t>
            </a:fld>
            <a:r>
              <a:rPr lang="es-ES" smtClean="0"/>
              <a:t> </a:t>
            </a:r>
            <a:endParaRPr lang="es-E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851920" y="6356350"/>
            <a:ext cx="21678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  <p:sldLayoutId id="2147484417" r:id="rId13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8789-FB1D-48F1-B279-8EB59489E36B}" type="datetime1">
              <a:rPr lang="es-ES" smtClean="0"/>
              <a:t>27/01/2020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4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ep&#243;sitosbancarios@mep.go.c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pruebascobros@mep.go.cr" TargetMode="External"/><Relationship Id="rId5" Type="http://schemas.openxmlformats.org/officeDocument/2006/relationships/hyperlink" Target="mailto:notificaciones.uca@mep.go.cr" TargetMode="External"/><Relationship Id="rId4" Type="http://schemas.openxmlformats.org/officeDocument/2006/relationships/hyperlink" Target="mailto:gestionesinactivos@mep.go.cr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9512" y="5589240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" name="6 Título"/>
          <p:cNvSpPr txBox="1">
            <a:spLocks/>
          </p:cNvSpPr>
          <p:nvPr/>
        </p:nvSpPr>
        <p:spPr>
          <a:xfrm>
            <a:off x="6012160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803201" y="2735708"/>
            <a:ext cx="763627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Unidad de Cobros Administrativos</a:t>
            </a:r>
          </a:p>
          <a:p>
            <a:pPr algn="ctr"/>
            <a:r>
              <a:rPr lang="es-CR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Informe de Gestión 2019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58472" y="6356350"/>
            <a:ext cx="7620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7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40207" y="457200"/>
            <a:ext cx="8229600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Información </a:t>
            </a: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Adicional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8"/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8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partir de Julio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se implementó la metodología de notificación únicamente vía correo electrónico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institucional.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De los meses de Julio a Diciembre 2019 se realizaron aproximadamente 1900 notificaciones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efectivas, por correo electrónico,  esto con el objetivo de poder iniciar el proceso de recuperación de manera más rápida y oportuna. Esta actividad represento un ahorro de recursos significativo para el herario público.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9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realizan aproximadamente 1000 telegramas notificados por medio de Correos de Costa Rica,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10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Durante el año 2019 se atienden oportunamente 800 casos remitidos por la Procuraduría General de la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Republica.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10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logra el envió a Cobro Judicial del Ministerio de Hacienda, 568 expedientes  equivalentes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a un monto de ₡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469,595,040.95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10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En el momento en que se identifica que existe una saturación de información en la cuenta de correo de Cobros este se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cierra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17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18491" y="457200"/>
            <a:ext cx="8451316" cy="10110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Información </a:t>
            </a: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Adicional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 crean cuentas electrónicas: 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depósitosbancarios@mep.go.cr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gestionesinactivos@mep.go.cr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notificaciones.uca@mep.go.cr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pruebascobros@mep.go.cr</a:t>
            </a: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creación de estas cuentas de correo han  permitido ordenar  aún más el proceso, para  tal propósito se definió un responsable encargado de  brindar un seguimiento diario a dichas cuentas, y así  brindar una atención más oportuna en tiempo y forma  a la documentación que es remitida a la Unidad para algún trámite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13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A raíz de que las necesidades propias de la Unidad de Cobros han venido cambiando con el paso del tiempo; crece la necesidad de actualizar el “Proceso de Cobro de las Posibles Sumas Giradas de Más”, y de poder crear diferentes Instructivos y Políticas que refuercen la Gestión en sí, así como de reforzar el proceso de “Inducción “a funcionarios que se incorporen a la Unidad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10"/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756960"/>
            <a:ext cx="219932" cy="197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899829" rIns="91440" bIns="8998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s-C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kumimoji="0" lang="es-CR" altLang="es-C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8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18491" y="457200"/>
            <a:ext cx="8451316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Información Adicional</a:t>
            </a:r>
          </a:p>
          <a:p>
            <a:pPr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Esta tarea actualmente se está realizando con el acompañamiento de los compañeros de la U.G.C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la DRH, en donde se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realizaron durante el año 2019  diferentes sesiones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de trabajo con el fin de poder avanzar en el tema. 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14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Herramienta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para incluir PSGM menores a ¢100.000,00 al sistema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SIGRH.</a:t>
            </a:r>
          </a:p>
          <a:p>
            <a:pPr algn="just">
              <a:lnSpc>
                <a:spcPct val="150000"/>
              </a:lnSpc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Esta herramienta fue solicitada por la Unidad de Cobros Administrativos a la Dirección de Informática de Gestión, en la figura del D. Gabriel Denis Dennis, el cual ya la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desarrolló. Es importante retomar dicho tema para el año 2020, y brindar el seguimiento adecuado, para fortalecer la toma de decisiones y todas aquellas estrategias que logren minimizar las Posibles Sumas Giradas de Mas.</a:t>
            </a:r>
          </a:p>
          <a:p>
            <a:pPr algn="just"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15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 apoyo con los compañeros de la UGC y la Jefatura de Plataforma de Servicios se inicia el proyecto de Implementar el sistema B-</a:t>
            </a:r>
            <a:r>
              <a:rPr lang="es-C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Matic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 sistema de Fichas) para la Unidad de Cobros Administrativos, con el fin de mejorar los tiempos y la Atención al Público; el cual se espera entre a funcionar a inicios del 2020.</a:t>
            </a:r>
            <a:endParaRPr lang="es-C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38631" y="30643"/>
            <a:ext cx="8229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</a:rPr>
              <a:t>Información Adicional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16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Durante el año 2019 se lleva a cabo un  acercamiento más directo , con las Unidades Gestoras con el fin de reforzar la importancia de minimizar la generación de PSGM.</a:t>
            </a:r>
          </a:p>
          <a:p>
            <a:pPr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Mediante reuniones con las diferentes Jefaturas y Jefes de las Unidades de Gestión, se reforzó la importancia de idear  estrategias en el Corto Plazo; para aumentar el impacto en la no generación de PSGM.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Como resultado de este acercamiento se han girado varias circulares referentes a: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Pruebas: Circular VM-A-DRH-06-022-2019 que hace referencia la necesidad que las Unidades técnicas que integra la DRH, remitan las respuestas sobre consultas entorno a las pruebas presentadas por los funcionarios en cobro.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Proceso de presentación de renuncias o desestima.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Se  giran instrucciones a los diferentes Directores Regionales para que cumplan con la presentación en tiempo y forma de la información referente a cuadros de personal, Ceses etc. con el fin de poder ingresarla a los sistemas la información en  tiempo y forma, y así lograr minimizar la generación de las sumas giradas de más, para esto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insta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a que la información sea enviada de manera digital.</a:t>
            </a:r>
          </a:p>
        </p:txBody>
      </p:sp>
    </p:spTree>
    <p:extLst>
      <p:ext uri="{BB962C8B-B14F-4D97-AF65-F5344CB8AC3E}">
        <p14:creationId xmlns:p14="http://schemas.microsoft.com/office/powerpoint/2010/main" val="246902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45294" y="270412"/>
            <a:ext cx="82296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Información Adicional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16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Esfuerzos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realizados con el SIGMEG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la intención de transparentar y controlar la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gestión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de cobro que se realiza durante el presente año se coordina con la Unidad de Gestión de la Calidad y la Unidad de Cobro administrativo durante 3 meses se enfocó esfuerzos para definir los requerimientos necesarios para el desarrollo de dicha herramienta misma que vendría a mejorar la eficiencia, la eficacia y la operatividad en  el proceso de cobros que actualmente se lleva a cabo.</a:t>
            </a:r>
          </a:p>
          <a:p>
            <a:pPr algn="just"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Dicho proyecto no fue concluido debido a que por 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prioridades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varios proyectos fueron cerrados para dar más apoyo al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proyecto de la Plataforma Ministerial y al de la Red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Educativa, según oficio DRH-DGTS-PS-1606-2019.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0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72486" y="-115280"/>
            <a:ext cx="82296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Información Adicional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17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realizan con más frecuencia  Reuniones mensuales:</a:t>
            </a:r>
          </a:p>
          <a:p>
            <a:pPr>
              <a:lnSpc>
                <a:spcPct val="150000"/>
              </a:lnSpc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objetivo de estas reuniones es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mejorar el Control Interno; dentro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de la gestión que se lleva a cabo diariamente en la Unidad de Cobros Administrativos, además de evaluar los resultados obtenidos en función del nuevo modelo de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gestión;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lo cual aporta una retroalimentación que fortalece el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proceso.</a:t>
            </a:r>
          </a:p>
          <a:p>
            <a:pPr algn="just">
              <a:lnSpc>
                <a:spcPct val="150000"/>
              </a:lnSpc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18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logra la consolidación de la estructura:</a:t>
            </a:r>
          </a:p>
          <a:p>
            <a:pPr algn="just">
              <a:lnSpc>
                <a:spcPct val="150000"/>
              </a:lnSpc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Actualmente dentro de la Unidad de Cobros Administrativos, no existen plazas vacantes, la mayoría son funcionarios(as) que cuentan con una propiedad, este hecho genera un ambiente de más confianza y seguridad.</a:t>
            </a:r>
          </a:p>
          <a:p>
            <a:pPr algn="just">
              <a:lnSpc>
                <a:spcPct val="150000"/>
              </a:lnSpc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8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550975"/>
            <a:ext cx="9250284" cy="839194"/>
            <a:chOff x="-258509" y="5963793"/>
            <a:chExt cx="9759731" cy="839194"/>
          </a:xfrm>
        </p:grpSpPr>
        <p:sp>
          <p:nvSpPr>
            <p:cNvPr id="12" name="11 Forma libre"/>
            <p:cNvSpPr/>
            <p:nvPr/>
          </p:nvSpPr>
          <p:spPr>
            <a:xfrm>
              <a:off x="-258509" y="5963793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72486" y="546439"/>
            <a:ext cx="76719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Información Adicional</a:t>
            </a:r>
          </a:p>
          <a:p>
            <a:pPr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b="1" u="sng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Datos de recuperación realizada durante el año 2019: ( Ambos Sistemas)</a:t>
            </a:r>
          </a:p>
          <a:p>
            <a:pPr>
              <a:lnSpc>
                <a:spcPct val="150000"/>
              </a:lnSpc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b="7510"/>
          <a:stretch/>
        </p:blipFill>
        <p:spPr>
          <a:xfrm>
            <a:off x="827584" y="2359633"/>
            <a:ext cx="2581583" cy="2315313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50327" y="5261604"/>
            <a:ext cx="7816975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Adicional se gestionan ante Cobro Judicial del Ministerio de Hacienda 568 expedientes equivalentes a ¢469,595,040.95</a:t>
            </a:r>
            <a:endParaRPr lang="es-C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2" y="2328495"/>
            <a:ext cx="2592288" cy="234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98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182379" y="972083"/>
            <a:ext cx="820891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obstáculos por superar</a:t>
            </a:r>
            <a:endParaRPr lang="es-ES" sz="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La falta de accesos directos o respuestas inmediatas sobre los requerimientos solicitados  del Sistema Integra 2, el cual es administrado directamente por el Ministerio de Hacienda; impide el poder implementar mejoras, acciones correctivas inmediatas y nuevos requerimientos que permitan optimizar la labor realizada de manera oportuna y eficiente.</a:t>
            </a:r>
          </a:p>
          <a:p>
            <a:pPr algn="just">
              <a:lnSpc>
                <a:spcPct val="150000"/>
              </a:lnSpc>
            </a:pP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Falta una herramienta que brinde información gerencial que facilite la Gestión de la Unidad, así como la toma de decisiones.</a:t>
            </a:r>
          </a:p>
          <a:p>
            <a:pPr algn="just">
              <a:lnSpc>
                <a:spcPct val="150000"/>
              </a:lnSpc>
            </a:pP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Además al no contar con una infraestructura adecuada , es difícil dar una atención de calidad a la gran demanda de público ( en promedio 12.000 personas al año).</a:t>
            </a:r>
          </a:p>
          <a:p>
            <a:pPr algn="just">
              <a:lnSpc>
                <a:spcPct val="150000"/>
              </a:lnSpc>
            </a:pP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En el tema de sensibilizar a todos los autores directos cuyas acciones repercuten directamente en la generación de PSGM, falta camino por recorrer.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4"/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4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8923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905" y="640512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/>
              <a:t>	</a:t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Labor sustantiva:</a:t>
            </a:r>
            <a:endParaRPr lang="es-ES" sz="3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5950496" y="6443362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971600" y="2413338"/>
            <a:ext cx="6552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labor sustantiva de la Unidad de Cobros Administrativos es ejecutar  un “Proceso de Cobro  eficaz y eficiente de las posibles sumas giradas de más” utilizando para ello Normativa Legal vigente, Manuales de Procedimientos  y Directrices  emitidas por los Entes Rectores.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93024" y="831831"/>
            <a:ext cx="82296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Objetivos y resultados según POA 2019</a:t>
            </a:r>
          </a:p>
          <a:p>
            <a:pPr>
              <a:lnSpc>
                <a:spcPct val="150000"/>
              </a:lnSpc>
            </a:pPr>
            <a:endParaRPr lang="es-E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Analizar y gestionar la cantidad de 4000 cédulas con PSGM.</a:t>
            </a:r>
          </a:p>
          <a:p>
            <a:pPr algn="just"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analizaron y gestionaron 4300, lo que representa 122 casos anulados y 4178 cédulas con SGM.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Escanear y subir al Sistema de Visión 2020, la cantidad de 3000 expedientes.</a:t>
            </a:r>
          </a:p>
          <a:p>
            <a:pPr algn="just"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escanearon y subieron al sistema Visión 2020 la cantidad de 38346 expedientes.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3"/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Gestionar el Cobro en Direcciones Regionales a 1200 funcionarios.</a:t>
            </a:r>
          </a:p>
          <a:p>
            <a:pPr algn="just">
              <a:lnSpc>
                <a:spcPct val="150000"/>
              </a:lnSpc>
            </a:pP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Como resultado de dichas giras se atendieron alrededor de 678 funcionarios,( equivalente a un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56.5%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) lo que representa un monto puesto al cobro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¢611,432,157.47.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Las mismas se iniciaron en el mes de Marzo y por cambios en la estrategia se suspendieron en el mes de Mayo 2019.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40448" y="692696"/>
            <a:ext cx="82296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Información Adicional</a:t>
            </a:r>
          </a:p>
          <a:p>
            <a:pPr>
              <a:lnSpc>
                <a:spcPct val="150000"/>
              </a:lnSpc>
            </a:pPr>
            <a:endParaRPr lang="es-ES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Labores </a:t>
            </a: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realizadas durante el año 2019, como parte de la </a:t>
            </a: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Se efectúo un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análisis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con profundidad acerca del proceso de cobro con la finalidad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poder determinar los cuellos de botella que impiden llevar a cabo una recuperación más efectiva.</a:t>
            </a: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logran definir formalmente equipo de trabajo para la atención de los diferentes procesos que se llevan a cabo dentro de la Unidad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 se logra mejorar en temas de  control y el seguimiento.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 raíz de la revisión del proceso de recuperación de las Sumas Giradas de Más, se elabora en conjunto con compañeros de la UGC , el 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Manual </a:t>
            </a: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de Procedimiento  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RH-PRO-07-UCA-0213.</a:t>
            </a:r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18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40448" y="692696"/>
            <a:ext cx="82296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Información Adicional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Durante los primeros 3 meses del año la Unidad de aboco a ordenar y a limpiar el área de archivo, donde se encontraban almacenados alrededor de 19000 expedientes. </a:t>
            </a:r>
          </a:p>
          <a:p>
            <a:pPr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realiza el inventario de todos los expedientes, estos se segmentan en dos grupos: “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nómina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activa y archivo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general”, permitiendo con esto una consulta mas rápida y eficaz de los mismos.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elaboran protocolos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y controles con el fin de salvaguardar los documentos soporte de la gestión de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cobro.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aplica la tabla de plazos a todos aquellos expedientes que cumplían con las características necesarias según normativa vigente.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 esta labor se habilita el espacio adecuado para que el archivo pueda albergar a los expedientes cuyo proceso de cobro se encuentra actualmente vigente.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4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40448" y="692696"/>
            <a:ext cx="82296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Información </a:t>
            </a: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Adicional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3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lleva a cabo el Orden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, acomodo y limpieza de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Bodega ,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sta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área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presentaba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condiciones no aptas para ser considerada como un espacio  para el archivo de los expedientes, en ella se tenía materiales en desuso, activos en mal estado entre otros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coordinó con las compañeras de limpieza para que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realizara el respectivo aseo 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de los estantes, pisos y paredes de la bodega para mantener la misma en óptimas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condiciones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procedió acondicionar y acomodar todos los suministros de la oficina.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trasladan todos los Activos en desuso al área de bodega central institucional,  confeccionando las boletas correspondientes según normativa sobre administración de activos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total se lograron reciclar 4.467 kilos de papel, 37 kilos de plástico y 12 kilos de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cartón.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7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40448" y="692696"/>
            <a:ext cx="82296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Información </a:t>
            </a: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Adicional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atienden de manera prioritaria alrededor de  446 casos con pruebas pendientes resolver, para poder cumplir con las plazos de respuesta establecidos según normativa.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Como producto de esta labor se ponen al cobro alrededor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de ¢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360.000.000.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En coordinación con la Dirección de RRHH, se logra elaborar y socializar la circular VM-A-DRH-06-022-2019,en la que se establece un</a:t>
            </a:r>
            <a:r>
              <a:rPr lang="es-CR" sz="1400" dirty="0"/>
              <a:t>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plazo de respuesta a pruebas de descargo en procesos de cobro administrativo. 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insta y motiva a los compañeros de atención al público, a disminuir la cantidad de pruebas en las comparecencias realizadas, y se fomenta los arreglos de pago principalmente por “Rebajo de nómina “ hasta donde sea posible.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8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40448" y="692696"/>
            <a:ext cx="8229600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Información </a:t>
            </a: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Adicional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5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partir del mes de Julio 2019, se centraliza el control y seguimiento de los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reintegros: transferencias, depósitos y enteros de gobierno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en dos funcionarios de la Unidad.</a:t>
            </a:r>
          </a:p>
          <a:p>
            <a:pPr algn="just">
              <a:lnSpc>
                <a:spcPct val="150000"/>
              </a:lnSpc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logra un control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más oportuno y  un seguimiento más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apropiado de dicha documentación.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logra agilizar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la descarga en los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diferentes documentos en los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sistemas informáticos de pago a fin de mejorar la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recuperación ( en un menor tiempo),.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Durante los meses de Julio a Diciembre 2019 se realizaron alrededor de 550 descargas en ambos sistemas para un monto total de ¢399,503,200.70.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9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19391" y="1223254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40448" y="692696"/>
            <a:ext cx="8229600" cy="817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Información </a:t>
            </a: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Adicional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 busca de agilizar 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proceso de recuperación de PSGM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se implemento 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la modalidad de Teletrabajo durante los mese de Setiembre, Octubre y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Noviembre.</a:t>
            </a: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Elaboración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y notificación de 894  estudios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Monto puesto al cobro del total de los 894 estudios la suma de ¢ 1,028,476,396.44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7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 el respaldo de la Dirección de RRHH, se lleva acabo la inclusión de casos (-) a 100.000, tanto del sistema Integra como del Sistema del SIGRH.</a:t>
            </a:r>
          </a:p>
          <a:p>
            <a:pPr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Inclusión total de sumas  ( -) a ¢100,000.00 en sistema INTEGRA ( 6204 casos  que representaban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¢282,695,557.43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Inclusión total de sumas  ( -) a ¢100,000.00 en sistema SIGRH (209 casos  que representaban ¢9,877,342.59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colones.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b="1" dirty="0">
              <a:latin typeface="Calibri Light" panose="020F03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40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23884</TotalTime>
  <Words>2140</Words>
  <Application>Microsoft Office PowerPoint</Application>
  <PresentationFormat>Presentación en pantalla (4:3)</PresentationFormat>
  <Paragraphs>342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Constantia</vt:lpstr>
      <vt:lpstr>Segoe UI</vt:lpstr>
      <vt:lpstr>Wingdings</vt:lpstr>
      <vt:lpstr>Wingdings 2</vt:lpstr>
      <vt:lpstr>Flujo</vt:lpstr>
      <vt:lpstr>Diseño personalizado</vt:lpstr>
      <vt:lpstr>Presentación de PowerPoint</vt:lpstr>
      <vt:lpstr>     Labor sustantiva: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amurilloj</dc:creator>
  <cp:lastModifiedBy>Leidy Johanna Hidalgo Cerdas</cp:lastModifiedBy>
  <cp:revision>926</cp:revision>
  <cp:lastPrinted>2014-11-26T16:11:40Z</cp:lastPrinted>
  <dcterms:created xsi:type="dcterms:W3CDTF">2011-07-08T13:19:55Z</dcterms:created>
  <dcterms:modified xsi:type="dcterms:W3CDTF">2020-01-27T20:50:30Z</dcterms:modified>
</cp:coreProperties>
</file>